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4660"/>
  </p:normalViewPr>
  <p:slideViewPr>
    <p:cSldViewPr>
      <p:cViewPr varScale="1">
        <p:scale>
          <a:sx n="66" d="100"/>
          <a:sy n="66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asergiu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c.md/obrazovanie/institutul/gruppa.html" TargetMode="External"/><Relationship Id="rId7" Type="http://schemas.openxmlformats.org/officeDocument/2006/relationships/hyperlink" Target="http://www.amac.md/obrazovanie/2016.05.26_-_UTM_(Wilo)/main_ro.html" TargetMode="External"/><Relationship Id="rId2" Type="http://schemas.openxmlformats.org/officeDocument/2006/relationships/hyperlink" Target="http://www.amac.md/obrazovanie/institutul/I-iietap_I-aia_gruppa/istoria_ro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mac.md/obrazovanie/2016.03.01-02_WILO_Proiectanti/main_ro.html" TargetMode="External"/><Relationship Id="rId5" Type="http://schemas.openxmlformats.org/officeDocument/2006/relationships/hyperlink" Target="http://www.amac.md/obrazovanie/institutul/Lacatus_si_Masinist/main_ro.html" TargetMode="External"/><Relationship Id="rId4" Type="http://schemas.openxmlformats.org/officeDocument/2006/relationships/hyperlink" Target="http://www.amac.md/obrazovanie/institutul/programma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016223"/>
          </a:xfrm>
        </p:spPr>
        <p:txBody>
          <a:bodyPr>
            <a:normAutofit/>
          </a:bodyPr>
          <a:lstStyle/>
          <a:p>
            <a:r>
              <a:rPr lang="ro-RO" sz="1800" b="1" dirty="0" smtClean="0"/>
              <a:t>Universitatea Tehnica a Moldovei</a:t>
            </a:r>
            <a:br>
              <a:rPr lang="ro-RO" sz="1800" b="1" dirty="0" smtClean="0"/>
            </a:br>
            <a:r>
              <a:rPr lang="ro-RO" sz="1800" b="1" dirty="0" smtClean="0"/>
              <a:t>Centrul de formare Continuă</a:t>
            </a:r>
            <a:br>
              <a:rPr lang="ro-RO" sz="1800" b="1" dirty="0" smtClean="0"/>
            </a:br>
            <a:r>
              <a:rPr lang="ro-RO" sz="1800" b="1" dirty="0" smtClean="0"/>
              <a:t>Institutul </a:t>
            </a:r>
            <a:r>
              <a:rPr lang="ro-RO" sz="1800" b="1" dirty="0" smtClean="0"/>
              <a:t>de Formare Continuă în Domeniul Alimentării cu Apă și </a:t>
            </a:r>
            <a:r>
              <a:rPr lang="ro-RO" sz="1800" b="1" dirty="0" smtClean="0"/>
              <a:t>Canalizării</a:t>
            </a:r>
            <a:br>
              <a:rPr lang="ro-RO" sz="1800" b="1" dirty="0" smtClean="0"/>
            </a:br>
            <a:r>
              <a:rPr lang="ro-RO" sz="1800" b="1" dirty="0" smtClean="0"/>
              <a:t>pentru membrii AMAC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7632848" cy="3744416"/>
          </a:xfrm>
        </p:spPr>
        <p:txBody>
          <a:bodyPr>
            <a:normAutofit fontScale="62500" lnSpcReduction="20000"/>
          </a:bodyPr>
          <a:lstStyle/>
          <a:p>
            <a:r>
              <a:rPr lang="ro-RO" dirty="0" smtClean="0"/>
              <a:t>                                                           </a:t>
            </a:r>
            <a:r>
              <a:rPr lang="ro-RO" dirty="0" smtClean="0">
                <a:solidFill>
                  <a:srgbClr val="0070C0"/>
                </a:solidFill>
              </a:rPr>
              <a:t>Sergiu </a:t>
            </a:r>
            <a:r>
              <a:rPr lang="ro-RO" dirty="0" smtClean="0">
                <a:solidFill>
                  <a:srgbClr val="0070C0"/>
                </a:solidFill>
              </a:rPr>
              <a:t>CALOS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 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                                                                 Director </a:t>
            </a:r>
            <a:r>
              <a:rPr lang="ro-RO" dirty="0" smtClean="0">
                <a:solidFill>
                  <a:srgbClr val="0070C0"/>
                </a:solidFill>
              </a:rPr>
              <a:t>IFCAAC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                                                                     Conferenţiar </a:t>
            </a:r>
            <a:r>
              <a:rPr lang="ro-RO" dirty="0" smtClean="0">
                <a:solidFill>
                  <a:srgbClr val="0070C0"/>
                </a:solidFill>
              </a:rPr>
              <a:t>universitar, </a:t>
            </a:r>
            <a:r>
              <a:rPr lang="ro-RO" dirty="0" smtClean="0">
                <a:solidFill>
                  <a:srgbClr val="0070C0"/>
                </a:solidFill>
              </a:rPr>
              <a:t>doctor</a:t>
            </a:r>
            <a:endParaRPr lang="ro-RO" dirty="0" smtClean="0">
              <a:solidFill>
                <a:srgbClr val="0070C0"/>
              </a:solidFill>
            </a:endParaRPr>
          </a:p>
          <a:p>
            <a:r>
              <a:rPr lang="ro-RO" dirty="0" smtClean="0">
                <a:solidFill>
                  <a:srgbClr val="0070C0"/>
                </a:solidFill>
              </a:rPr>
              <a:t> 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 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                                                                   DATE </a:t>
            </a:r>
            <a:r>
              <a:rPr lang="ro-RO" dirty="0" smtClean="0">
                <a:solidFill>
                  <a:srgbClr val="0070C0"/>
                </a:solidFill>
              </a:rPr>
              <a:t>DE CONTACT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 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                                                                   Adresa</a:t>
            </a:r>
            <a:r>
              <a:rPr lang="ro-RO" dirty="0" smtClean="0">
                <a:solidFill>
                  <a:srgbClr val="0070C0"/>
                </a:solidFill>
              </a:rPr>
              <a:t>: </a:t>
            </a:r>
            <a:r>
              <a:rPr lang="ro-RO" dirty="0" err="1" smtClean="0">
                <a:solidFill>
                  <a:srgbClr val="0070C0"/>
                </a:solidFill>
              </a:rPr>
              <a:t>blvd</a:t>
            </a:r>
            <a:r>
              <a:rPr lang="ro-RO" dirty="0" smtClean="0">
                <a:solidFill>
                  <a:srgbClr val="0070C0"/>
                </a:solidFill>
              </a:rPr>
              <a:t>. Dacia, 39, </a:t>
            </a:r>
            <a:r>
              <a:rPr lang="ro-RO" dirty="0" smtClean="0">
                <a:solidFill>
                  <a:srgbClr val="0070C0"/>
                </a:solidFill>
              </a:rPr>
              <a:t>corpul 9 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</a:t>
            </a:r>
            <a:r>
              <a:rPr lang="ro-RO" dirty="0" smtClean="0">
                <a:solidFill>
                  <a:srgbClr val="0070C0"/>
                </a:solidFill>
              </a:rPr>
              <a:t>                                               Tel</a:t>
            </a:r>
            <a:r>
              <a:rPr lang="ro-RO" dirty="0" smtClean="0">
                <a:solidFill>
                  <a:srgbClr val="0070C0"/>
                </a:solidFill>
              </a:rPr>
              <a:t>: +373 22 77-38-22</a:t>
            </a:r>
          </a:p>
          <a:p>
            <a:r>
              <a:rPr lang="ro-RO" dirty="0" smtClean="0">
                <a:solidFill>
                  <a:srgbClr val="0070C0"/>
                </a:solidFill>
              </a:rPr>
              <a:t>                                                         e-mail</a:t>
            </a:r>
            <a:r>
              <a:rPr lang="ro-RO" dirty="0" smtClean="0">
                <a:solidFill>
                  <a:srgbClr val="0070C0"/>
                </a:solidFill>
              </a:rPr>
              <a:t>: </a:t>
            </a:r>
            <a:r>
              <a:rPr lang="ro-RO" u="sng" dirty="0" err="1" smtClean="0">
                <a:solidFill>
                  <a:srgbClr val="0070C0"/>
                </a:solidFill>
                <a:hlinkClick r:id="rId2"/>
              </a:rPr>
              <a:t>casergiu</a:t>
            </a:r>
            <a:r>
              <a:rPr lang="ro-RO" u="sng" dirty="0" smtClean="0">
                <a:solidFill>
                  <a:srgbClr val="0070C0"/>
                </a:solidFill>
                <a:hlinkClick r:id="rId2"/>
              </a:rPr>
              <a:t>@</a:t>
            </a:r>
            <a:r>
              <a:rPr lang="ro-RO" u="sng" dirty="0" err="1" smtClean="0">
                <a:solidFill>
                  <a:srgbClr val="0070C0"/>
                </a:solidFill>
                <a:hlinkClick r:id="rId2"/>
              </a:rPr>
              <a:t>mail.ru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2" descr="C:\Users\NATA\AppData\Local\Microsoft\Windows\INetCache\Content.Word\1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4032448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67544" y="944290"/>
            <a:ext cx="813690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sz="2400" dirty="0" smtClean="0"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400" dirty="0" smtClean="0">
                <a:latin typeface="Calibri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o-R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seminare de perfecționare:</a:t>
            </a:r>
            <a:endParaRPr kumimoji="0" lang="ro-R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 ,,Proiectarea şi exploatarea stațiilor de pompare prefabricate  WILO";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   ,, Exploatare echipamentelor WILO pentru staţiile de pompare"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“Soluții inovatoare la lucrările de alimentare cu apă,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canalizare si infrastructură pentru proiectanți”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“Soluții inovatoare la lucrările de alimentare cu apă,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canalizare si infrastructură”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sz="2400" dirty="0" smtClean="0"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400" dirty="0" smtClean="0">
                <a:latin typeface="Calibri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o-R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module de perfecționare:  </a:t>
            </a:r>
            <a:endParaRPr kumimoji="0" lang="ro-R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S-au efectuat 11 module de perfecționare conform planului acordat de către Asociația  ,,Moldova </a:t>
            </a:r>
            <a:r>
              <a:rPr kumimoji="0" lang="ro-RO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Apa-Canal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" şi GIZ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total 475 persoane.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67544" y="373166"/>
            <a:ext cx="82089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                  Linkuri   </a:t>
            </a:r>
            <a:r>
              <a:rPr kumimoji="0" lang="ro-RO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AMAC.md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Istoria creării Institutului de formare </a:t>
            </a:r>
            <a:r>
              <a:rPr kumimoji="0" lang="ro-RO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continuie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2"/>
              </a:rPr>
              <a:t>î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n domeniul alimentării cu apă şi canalizării pentru membrii Asociaţiei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2"/>
              </a:rPr>
              <a:t>„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Moldova </a:t>
            </a:r>
            <a:r>
              <a:rPr kumimoji="0" lang="ro-RO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2"/>
              </a:rPr>
              <a:t>Apă-Canal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2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3"/>
              </a:rPr>
              <a:t>Formarea grupe de studii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4"/>
              </a:rPr>
              <a:t>Programul Național de Creștere a Capacităților Operatorilor din domeniul Aprovizionării cu Apă și Canalizare. (15 MODULE)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5"/>
              </a:rPr>
              <a:t>Cursuri de perfecționarea la profesia: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5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5"/>
              </a:rPr>
              <a:t>Lăcătuș la lucrări de intervenție și reconstrucție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5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5"/>
              </a:rPr>
              <a:t> și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5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5"/>
              </a:rPr>
              <a:t>Mașinist la instalații de pompare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5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Instruire </a:t>
            </a:r>
            <a:r>
              <a:rPr kumimoji="0" lang="ro-RO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proectanților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 prin Tema: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6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Proiectarea, efectuarea </a:t>
            </a:r>
            <a:r>
              <a:rPr kumimoji="0" lang="ro-RO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lucrarilor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 de montare și punerea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6"/>
              </a:rPr>
              <a:t>î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n funcțiune, darea 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6"/>
              </a:rPr>
              <a:t>î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6"/>
              </a:rPr>
              <a:t>n exploatare a stațiilor de pompare prefabricate apă uzată și apă curată.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6"/>
              </a:rPr>
              <a:t>”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Exploatarea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echipamentelor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WILO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pentru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statiile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de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pompare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apa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uzata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si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apa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curata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44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  <a:hlinkClick r:id="rId7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1411615"/>
            <a:ext cx="7992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                 INFORMAŢII GENERALE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Institutul de Formare Continuă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Domeniul Alimentării cu Apă și Canalizării (IFCAAC) a fost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nființat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baza ordinul rectorului UTM Nr 454 din                  02.05.2011.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Scopul principal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al IFCAAC este dezvoltarea relațiilor de parteneriat cu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ntreprinderile şi firmele specializate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domeniul de alimentare cu apă şi canalizări.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39552" y="1143768"/>
            <a:ext cx="813690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Obiectivele principale ale formarii profesionale continue: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a) pregătirea resurselor umane calificate pentru domeniul alimentarii cu apa şi canalizare;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d) actualizarea cunoștințelor şi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perfecționarea pregătirii profesionale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ocupația de bază, precum şi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ocupații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nrudite;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e) recalificarea, determinata de restructurarea ramurii, de mobilitatea sociala sau de modificări ale capacității de munca;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39552" y="1038212"/>
            <a:ext cx="79928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Formarea profesionala continua se efectuează prin: </a:t>
            </a:r>
            <a:endParaRPr kumimoji="0" lang="ro-R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calificare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- dobândirea unui ansamblu de competente profesionale care permit desfășurarea activității specifice; 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perfecționare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- dezvoltarea competentelor profesionale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cadrul aceleiași calificări; 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specializare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- obținerea de cunoștințe şi deprinderi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ntr-o arie restrânsa din sfera de cuprindere a unei ocupații; 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obţinerea unei calificării suplimentare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nsușirea cunoștințelor speciale şi obținerea competentelor specifice unei noi ocupații sau profesii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nrudite cu cea precedenta; 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recalificare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- obținerea de competente necesare unei noi ocupații sau profesii,  diferita de cea dobândita anterior. </a:t>
            </a:r>
            <a:endParaRPr kumimoji="0" lang="ro-R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11560" y="878527"/>
            <a:ext cx="79928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DIRECTIILE DE ACTIVITATE ALE IFCAAC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IFCAAC organizează servicii educaționale de formare continua in conformitate cu standardele educaționale, actele normative, cerințele clienților, planurilor şi programelor de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nvățământ şi efectuează următoarele activități: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Studierea necesităților de formare profesionala a beneficiarilor serviciilor educaționale, inclusiv a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ntreprinderilor şi instituțiilor de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nvățământ preuniversitar şi universitar de profil tehnic;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552" y="506033"/>
            <a:ext cx="792088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o-RO" sz="2800" dirty="0" smtClean="0"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Formarea profesionala continua a personalului Asociației ,Moldova Apa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-Canal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";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Formarea profesionala continua a cadrelor didactice şi maiștrilor de instruire practica din instituțiile de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nvățământ secundar profesional şi colegii in domeniul alimentarii cu apa şi canalizării;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Perfecționarea şi recalificarea șomerilor şi a persoanelor in căutarea locurilor de munca;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Promovarea relațiilor de colaborare a U.T.M. cu Asociația ,Moldova Apa - Canal" prin intermediul activităților de formare profesionala continua;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39552" y="1129463"/>
            <a:ext cx="79928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implementarea rezultatelor cercetări științifice  in perfecționarea şi recalificarea specialiștilor 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domeniul alimentarii cu apa şi canalizării;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Organizarea de către IFCAAC de comun cu Asociația ,,Moldova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Apa-Canal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", compania germana WILLO,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ntreprinderea ,,WILLO Romania" SRL şi alte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ntreprinderi din țară şi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de peste hotare a expozițiilor de tehnica, materiale şi tehnologii moderne in domeniul alimentarii cu apa şi canalizare.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39552" y="621201"/>
            <a:ext cx="813690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perioada de funcţionare a IFCAAC s-au efectuat următoarele activităţi: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recalificare la specializarea  ,,Exploatarea sistemelor de alimentare cu apa şi de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canalizare",  in perioada 2012 -2015 a angajaților regiilor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Apă-Canal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membri ai Asociației  ,,Moldova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Apa-Canal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". Recalificarea a fost organizată prin formarea a cinci grupe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trei grupe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baza studiilor  superioare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tehnice-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durata de studii 12 luni, şi două grupe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 baza  studiilor superioare umanitare - durata de studii 18 luni. 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Total sa efectuat recalificare a 94 persoane;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67544" y="357409"/>
            <a:ext cx="820891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sz="28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cursuri de perfecționare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pentru muncitori la profesia:  ,,Lăcătuș la lucrări de intervenție şi construcție"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108 ore, şi  ,,Mașinist la instalații de pompare"  - 80 ore,  pentru angajații 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î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ntreprinderilor </a:t>
            </a:r>
            <a:r>
              <a:rPr kumimoji="0" lang="ro-R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Apă-Canal</a:t>
            </a:r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membri ai Asociației AMAC.</a:t>
            </a: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ro-R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Total nouă grupe , 209 persoane;</a:t>
            </a:r>
            <a:r>
              <a:rPr lang="ro-RO" sz="2800" dirty="0" smtClean="0"/>
              <a:t> • cursuri de perfecționare pentru ingineri: </a:t>
            </a:r>
          </a:p>
          <a:p>
            <a:pPr lvl="0"/>
            <a:r>
              <a:rPr lang="ro-RO" sz="2800" dirty="0" smtClean="0"/>
              <a:t>,,Exploatarea sistemelor de alimentare cu apa şi de canalizare" la întreprinderea S.A. ,,</a:t>
            </a:r>
            <a:r>
              <a:rPr lang="ro-RO" sz="2800" dirty="0" err="1" smtClean="0"/>
              <a:t>Apă-Canal</a:t>
            </a:r>
            <a:r>
              <a:rPr lang="ro-RO" sz="2800" dirty="0" smtClean="0"/>
              <a:t>  Chișinău" – 32 persoane;</a:t>
            </a:r>
          </a:p>
          <a:p>
            <a:pPr lvl="0"/>
            <a:r>
              <a:rPr lang="ro-RO" sz="2800" dirty="0" smtClean="0"/>
              <a:t>,,Exploatarea fondului locativ" pentru  ,,Direcția generală de exploatare a fondului locativ"  mun. Chișinău – 96 persoane;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721</Words>
  <Application>Microsoft Office PowerPoint</Application>
  <PresentationFormat>Expunere pe ecran (4:3)</PresentationFormat>
  <Paragraphs>55</Paragraphs>
  <Slides>11</Slides>
  <Notes>0</Notes>
  <HiddenSlides>1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2" baseType="lpstr">
      <vt:lpstr>Temă Office</vt:lpstr>
      <vt:lpstr>Universitatea Tehnica a Moldovei Centrul de formare Continuă Institutul de Formare Continuă în Domeniul Alimentării cu Apă și Canalizării pentru membrii AMAC </vt:lpstr>
      <vt:lpstr>Diapozitivul 2</vt:lpstr>
      <vt:lpstr>Diapozitivul 3</vt:lpstr>
      <vt:lpstr>Diapozitivul 4</vt:lpstr>
      <vt:lpstr>Diapozitivul 5</vt:lpstr>
      <vt:lpstr>Diapozitivul 6</vt:lpstr>
      <vt:lpstr>Diapozitivul 7</vt:lpstr>
      <vt:lpstr>Diapozitivul 8</vt:lpstr>
      <vt:lpstr>Diapozitivul 9</vt:lpstr>
      <vt:lpstr>Diapozitivul 10</vt:lpstr>
      <vt:lpstr>Diapozitivul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Universitatea Tehnica a Moldovei Centrul de formare Continuă Institutul de Formare Continuă în Domeniul Alimentării cu Apă și Canalizării pentru membrii AMAC </dc:title>
  <dc:creator>calos</dc:creator>
  <cp:lastModifiedBy>calos</cp:lastModifiedBy>
  <cp:revision>7</cp:revision>
  <dcterms:created xsi:type="dcterms:W3CDTF">2017-06-27T05:09:29Z</dcterms:created>
  <dcterms:modified xsi:type="dcterms:W3CDTF">2017-06-27T06:04:07Z</dcterms:modified>
</cp:coreProperties>
</file>