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30"/>
  </p:notesMasterIdLst>
  <p:handoutMasterIdLst>
    <p:handoutMasterId r:id="rId31"/>
  </p:handoutMasterIdLst>
  <p:sldIdLst>
    <p:sldId id="300" r:id="rId2"/>
    <p:sldId id="301" r:id="rId3"/>
    <p:sldId id="280" r:id="rId4"/>
    <p:sldId id="281" r:id="rId5"/>
    <p:sldId id="282" r:id="rId6"/>
    <p:sldId id="283" r:id="rId7"/>
    <p:sldId id="284" r:id="rId8"/>
    <p:sldId id="285" r:id="rId9"/>
    <p:sldId id="293" r:id="rId10"/>
    <p:sldId id="294" r:id="rId11"/>
    <p:sldId id="295" r:id="rId12"/>
    <p:sldId id="296" r:id="rId13"/>
    <p:sldId id="297" r:id="rId14"/>
    <p:sldId id="308" r:id="rId15"/>
    <p:sldId id="309" r:id="rId16"/>
    <p:sldId id="310" r:id="rId17"/>
    <p:sldId id="311" r:id="rId18"/>
    <p:sldId id="312" r:id="rId19"/>
    <p:sldId id="315" r:id="rId20"/>
    <p:sldId id="314" r:id="rId21"/>
    <p:sldId id="302" r:id="rId22"/>
    <p:sldId id="303" r:id="rId23"/>
    <p:sldId id="304" r:id="rId24"/>
    <p:sldId id="305" r:id="rId25"/>
    <p:sldId id="306" r:id="rId26"/>
    <p:sldId id="298" r:id="rId27"/>
    <p:sldId id="278" r:id="rId28"/>
    <p:sldId id="279" r:id="rId29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0" autoAdjust="0"/>
    <p:restoredTop sz="95730" autoAdjust="0"/>
  </p:normalViewPr>
  <p:slideViewPr>
    <p:cSldViewPr snapToGrid="0">
      <p:cViewPr varScale="1">
        <p:scale>
          <a:sx n="74" d="100"/>
          <a:sy n="74" d="100"/>
        </p:scale>
        <p:origin x="1410" y="60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1"/>
            <a:ext cx="4984962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Click on symbol </a:t>
            </a:r>
            <a:br>
              <a:rPr lang="en-GB" noProof="0" dirty="0"/>
            </a:br>
            <a:r>
              <a:rPr lang="en-GB" noProof="0" dirty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Click on symbol </a:t>
            </a:r>
            <a:br>
              <a:rPr lang="en-GB" noProof="0" dirty="0"/>
            </a:br>
            <a:r>
              <a:rPr lang="en-GB" noProof="0" dirty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01/11/2017</a:t>
            </a:fld>
            <a:endParaRPr lang="en-GB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01/11/2017</a:t>
            </a:fld>
            <a:endParaRPr lang="en-GB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AD3059-81BE-49B0-AA49-D3423BE8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1342-DC07-438F-BC58-AE69B520B11F}" type="datetime1">
              <a:rPr lang="ru-RU"/>
              <a:pPr>
                <a:defRPr/>
              </a:pPr>
              <a:t>01.11.2017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04897B-418A-4F9D-8A9D-E2715CF0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B93414-3891-4115-9EAD-9B82AE8E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AAB072B-8D15-40A8-81C1-D5341B5B90C3}" type="slidenum">
              <a:rPr lang="ru-RU" altLang="fr-FR"/>
              <a:pPr>
                <a:defRPr/>
              </a:pPr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95312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add title</a:t>
            </a:r>
            <a:endParaRPr lang="de-DE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  <p:sldLayoutId id="2147483715" r:id="rId7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3" Type="http://schemas.openxmlformats.org/officeDocument/2006/relationships/hyperlink" Target="http://www.serviciilocale.m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2" Type="http://schemas.openxmlformats.org/officeDocument/2006/relationships/hyperlink" Target="http://www.giz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20.jpeg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="" xmlns:a16="http://schemas.microsoft.com/office/drawing/2014/main" id="{87E9A446-E5E9-4666-A74A-E98535BE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482725"/>
            <a:ext cx="8785225" cy="433388"/>
          </a:xfrm>
        </p:spPr>
        <p:txBody>
          <a:bodyPr/>
          <a:lstStyle/>
          <a:p>
            <a:pPr algn="ctr"/>
            <a:r>
              <a:rPr lang="ro-RO" altLang="en-US" sz="1600" b="1" dirty="0"/>
              <a:t>Curs de instruire pentru angajaţii operatorilor „Apă-Canal” din Republica Moldova</a:t>
            </a:r>
            <a:r>
              <a:rPr lang="ro-RO" altLang="en-US" b="1" dirty="0"/>
              <a:t/>
            </a:r>
            <a:br>
              <a:rPr lang="ro-RO" altLang="en-US" b="1" dirty="0"/>
            </a:br>
            <a:endParaRPr lang="ru-RU" altLang="en-US" dirty="0"/>
          </a:p>
        </p:txBody>
      </p:sp>
      <p:sp>
        <p:nvSpPr>
          <p:cNvPr id="16387" name="Содержимое 2">
            <a:extLst>
              <a:ext uri="{FF2B5EF4-FFF2-40B4-BE49-F238E27FC236}">
                <a16:creationId xmlns="" xmlns:a16="http://schemas.microsoft.com/office/drawing/2014/main" id="{72938312-041E-4B06-BF43-093E795BE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2205038"/>
            <a:ext cx="8642350" cy="41513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FF0000"/>
                </a:solidFill>
              </a:rPr>
              <a:t>Modulul</a:t>
            </a:r>
            <a:r>
              <a:rPr lang="en-US" altLang="en-US" sz="2400" b="1" dirty="0">
                <a:solidFill>
                  <a:srgbClr val="FF0000"/>
                </a:solidFill>
              </a:rPr>
              <a:t> 10: </a:t>
            </a:r>
            <a:r>
              <a:rPr lang="ro-RO" altLang="en-US" sz="2400" b="1" dirty="0"/>
              <a:t>Rolul operatorilor de servicii publice de alimentare cu apă și de canalizare în procesul de atragere a investițiilor, proiectare, construcție și dare în exploatare a obiectelor de alimentare cu apă și de canalizare</a:t>
            </a:r>
            <a:r>
              <a:rPr lang="ro-RO" altLang="en-US" sz="1800" b="1" dirty="0">
                <a:solidFill>
                  <a:srgbClr val="FF0000"/>
                </a:solidFill>
              </a:rPr>
              <a:t/>
            </a:r>
            <a:br>
              <a:rPr lang="ro-RO" altLang="en-US" sz="1800" b="1" dirty="0">
                <a:solidFill>
                  <a:srgbClr val="FF0000"/>
                </a:solidFill>
              </a:rPr>
            </a:br>
            <a:r>
              <a:rPr lang="ro-RO" altLang="en-US" sz="1800" b="1" dirty="0">
                <a:solidFill>
                  <a:srgbClr val="FF0000"/>
                </a:solidFill>
              </a:rPr>
              <a:t/>
            </a:r>
            <a:br>
              <a:rPr lang="ro-RO" altLang="en-US" sz="1800" b="1" dirty="0">
                <a:solidFill>
                  <a:srgbClr val="FF0000"/>
                </a:solidFill>
              </a:rPr>
            </a:br>
            <a:r>
              <a:rPr lang="ro-RO" altLang="en-US" sz="1800" b="1" dirty="0">
                <a:solidFill>
                  <a:srgbClr val="FF0000"/>
                </a:solidFill>
              </a:rPr>
              <a:t>Sesiunea </a:t>
            </a:r>
            <a:r>
              <a:rPr lang="ro-RO" altLang="en-US" sz="1800" b="1" dirty="0" smtClean="0">
                <a:solidFill>
                  <a:srgbClr val="FF0000"/>
                </a:solidFill>
              </a:rPr>
              <a:t>1,</a:t>
            </a:r>
            <a:r>
              <a:rPr lang="ro-RO" altLang="en-US" b="1" dirty="0" smtClean="0"/>
              <a:t> </a:t>
            </a:r>
            <a:r>
              <a:rPr lang="ro-RO" altLang="en-US" b="1" dirty="0"/>
              <a:t>Tema 1</a:t>
            </a:r>
            <a:r>
              <a:rPr lang="ro-RO" altLang="en-US" sz="1800" b="1" dirty="0">
                <a:solidFill>
                  <a:srgbClr val="FF0000"/>
                </a:solidFill>
              </a:rPr>
              <a:t/>
            </a:r>
            <a:br>
              <a:rPr lang="ro-RO" altLang="en-US" sz="1800" b="1" dirty="0">
                <a:solidFill>
                  <a:srgbClr val="FF0000"/>
                </a:solidFill>
              </a:rPr>
            </a:br>
            <a:r>
              <a:rPr lang="ro-RO" altLang="en-US" sz="1800" b="1" dirty="0"/>
              <a:t>Rolul operatorilor de servicii publice de alimentare cu apă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1800" b="1" dirty="0"/>
              <a:t>și de canalizare în procesul de </a:t>
            </a:r>
            <a:r>
              <a:rPr lang="ro-RO" altLang="en-US" sz="1800" b="1" dirty="0" err="1"/>
              <a:t>construcţie</a:t>
            </a:r>
            <a:r>
              <a:rPr lang="ro-RO" altLang="en-US" sz="1800" b="1" dirty="0"/>
              <a:t> a obiectivelor de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1800" b="1" dirty="0"/>
              <a:t>alimentare cu apă </a:t>
            </a:r>
            <a:r>
              <a:rPr lang="ro-RO" altLang="en-US" sz="1800" b="1" dirty="0" err="1"/>
              <a:t>şi</a:t>
            </a:r>
            <a:r>
              <a:rPr lang="ro-RO" altLang="en-US" sz="1800" b="1" dirty="0"/>
              <a:t> </a:t>
            </a:r>
            <a:r>
              <a:rPr lang="ro-RO" altLang="en-US" sz="1800" b="1" dirty="0" smtClean="0"/>
              <a:t>canalizare</a:t>
            </a:r>
            <a:r>
              <a:rPr lang="vi-VN" altLang="en-US" sz="1800" b="1" dirty="0"/>
              <a:t/>
            </a:r>
            <a:br>
              <a:rPr lang="vi-VN" altLang="en-US" sz="1800" b="1" dirty="0"/>
            </a:br>
            <a:endParaRPr lang="ro-RO" altLang="en-US" sz="1800" b="1" dirty="0"/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1800" b="1" dirty="0"/>
              <a:t/>
            </a:r>
            <a:br>
              <a:rPr lang="ro-RO" altLang="en-US" sz="1800" b="1" dirty="0"/>
            </a:br>
            <a:r>
              <a:rPr lang="ro-RO" altLang="en-US" sz="1600" b="1" i="1" dirty="0"/>
              <a:t>Expert conf. univ. dr. ing. Gheorghe CROITORU</a:t>
            </a:r>
            <a:br>
              <a:rPr lang="ro-RO" altLang="en-US" sz="1600" b="1" i="1" dirty="0"/>
            </a:br>
            <a:r>
              <a:rPr lang="ro-RO" altLang="en-US" sz="1100" b="1" dirty="0"/>
              <a:t/>
            </a:r>
            <a:br>
              <a:rPr lang="ro-RO" altLang="en-US" sz="1100" b="1" dirty="0"/>
            </a:br>
            <a:r>
              <a:rPr lang="ro-RO" altLang="en-US" sz="1600" b="1" dirty="0" smtClean="0"/>
              <a:t>2</a:t>
            </a:r>
            <a:r>
              <a:rPr lang="en-US" altLang="en-US" sz="1600" b="1" dirty="0" smtClean="0"/>
              <a:t>4</a:t>
            </a:r>
            <a:r>
              <a:rPr lang="ro-RO" altLang="en-US" sz="1600" b="1" dirty="0" smtClean="0"/>
              <a:t>-2</a:t>
            </a:r>
            <a:r>
              <a:rPr lang="en-US" altLang="en-US" sz="1600" b="1" dirty="0" smtClean="0"/>
              <a:t>5</a:t>
            </a:r>
            <a:r>
              <a:rPr lang="ro-RO" altLang="en-US" sz="1600" b="1" dirty="0" smtClean="0"/>
              <a:t>-</a:t>
            </a:r>
            <a:r>
              <a:rPr lang="en-US" altLang="en-US" sz="1600" b="1" dirty="0" smtClean="0"/>
              <a:t>26 </a:t>
            </a:r>
            <a:r>
              <a:rPr lang="en-US" altLang="en-US" sz="1600" b="1" dirty="0" err="1" smtClean="0"/>
              <a:t>octombr</a:t>
            </a:r>
            <a:r>
              <a:rPr lang="ro-RO" altLang="en-US" sz="1600" b="1" dirty="0" smtClean="0"/>
              <a:t>ie </a:t>
            </a:r>
            <a:r>
              <a:rPr lang="en-US" altLang="en-US" sz="1600" b="1" dirty="0"/>
              <a:t>201</a:t>
            </a:r>
            <a:r>
              <a:rPr lang="ro-RO" altLang="en-US" sz="1600" b="1" dirty="0"/>
              <a:t>7</a:t>
            </a:r>
            <a:r>
              <a:rPr lang="en-US" altLang="en-US" sz="1600" b="1" dirty="0"/>
              <a:t>,  </a:t>
            </a:r>
            <a:r>
              <a:rPr lang="ro-RO" altLang="en-US" sz="1600" b="1" dirty="0"/>
              <a:t>Chișinău</a:t>
            </a:r>
            <a:endParaRPr lang="ru-RU" altLang="en-US" sz="1600" dirty="0"/>
          </a:p>
        </p:txBody>
      </p:sp>
      <p:pic>
        <p:nvPicPr>
          <p:cNvPr id="16388" name="Picture 2" descr="D:\docs\desktop\ELdZ_Mol_cmyk_rum.jpg">
            <a:extLst>
              <a:ext uri="{FF2B5EF4-FFF2-40B4-BE49-F238E27FC236}">
                <a16:creationId xmlns="" xmlns:a16="http://schemas.microsoft.com/office/drawing/2014/main" id="{C5785437-1FB6-43CD-964A-15397936F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17" y="265112"/>
            <a:ext cx="789640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 descr="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241" y="427639"/>
            <a:ext cx="2553493" cy="63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42" y="265112"/>
            <a:ext cx="7835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87" y="190499"/>
            <a:ext cx="93281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586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EF284F6E-600A-4383-8231-5482B650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Elaborare</a:t>
            </a:r>
            <a:r>
              <a:rPr lang="en-US" b="1" dirty="0"/>
              <a:t> </a:t>
            </a:r>
            <a:r>
              <a:rPr lang="en-US" b="1" dirty="0" err="1"/>
              <a:t>documenta</a:t>
            </a:r>
            <a:r>
              <a:rPr lang="ro-RO" b="1" dirty="0"/>
              <a:t>ție de proiect</a:t>
            </a:r>
            <a:endParaRPr lang="en-US" b="1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A1459216-8467-4776-BD3B-45E0E1D54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dirty="0"/>
              <a:t>Certificat de urbanism pentru proiectare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dirty="0"/>
              <a:t>Contract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dirty="0"/>
              <a:t>T</a:t>
            </a:r>
            <a:r>
              <a:rPr lang="en-US" dirty="0"/>
              <a:t>ema </a:t>
            </a:r>
            <a:r>
              <a:rPr lang="en-US" dirty="0" err="1"/>
              <a:t>tehnică</a:t>
            </a:r>
            <a:r>
              <a:rPr lang="en-US" dirty="0"/>
              <a:t> (</a:t>
            </a:r>
            <a:r>
              <a:rPr lang="en-US" dirty="0" err="1"/>
              <a:t>caietul</a:t>
            </a:r>
            <a:r>
              <a:rPr lang="en-US" dirty="0"/>
              <a:t> de </a:t>
            </a:r>
            <a:r>
              <a:rPr lang="en-US" dirty="0" err="1"/>
              <a:t>sarcini</a:t>
            </a:r>
            <a:r>
              <a:rPr lang="en-US" dirty="0"/>
              <a:t>)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proiectare</a:t>
            </a:r>
            <a:r>
              <a:rPr lang="en-US" dirty="0"/>
              <a:t> cu date </a:t>
            </a:r>
            <a:r>
              <a:rPr lang="en-US" dirty="0" err="1"/>
              <a:t>inițiale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proiectare</a:t>
            </a:r>
            <a:endParaRPr lang="en-GB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dirty="0"/>
              <a:t>Prospecțiunile tehnice, </a:t>
            </a:r>
            <a:r>
              <a:rPr lang="en-US" dirty="0" err="1"/>
              <a:t>luând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considerare</a:t>
            </a:r>
            <a:r>
              <a:rPr lang="en-US" dirty="0"/>
              <a:t> </a:t>
            </a:r>
            <a:r>
              <a:rPr lang="en-US" dirty="0" err="1"/>
              <a:t>soluţiile</a:t>
            </a:r>
            <a:r>
              <a:rPr lang="en-US" dirty="0"/>
              <a:t> </a:t>
            </a:r>
            <a:r>
              <a:rPr lang="en-US" dirty="0" err="1"/>
              <a:t>adoptate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documentaţia</a:t>
            </a:r>
            <a:r>
              <a:rPr lang="en-US" dirty="0"/>
              <a:t> de urbanism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72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3AF0CF3C-93E1-4F6C-BDC6-5B7CB294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189902"/>
            <a:ext cx="7776000" cy="617928"/>
          </a:xfrm>
        </p:spPr>
        <p:txBody>
          <a:bodyPr/>
          <a:lstStyle/>
          <a:p>
            <a:pPr algn="ctr"/>
            <a:r>
              <a:rPr lang="en-US" b="1" dirty="0" err="1"/>
              <a:t>Elaborare</a:t>
            </a:r>
            <a:r>
              <a:rPr lang="en-US" b="1" dirty="0"/>
              <a:t> </a:t>
            </a:r>
            <a:r>
              <a:rPr lang="en-US" b="1" dirty="0" err="1"/>
              <a:t>documenta</a:t>
            </a:r>
            <a:r>
              <a:rPr lang="ro-RO" b="1" dirty="0"/>
              <a:t>ție de proiect</a:t>
            </a:r>
            <a:endParaRPr lang="en-US" b="1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7F990694-66E9-48CB-A8F8-2F642B4E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17" y="1865829"/>
            <a:ext cx="4474596" cy="126570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fază</a:t>
            </a:r>
            <a:r>
              <a:rPr lang="en-US" dirty="0"/>
              <a:t> - </a:t>
            </a:r>
            <a:r>
              <a:rPr lang="en-US" dirty="0" err="1"/>
              <a:t>proiect</a:t>
            </a:r>
            <a:r>
              <a:rPr lang="en-US" dirty="0"/>
              <a:t> de </a:t>
            </a:r>
            <a:r>
              <a:rPr lang="en-US" dirty="0" err="1" smtClean="0"/>
              <a:t>execuţie</a:t>
            </a:r>
            <a:r>
              <a:rPr lang="en-US" dirty="0"/>
              <a:t> </a:t>
            </a:r>
            <a:r>
              <a:rPr lang="en-US" dirty="0" smtClean="0"/>
              <a:t>                                                          </a:t>
            </a:r>
            <a:r>
              <a:rPr lang="en-US" dirty="0"/>
              <a:t>(</a:t>
            </a:r>
            <a:r>
              <a:rPr lang="en-US" dirty="0" err="1"/>
              <a:t>memoriu</a:t>
            </a:r>
            <a:r>
              <a:rPr lang="en-US" dirty="0"/>
              <a:t> </a:t>
            </a:r>
            <a:r>
              <a:rPr lang="en-US" dirty="0" err="1"/>
              <a:t>tehnic</a:t>
            </a:r>
            <a:r>
              <a:rPr lang="en-US" dirty="0"/>
              <a:t> şi </a:t>
            </a:r>
            <a:r>
              <a:rPr lang="en-US" dirty="0" err="1"/>
              <a:t>documentaţia</a:t>
            </a:r>
            <a:r>
              <a:rPr lang="en-US" dirty="0"/>
              <a:t> de </a:t>
            </a:r>
            <a:r>
              <a:rPr lang="en-US" dirty="0" smtClean="0"/>
              <a:t>                                                    </a:t>
            </a:r>
            <a:r>
              <a:rPr lang="en-US" dirty="0" err="1" smtClean="0"/>
              <a:t>execuţie</a:t>
            </a:r>
            <a:r>
              <a:rPr lang="en-US" dirty="0"/>
              <a:t>) -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obiecte</a:t>
            </a:r>
            <a:r>
              <a:rPr lang="en-US" dirty="0"/>
              <a:t> simple din </a:t>
            </a:r>
            <a:r>
              <a:rPr lang="en-US" dirty="0" smtClean="0"/>
              <a:t>                                                     </a:t>
            </a:r>
            <a:r>
              <a:rPr lang="en-US" dirty="0" err="1" smtClean="0"/>
              <a:t>punct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vedere</a:t>
            </a:r>
            <a:r>
              <a:rPr lang="en-US" dirty="0"/>
              <a:t> </a:t>
            </a:r>
            <a:r>
              <a:rPr lang="en-US" dirty="0" err="1" smtClean="0"/>
              <a:t>tehnic</a:t>
            </a:r>
            <a:endParaRPr lang="en-US" dirty="0" smtClean="0"/>
          </a:p>
          <a:p>
            <a:pPr lvl="0"/>
            <a:endParaRPr lang="en-GB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1" y="2068644"/>
            <a:ext cx="3191774" cy="2125771"/>
          </a:xfrm>
          <a:prstGeom prst="rect">
            <a:avLst/>
          </a:prstGeom>
        </p:spPr>
      </p:pic>
      <p:sp>
        <p:nvSpPr>
          <p:cNvPr id="9" name="Substituent conținut 4">
            <a:extLst>
              <a:ext uri="{FF2B5EF4-FFF2-40B4-BE49-F238E27FC236}">
                <a16:creationId xmlns="" xmlns:a16="http://schemas.microsoft.com/office/drawing/2014/main" id="{7F990694-66E9-48CB-A8F8-2F642B4EF21D}"/>
              </a:ext>
            </a:extLst>
          </p:cNvPr>
          <p:cNvSpPr txBox="1">
            <a:spLocks/>
          </p:cNvSpPr>
          <p:nvPr/>
        </p:nvSpPr>
        <p:spPr bwMode="auto">
          <a:xfrm>
            <a:off x="4793230" y="4607018"/>
            <a:ext cx="4051667" cy="159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kern="0" dirty="0" err="1" smtClean="0"/>
              <a:t>în</a:t>
            </a:r>
            <a:r>
              <a:rPr lang="en-US" b="0" kern="0" dirty="0" smtClean="0"/>
              <a:t> </a:t>
            </a:r>
            <a:r>
              <a:rPr lang="en-US" b="0" kern="0" dirty="0" err="1" smtClean="0"/>
              <a:t>două</a:t>
            </a:r>
            <a:r>
              <a:rPr lang="en-US" b="0" kern="0" dirty="0" smtClean="0"/>
              <a:t> faze - </a:t>
            </a:r>
            <a:r>
              <a:rPr lang="en-US" b="0" kern="0" dirty="0" err="1" smtClean="0"/>
              <a:t>proiect</a:t>
            </a:r>
            <a:r>
              <a:rPr lang="en-US" b="0" kern="0" dirty="0" smtClean="0"/>
              <a:t> </a:t>
            </a:r>
            <a:r>
              <a:rPr lang="en-US" b="0" kern="0" dirty="0" err="1" smtClean="0"/>
              <a:t>şi</a:t>
            </a:r>
            <a:r>
              <a:rPr lang="en-US" b="0" kern="0" dirty="0" smtClean="0"/>
              <a:t> </a:t>
            </a:r>
            <a:r>
              <a:rPr lang="en-US" b="0" kern="0" dirty="0" err="1" smtClean="0"/>
              <a:t>documentaţie</a:t>
            </a:r>
            <a:r>
              <a:rPr lang="ro-RO" b="0" kern="0" dirty="0" smtClean="0"/>
              <a:t> </a:t>
            </a:r>
            <a:r>
              <a:rPr lang="en-US" b="0" kern="0" dirty="0" smtClean="0"/>
              <a:t>de </a:t>
            </a:r>
            <a:r>
              <a:rPr lang="en-US" b="0" kern="0" dirty="0" err="1" smtClean="0"/>
              <a:t>execuţie</a:t>
            </a:r>
            <a:r>
              <a:rPr lang="en-US" b="0" kern="0" dirty="0" smtClean="0"/>
              <a:t> - </a:t>
            </a:r>
            <a:r>
              <a:rPr lang="en-US" b="0" kern="0" dirty="0" err="1" smtClean="0"/>
              <a:t>pentru</a:t>
            </a:r>
            <a:r>
              <a:rPr lang="en-US" b="0" kern="0" dirty="0" smtClean="0"/>
              <a:t> </a:t>
            </a:r>
            <a:r>
              <a:rPr lang="en-US" b="0" kern="0" dirty="0" err="1" smtClean="0"/>
              <a:t>alte</a:t>
            </a:r>
            <a:r>
              <a:rPr lang="en-US" b="0" kern="0" dirty="0" smtClean="0"/>
              <a:t> </a:t>
            </a:r>
            <a:r>
              <a:rPr lang="en-US" b="0" kern="0" dirty="0" err="1" smtClean="0"/>
              <a:t>obiecte</a:t>
            </a:r>
            <a:r>
              <a:rPr lang="en-US" b="0" kern="0" dirty="0" smtClean="0"/>
              <a:t> de </a:t>
            </a:r>
            <a:r>
              <a:rPr lang="en-US" b="0" kern="0" dirty="0" err="1" smtClean="0"/>
              <a:t>construcţii</a:t>
            </a:r>
            <a:r>
              <a:rPr lang="en-US" b="0" kern="0" dirty="0" smtClean="0"/>
              <a:t>, </a:t>
            </a:r>
            <a:r>
              <a:rPr lang="en-US" b="0" kern="0" dirty="0" err="1" smtClean="0"/>
              <a:t>inclusiv</a:t>
            </a:r>
            <a:r>
              <a:rPr lang="en-US" b="0" kern="0" dirty="0" smtClean="0"/>
              <a:t> </a:t>
            </a:r>
            <a:r>
              <a:rPr lang="en-US" b="0" kern="0" dirty="0" err="1" smtClean="0"/>
              <a:t>pentru</a:t>
            </a:r>
            <a:r>
              <a:rPr lang="en-US" b="0" kern="0" dirty="0" smtClean="0"/>
              <a:t> </a:t>
            </a:r>
            <a:r>
              <a:rPr lang="en-US" b="0" kern="0" dirty="0" err="1" smtClean="0"/>
              <a:t>cele</a:t>
            </a:r>
            <a:r>
              <a:rPr lang="en-US" b="0" kern="0" dirty="0" smtClean="0"/>
              <a:t>  </a:t>
            </a:r>
            <a:r>
              <a:rPr lang="en-US" b="0" kern="0" dirty="0" err="1" smtClean="0"/>
              <a:t>complexe</a:t>
            </a:r>
            <a:r>
              <a:rPr lang="en-US" b="0" kern="0" dirty="0" smtClean="0"/>
              <a:t> şi cu volume </a:t>
            </a:r>
            <a:r>
              <a:rPr lang="en-US" b="0" kern="0" dirty="0" err="1" smtClean="0"/>
              <a:t>mari</a:t>
            </a:r>
            <a:r>
              <a:rPr lang="ro-RO" b="0" kern="0" dirty="0" smtClean="0"/>
              <a:t>.</a:t>
            </a:r>
            <a:endParaRPr lang="en-GB" b="0" kern="0" dirty="0" smtClean="0"/>
          </a:p>
          <a:p>
            <a:endParaRPr lang="en-US" b="0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1" y="3487471"/>
            <a:ext cx="4071668" cy="27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52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1073BA59-E195-4DEA-8C48-6D536A1E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799960"/>
          </a:xfrm>
        </p:spPr>
        <p:txBody>
          <a:bodyPr/>
          <a:lstStyle/>
          <a:p>
            <a:pPr algn="ctr"/>
            <a:r>
              <a:rPr lang="en-US" b="1" dirty="0" err="1">
                <a:cs typeface="Times New Roman" panose="02020603050405020304" pitchFamily="18" charset="0"/>
              </a:rPr>
              <a:t>Verificarea</a:t>
            </a:r>
            <a:r>
              <a:rPr lang="en-US" b="1" dirty="0">
                <a:cs typeface="Times New Roman" panose="02020603050405020304" pitchFamily="18" charset="0"/>
              </a:rPr>
              <a:t>, </a:t>
            </a:r>
            <a:r>
              <a:rPr lang="en-US" b="1" dirty="0" err="1">
                <a:cs typeface="Times New Roman" panose="02020603050405020304" pitchFamily="18" charset="0"/>
              </a:rPr>
              <a:t>avizarea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şi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aprobarea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documentaţiei</a:t>
            </a:r>
            <a:r>
              <a:rPr lang="en-US" b="1" dirty="0"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cs typeface="Times New Roman" panose="02020603050405020304" pitchFamily="18" charset="0"/>
              </a:rPr>
              <a:t>proiect</a:t>
            </a:r>
            <a:endParaRPr lang="en-US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9390D2BA-C80A-4FEF-AA71-D79D2594A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  <a:p>
            <a:r>
              <a:rPr lang="ro-RO" sz="2000" dirty="0"/>
              <a:t>Actori implicați în proces:</a:t>
            </a:r>
          </a:p>
          <a:p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dirty="0"/>
              <a:t>Beneficiar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dirty="0"/>
              <a:t>Proiectant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dirty="0"/>
              <a:t>Verificator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76" y="2961016"/>
            <a:ext cx="4389725" cy="2930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442" y="5094293"/>
            <a:ext cx="1591591" cy="13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97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C7B9C045-BB63-4EFA-9E5A-A8526BAF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162155"/>
            <a:ext cx="7776000" cy="590668"/>
          </a:xfrm>
        </p:spPr>
        <p:txBody>
          <a:bodyPr/>
          <a:lstStyle/>
          <a:p>
            <a:pPr algn="ctr"/>
            <a:r>
              <a:rPr lang="en-US" b="1" dirty="0" err="1"/>
              <a:t>Сomponenţa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conţinutul-cadru</a:t>
            </a:r>
            <a:r>
              <a:rPr lang="en-US" b="1" dirty="0"/>
              <a:t> al </a:t>
            </a:r>
            <a:r>
              <a:rPr lang="en-US" b="1" dirty="0" err="1"/>
              <a:t>proiectului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AF3E4DA4-0C83-4837-A259-B8C524CBA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752823"/>
            <a:ext cx="7776000" cy="45606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/>
              <a:t>memoriu explicativ </a:t>
            </a:r>
            <a:r>
              <a:rPr lang="ro-RO" b="1" dirty="0" smtClean="0"/>
              <a:t>general</a:t>
            </a:r>
            <a:endParaRPr lang="en-US" b="1" dirty="0" smtClean="0"/>
          </a:p>
          <a:p>
            <a:r>
              <a:rPr lang="en-US" b="1" dirty="0"/>
              <a:t>     </a:t>
            </a:r>
            <a:r>
              <a:rPr lang="en-US" dirty="0"/>
              <a:t>- </a:t>
            </a:r>
            <a:r>
              <a:rPr lang="en-US" dirty="0" err="1"/>
              <a:t>fundamentarea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 smtClean="0"/>
              <a:t>elaborarea</a:t>
            </a:r>
            <a:r>
              <a:rPr lang="en-US" dirty="0" smtClean="0"/>
              <a:t> </a:t>
            </a:r>
            <a:r>
              <a:rPr lang="en-US" dirty="0" err="1" smtClean="0"/>
              <a:t>documentaţiei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proiect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err="1"/>
              <a:t>caracteristicile</a:t>
            </a:r>
            <a:r>
              <a:rPr lang="en-US" dirty="0"/>
              <a:t> social-</a:t>
            </a:r>
            <a:r>
              <a:rPr lang="en-US" dirty="0" err="1"/>
              <a:t>economice</a:t>
            </a:r>
            <a:r>
              <a:rPr lang="en-US" dirty="0"/>
              <a:t> </a:t>
            </a:r>
            <a:r>
              <a:rPr lang="en-US" dirty="0" smtClean="0"/>
              <a:t>şi </a:t>
            </a:r>
            <a:r>
              <a:rPr lang="it-IT" dirty="0" smtClean="0"/>
              <a:t>ecologice </a:t>
            </a:r>
            <a:r>
              <a:rPr lang="it-IT" dirty="0"/>
              <a:t>ale regiunii </a:t>
            </a:r>
            <a:r>
              <a:rPr lang="it-IT" dirty="0" smtClean="0"/>
              <a:t>de ampla-       </a:t>
            </a:r>
          </a:p>
          <a:p>
            <a:r>
              <a:rPr lang="it-IT" dirty="0"/>
              <a:t> </a:t>
            </a:r>
            <a:r>
              <a:rPr lang="it-IT" dirty="0" smtClean="0"/>
              <a:t>      sare a </a:t>
            </a:r>
            <a:r>
              <a:rPr lang="en-US" dirty="0" err="1" smtClean="0"/>
              <a:t>şantierului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construcţie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it-IT" dirty="0"/>
              <a:t>indicatorii principali ai planului </a:t>
            </a:r>
            <a:r>
              <a:rPr lang="it-IT" dirty="0" smtClean="0"/>
              <a:t>general cu </a:t>
            </a:r>
            <a:r>
              <a:rPr lang="it-IT" dirty="0"/>
              <a:t>reţelele tehnico-edilitare şi 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  măsuri </a:t>
            </a:r>
            <a:r>
              <a:rPr lang="pt-BR" dirty="0" smtClean="0"/>
              <a:t>de </a:t>
            </a:r>
            <a:r>
              <a:rPr lang="pt-BR" dirty="0"/>
              <a:t>protecţie tehnică a </a:t>
            </a:r>
            <a:r>
              <a:rPr lang="pt-BR" dirty="0" smtClean="0"/>
              <a:t>teritoriului</a:t>
            </a:r>
          </a:p>
          <a:p>
            <a:r>
              <a:rPr lang="pt-BR" dirty="0"/>
              <a:t> </a:t>
            </a:r>
            <a:r>
              <a:rPr lang="pt-BR" dirty="0" smtClean="0"/>
              <a:t>    - </a:t>
            </a:r>
            <a:r>
              <a:rPr lang="en-US" dirty="0" err="1"/>
              <a:t>indicatorii</a:t>
            </a:r>
            <a:r>
              <a:rPr lang="en-US" dirty="0"/>
              <a:t> tehnico-</a:t>
            </a:r>
            <a:r>
              <a:rPr lang="en-US" dirty="0" err="1"/>
              <a:t>economici</a:t>
            </a:r>
            <a:r>
              <a:rPr lang="en-US" dirty="0"/>
              <a:t>, </a:t>
            </a:r>
            <a:r>
              <a:rPr lang="en-US" dirty="0" err="1" smtClean="0"/>
              <a:t>obţinuţi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/>
              <a:t>rezultatul</a:t>
            </a:r>
            <a:r>
              <a:rPr lang="en-US" dirty="0"/>
              <a:t> </a:t>
            </a:r>
            <a:r>
              <a:rPr lang="en-US" dirty="0" err="1" smtClean="0"/>
              <a:t>elaborării</a:t>
            </a:r>
            <a:r>
              <a:rPr lang="en-US" dirty="0"/>
              <a:t> </a:t>
            </a:r>
            <a:r>
              <a:rPr lang="en-US" dirty="0" err="1" smtClean="0"/>
              <a:t>docu</a:t>
            </a:r>
            <a:r>
              <a:rPr lang="en-US" dirty="0" smtClean="0"/>
              <a:t>-  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mentaţiei</a:t>
            </a:r>
            <a:r>
              <a:rPr lang="en-US" dirty="0" smtClean="0"/>
              <a:t> de </a:t>
            </a:r>
            <a:r>
              <a:rPr lang="en-US" dirty="0" err="1"/>
              <a:t>proiect</a:t>
            </a:r>
            <a:r>
              <a:rPr lang="en-US" dirty="0"/>
              <a:t> şi </a:t>
            </a:r>
            <a:r>
              <a:rPr lang="en-US" dirty="0" err="1"/>
              <a:t>comparabilitatea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cu </a:t>
            </a:r>
            <a:r>
              <a:rPr lang="en-US" dirty="0" err="1" smtClean="0"/>
              <a:t>indicatorii</a:t>
            </a:r>
            <a:r>
              <a:rPr lang="en-US" dirty="0" smtClean="0"/>
              <a:t> din </a:t>
            </a:r>
            <a:r>
              <a:rPr lang="en-US" dirty="0" err="1"/>
              <a:t>studiul</a:t>
            </a:r>
            <a:r>
              <a:rPr lang="en-US" dirty="0"/>
              <a:t> de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fezabilitate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err="1"/>
              <a:t>s</a:t>
            </a:r>
            <a:r>
              <a:rPr lang="en-US" dirty="0" err="1" smtClean="0"/>
              <a:t>ubcompartimentul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dirty="0" err="1" smtClean="0"/>
              <a:t>Eficienţa</a:t>
            </a:r>
            <a:r>
              <a:rPr lang="en-US" dirty="0" smtClean="0"/>
              <a:t> </a:t>
            </a:r>
            <a:r>
              <a:rPr lang="en-US" dirty="0" err="1" smtClean="0"/>
              <a:t>energetică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soluţiilor</a:t>
            </a:r>
            <a:r>
              <a:rPr lang="en-US" dirty="0"/>
              <a:t> de </a:t>
            </a:r>
            <a:r>
              <a:rPr lang="en-US" dirty="0" err="1"/>
              <a:t>proiect</a:t>
            </a:r>
            <a:r>
              <a:rPr lang="en-US" dirty="0" smtClean="0"/>
              <a:t>”</a:t>
            </a:r>
          </a:p>
          <a:p>
            <a:r>
              <a:rPr lang="en-US" dirty="0"/>
              <a:t> </a:t>
            </a:r>
            <a:r>
              <a:rPr lang="en-US" dirty="0" smtClean="0"/>
              <a:t>    - etc.</a:t>
            </a:r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2658112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147263"/>
            <a:ext cx="7776000" cy="617928"/>
          </a:xfrm>
        </p:spPr>
        <p:txBody>
          <a:bodyPr/>
          <a:lstStyle/>
          <a:p>
            <a:pPr algn="ctr"/>
            <a:r>
              <a:rPr lang="en-US" b="1" dirty="0" err="1"/>
              <a:t>Сomponenţa</a:t>
            </a:r>
            <a:r>
              <a:rPr lang="en-US" b="1" dirty="0"/>
              <a:t> şi </a:t>
            </a:r>
            <a:r>
              <a:rPr lang="en-US" b="1" dirty="0" err="1"/>
              <a:t>conţinutul-cadru</a:t>
            </a:r>
            <a:r>
              <a:rPr lang="en-US" b="1" dirty="0"/>
              <a:t> al </a:t>
            </a:r>
            <a:r>
              <a:rPr lang="en-US" b="1" dirty="0" err="1"/>
              <a:t>proiectului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155" y="2240692"/>
            <a:ext cx="7776000" cy="43403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/>
              <a:t>plan general şi </a:t>
            </a:r>
            <a:r>
              <a:rPr lang="ro-RO" b="1" dirty="0" smtClean="0"/>
              <a:t>transport</a:t>
            </a:r>
            <a:r>
              <a:rPr lang="en-US" b="1" dirty="0" err="1" smtClean="0"/>
              <a:t>ul</a:t>
            </a:r>
            <a:endParaRPr lang="en-US" b="1" dirty="0" smtClean="0"/>
          </a:p>
          <a:p>
            <a:r>
              <a:rPr lang="en-US" dirty="0" smtClean="0"/>
              <a:t>     - </a:t>
            </a:r>
            <a:r>
              <a:rPr lang="ru-RU" dirty="0"/>
              <a:t>с</a:t>
            </a:r>
            <a:r>
              <a:rPr lang="en-US" dirty="0" err="1"/>
              <a:t>aracteristica</a:t>
            </a:r>
            <a:r>
              <a:rPr lang="en-US" dirty="0"/>
              <a:t> </a:t>
            </a:r>
            <a:r>
              <a:rPr lang="en-US" dirty="0" err="1"/>
              <a:t>succintă</a:t>
            </a:r>
            <a:r>
              <a:rPr lang="en-US" dirty="0"/>
              <a:t> a </a:t>
            </a:r>
            <a:r>
              <a:rPr lang="en-US" dirty="0" err="1"/>
              <a:t>zonei</a:t>
            </a:r>
            <a:r>
              <a:rPr lang="en-US" dirty="0"/>
              <a:t> şi </a:t>
            </a:r>
            <a:r>
              <a:rPr lang="en-US" dirty="0" smtClean="0"/>
              <a:t>a </a:t>
            </a:r>
            <a:r>
              <a:rPr lang="en-US" dirty="0" err="1" smtClean="0"/>
              <a:t>terenului</a:t>
            </a:r>
            <a:r>
              <a:rPr lang="en-US" dirty="0" smtClean="0"/>
              <a:t> </a:t>
            </a:r>
            <a:r>
              <a:rPr lang="en-US" dirty="0"/>
              <a:t>de construcţii, </a:t>
            </a:r>
            <a:r>
              <a:rPr lang="en-US" dirty="0" err="1"/>
              <a:t>soluţiile</a:t>
            </a:r>
            <a:r>
              <a:rPr lang="en-US" dirty="0"/>
              <a:t> şi </a:t>
            </a:r>
            <a:endParaRPr lang="en-US" dirty="0" smtClean="0"/>
          </a:p>
          <a:p>
            <a:r>
              <a:rPr lang="en-US" dirty="0" smtClean="0"/>
              <a:t>       </a:t>
            </a:r>
            <a:r>
              <a:rPr lang="en-US" dirty="0" err="1" smtClean="0"/>
              <a:t>indicatorii</a:t>
            </a:r>
            <a:r>
              <a:rPr lang="en-US" dirty="0" smtClean="0"/>
              <a:t> </a:t>
            </a:r>
            <a:r>
              <a:rPr lang="en-US" dirty="0" err="1" smtClean="0"/>
              <a:t>planului</a:t>
            </a:r>
            <a:r>
              <a:rPr lang="en-US" dirty="0" smtClean="0"/>
              <a:t> </a:t>
            </a:r>
            <a:r>
              <a:rPr lang="en-US" dirty="0"/>
              <a:t>general cu </a:t>
            </a:r>
            <a:r>
              <a:rPr lang="en-US" dirty="0" err="1"/>
              <a:t>includerea</a:t>
            </a:r>
            <a:r>
              <a:rPr lang="en-US" dirty="0"/>
              <a:t> </a:t>
            </a:r>
            <a:r>
              <a:rPr lang="en-US" dirty="0" err="1" smtClean="0"/>
              <a:t>zonării</a:t>
            </a:r>
            <a:r>
              <a:rPr lang="en-US" dirty="0" smtClean="0"/>
              <a:t> </a:t>
            </a:r>
            <a:r>
              <a:rPr lang="en-US" dirty="0" err="1" smtClean="0"/>
              <a:t>teritoriului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err="1"/>
              <a:t>soluţii</a:t>
            </a:r>
            <a:r>
              <a:rPr lang="en-US" dirty="0"/>
              <a:t> de </a:t>
            </a:r>
            <a:r>
              <a:rPr lang="en-US" dirty="0" err="1"/>
              <a:t>amplasare</a:t>
            </a:r>
            <a:r>
              <a:rPr lang="en-US" dirty="0"/>
              <a:t> a reţelelor </a:t>
            </a:r>
            <a:r>
              <a:rPr lang="en-US" dirty="0" smtClean="0"/>
              <a:t>tehnico-</a:t>
            </a:r>
            <a:r>
              <a:rPr lang="en-US" dirty="0" err="1" smtClean="0"/>
              <a:t>edilitare</a:t>
            </a:r>
            <a:r>
              <a:rPr lang="en-US" dirty="0" smtClean="0"/>
              <a:t> </a:t>
            </a:r>
            <a:r>
              <a:rPr lang="en-US" dirty="0"/>
              <a:t>şi </a:t>
            </a:r>
            <a:r>
              <a:rPr lang="en-US" dirty="0" err="1" smtClean="0"/>
              <a:t>comunicaţii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it-IT" dirty="0"/>
              <a:t>pentru construcţiile liniare se </a:t>
            </a:r>
            <a:r>
              <a:rPr lang="it-IT" dirty="0" smtClean="0"/>
              <a:t>prezintă </a:t>
            </a:r>
            <a:r>
              <a:rPr lang="en-US" dirty="0" err="1" smtClean="0"/>
              <a:t>planul</a:t>
            </a:r>
            <a:r>
              <a:rPr lang="en-US" dirty="0" smtClean="0"/>
              <a:t> </a:t>
            </a:r>
            <a:r>
              <a:rPr lang="en-US" dirty="0" err="1"/>
              <a:t>traseului</a:t>
            </a:r>
            <a:r>
              <a:rPr lang="en-US" dirty="0"/>
              <a:t> (din </a:t>
            </a:r>
            <a:r>
              <a:rPr lang="en-US" dirty="0" err="1"/>
              <a:t>exteriorul</a:t>
            </a:r>
            <a:r>
              <a:rPr lang="en-US" dirty="0"/>
              <a:t> şi 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interiorul</a:t>
            </a:r>
            <a:r>
              <a:rPr lang="en-US" dirty="0" smtClean="0"/>
              <a:t> </a:t>
            </a:r>
            <a:r>
              <a:rPr lang="it-IT" dirty="0" smtClean="0"/>
              <a:t>terenului</a:t>
            </a:r>
            <a:r>
              <a:rPr lang="it-IT" dirty="0"/>
              <a:t>), iar după necesitate </a:t>
            </a:r>
            <a:r>
              <a:rPr lang="it-IT" dirty="0" smtClean="0"/>
              <a:t>– profilul </a:t>
            </a:r>
            <a:r>
              <a:rPr lang="en-US" dirty="0" smtClean="0"/>
              <a:t>longitudinal </a:t>
            </a:r>
            <a:r>
              <a:rPr lang="en-US" dirty="0"/>
              <a:t>al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traseului</a:t>
            </a:r>
            <a:endParaRPr lang="ro-RO" dirty="0" smtClean="0"/>
          </a:p>
          <a:p>
            <a:r>
              <a:rPr lang="ro-RO" dirty="0"/>
              <a:t> </a:t>
            </a:r>
            <a:r>
              <a:rPr lang="ro-RO" dirty="0" smtClean="0"/>
              <a:t>    - etc.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79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Сomponenţa</a:t>
            </a:r>
            <a:r>
              <a:rPr lang="en-US" b="1" dirty="0"/>
              <a:t> şi </a:t>
            </a:r>
            <a:r>
              <a:rPr lang="en-US" b="1" dirty="0" err="1"/>
              <a:t>conţinutul-cadru</a:t>
            </a:r>
            <a:r>
              <a:rPr lang="en-US" b="1" dirty="0"/>
              <a:t> al </a:t>
            </a:r>
            <a:r>
              <a:rPr lang="en-US" b="1" dirty="0" err="1"/>
              <a:t>proiectului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 err="1"/>
              <a:t>soluţii</a:t>
            </a:r>
            <a:r>
              <a:rPr lang="ro-RO" b="1" dirty="0"/>
              <a:t> </a:t>
            </a:r>
            <a:r>
              <a:rPr lang="ro-RO" b="1" dirty="0" smtClean="0"/>
              <a:t>tehnologice</a:t>
            </a:r>
            <a:endParaRPr lang="en-US" b="1" dirty="0" smtClean="0"/>
          </a:p>
          <a:p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err="1"/>
              <a:t>caracteristica</a:t>
            </a:r>
            <a:r>
              <a:rPr lang="en-US" dirty="0"/>
              <a:t> </a:t>
            </a:r>
            <a:r>
              <a:rPr lang="en-US" dirty="0" err="1"/>
              <a:t>succintă</a:t>
            </a:r>
            <a:r>
              <a:rPr lang="en-US" dirty="0"/>
              <a:t> şi </a:t>
            </a:r>
            <a:r>
              <a:rPr lang="en-US" dirty="0" err="1" smtClean="0"/>
              <a:t>argumentarea</a:t>
            </a:r>
            <a:r>
              <a:rPr lang="en-US" dirty="0" smtClean="0"/>
              <a:t> </a:t>
            </a:r>
            <a:r>
              <a:rPr lang="en-US" dirty="0" err="1" smtClean="0"/>
              <a:t>soluţiilor</a:t>
            </a:r>
            <a:r>
              <a:rPr lang="en-US" dirty="0" smtClean="0"/>
              <a:t> </a:t>
            </a:r>
            <a:r>
              <a:rPr lang="en-US" dirty="0" err="1" smtClean="0"/>
              <a:t>tehnologice</a:t>
            </a:r>
            <a:endParaRPr lang="ro-RO" dirty="0"/>
          </a:p>
          <a:p>
            <a:r>
              <a:rPr lang="ro-RO" dirty="0"/>
              <a:t> </a:t>
            </a:r>
            <a:r>
              <a:rPr lang="ro-RO" dirty="0" smtClean="0"/>
              <a:t>    -</a:t>
            </a:r>
            <a:r>
              <a:rPr lang="en-US" dirty="0" smtClean="0"/>
              <a:t> date </a:t>
            </a:r>
            <a:r>
              <a:rPr lang="en-US" dirty="0" err="1" smtClean="0"/>
              <a:t>privind</a:t>
            </a:r>
            <a:r>
              <a:rPr lang="en-US" dirty="0" smtClean="0"/>
              <a:t> </a:t>
            </a:r>
            <a:r>
              <a:rPr lang="en-US" dirty="0" err="1" smtClean="0"/>
              <a:t>volumul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muncă</a:t>
            </a:r>
            <a:endParaRPr lang="ro-RO" dirty="0" smtClean="0"/>
          </a:p>
          <a:p>
            <a:r>
              <a:rPr lang="ro-RO" dirty="0"/>
              <a:t> </a:t>
            </a:r>
            <a:r>
              <a:rPr lang="ro-RO" dirty="0" smtClean="0"/>
              <a:t>    - </a:t>
            </a:r>
            <a:r>
              <a:rPr lang="en-US" dirty="0" err="1"/>
              <a:t>componenţa</a:t>
            </a:r>
            <a:r>
              <a:rPr lang="en-US" dirty="0"/>
              <a:t> şi </a:t>
            </a:r>
            <a:r>
              <a:rPr lang="en-US" dirty="0" err="1"/>
              <a:t>argumentarea</a:t>
            </a:r>
            <a:r>
              <a:rPr lang="en-US" dirty="0"/>
              <a:t> </a:t>
            </a:r>
            <a:r>
              <a:rPr lang="en-US" dirty="0" err="1" smtClean="0"/>
              <a:t>utilajului</a:t>
            </a:r>
            <a:r>
              <a:rPr lang="ro-RO" dirty="0" smtClean="0"/>
              <a:t> </a:t>
            </a:r>
            <a:r>
              <a:rPr lang="en-US" dirty="0" err="1" smtClean="0"/>
              <a:t>folosit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err="1"/>
              <a:t>soluţii</a:t>
            </a:r>
            <a:r>
              <a:rPr lang="en-US" dirty="0"/>
              <a:t> </a:t>
            </a:r>
            <a:r>
              <a:rPr lang="en-US" dirty="0" err="1"/>
              <a:t>tehnice</a:t>
            </a:r>
            <a:r>
              <a:rPr lang="en-US" dirty="0"/>
              <a:t> de </a:t>
            </a:r>
            <a:r>
              <a:rPr lang="en-US" dirty="0" err="1" smtClean="0"/>
              <a:t>evitare</a:t>
            </a:r>
            <a:r>
              <a:rPr lang="en-US" dirty="0" smtClean="0"/>
              <a:t> a </a:t>
            </a:r>
            <a:r>
              <a:rPr lang="en-US" dirty="0" err="1" smtClean="0"/>
              <a:t>apariţiei</a:t>
            </a:r>
            <a:r>
              <a:rPr lang="en-US" dirty="0" smtClean="0"/>
              <a:t>  </a:t>
            </a:r>
            <a:r>
              <a:rPr lang="en-US" dirty="0" err="1"/>
              <a:t>stărilor</a:t>
            </a:r>
            <a:r>
              <a:rPr lang="en-US" dirty="0"/>
              <a:t> de </a:t>
            </a:r>
            <a:r>
              <a:rPr lang="en-US" dirty="0" err="1" smtClean="0"/>
              <a:t>avarie</a:t>
            </a:r>
            <a:r>
              <a:rPr lang="en-US" dirty="0" smtClean="0"/>
              <a:t>  </a:t>
            </a:r>
          </a:p>
          <a:p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err="1" smtClean="0"/>
              <a:t>soluţii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lichidare</a:t>
            </a:r>
            <a:r>
              <a:rPr lang="en-US" dirty="0"/>
              <a:t> a </a:t>
            </a:r>
            <a:r>
              <a:rPr lang="en-US" dirty="0" err="1" smtClean="0"/>
              <a:t>st</a:t>
            </a:r>
            <a:r>
              <a:rPr lang="ro-RO" dirty="0" err="1" smtClean="0"/>
              <a:t>ărilor</a:t>
            </a:r>
            <a:r>
              <a:rPr lang="ro-RO" dirty="0" smtClean="0"/>
              <a:t> de avarie</a:t>
            </a:r>
          </a:p>
          <a:p>
            <a:r>
              <a:rPr lang="ro-RO" dirty="0"/>
              <a:t> </a:t>
            </a:r>
            <a:r>
              <a:rPr lang="ro-RO" dirty="0" smtClean="0"/>
              <a:t>    - </a:t>
            </a:r>
            <a:r>
              <a:rPr lang="en-US" dirty="0" err="1"/>
              <a:t>propuneri</a:t>
            </a:r>
            <a:r>
              <a:rPr lang="en-US" dirty="0"/>
              <a:t> de </a:t>
            </a:r>
            <a:r>
              <a:rPr lang="en-US" dirty="0" err="1"/>
              <a:t>organizare</a:t>
            </a:r>
            <a:r>
              <a:rPr lang="en-US" dirty="0"/>
              <a:t> a </a:t>
            </a:r>
            <a:r>
              <a:rPr lang="en-US" dirty="0" err="1" smtClean="0"/>
              <a:t>controlului</a:t>
            </a:r>
            <a:r>
              <a:rPr lang="ro-RO" dirty="0" smtClean="0"/>
              <a:t> </a:t>
            </a:r>
            <a:r>
              <a:rPr lang="en-US" dirty="0" err="1" smtClean="0"/>
              <a:t>calităţii</a:t>
            </a:r>
            <a:r>
              <a:rPr lang="en-US" dirty="0" smtClean="0"/>
              <a:t> </a:t>
            </a:r>
            <a:r>
              <a:rPr lang="en-US" dirty="0" err="1" smtClean="0"/>
              <a:t>producţiei</a:t>
            </a:r>
            <a:endParaRPr lang="ro-RO" dirty="0"/>
          </a:p>
          <a:p>
            <a:r>
              <a:rPr lang="ro-RO" dirty="0"/>
              <a:t> </a:t>
            </a:r>
            <a:r>
              <a:rPr lang="ro-RO" dirty="0" smtClean="0"/>
              <a:t>    -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0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Сomponenţa</a:t>
            </a:r>
            <a:r>
              <a:rPr lang="en-US" b="1" dirty="0"/>
              <a:t> şi </a:t>
            </a:r>
            <a:r>
              <a:rPr lang="en-US" b="1" dirty="0" err="1"/>
              <a:t>conţinutul-cadru</a:t>
            </a:r>
            <a:r>
              <a:rPr lang="en-US" b="1" dirty="0"/>
              <a:t> al </a:t>
            </a:r>
            <a:r>
              <a:rPr lang="en-US" b="1" dirty="0" err="1"/>
              <a:t>proiectului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 err="1"/>
              <a:t>instalaţii</a:t>
            </a:r>
            <a:r>
              <a:rPr lang="ro-RO" b="1" dirty="0"/>
              <a:t>, utilaje, </a:t>
            </a:r>
            <a:r>
              <a:rPr lang="ro-RO" b="1" dirty="0" err="1"/>
              <a:t>reţele</a:t>
            </a:r>
            <a:r>
              <a:rPr lang="ro-RO" b="1" dirty="0"/>
              <a:t> şi </a:t>
            </a:r>
            <a:r>
              <a:rPr lang="ro-RO" b="1" dirty="0" smtClean="0"/>
              <a:t>sisteme</a:t>
            </a:r>
          </a:p>
          <a:p>
            <a:pPr lvl="0"/>
            <a:r>
              <a:rPr lang="ro-RO" dirty="0" smtClean="0"/>
              <a:t>     - sisteme </a:t>
            </a:r>
            <a:r>
              <a:rPr lang="ro-RO" dirty="0"/>
              <a:t>de alimentare cu energie electrică; </a:t>
            </a:r>
            <a:endParaRPr lang="en-US" dirty="0"/>
          </a:p>
          <a:p>
            <a:pPr lvl="0"/>
            <a:r>
              <a:rPr lang="ro-RO" dirty="0" smtClean="0"/>
              <a:t>     - sisteme </a:t>
            </a:r>
            <a:r>
              <a:rPr lang="ro-RO" dirty="0"/>
              <a:t>de alimentare cu apă;</a:t>
            </a:r>
            <a:endParaRPr lang="en-US" dirty="0"/>
          </a:p>
          <a:p>
            <a:pPr lvl="0"/>
            <a:r>
              <a:rPr lang="ro-RO" dirty="0" smtClean="0"/>
              <a:t>     - sisteme </a:t>
            </a:r>
            <a:r>
              <a:rPr lang="ro-RO" dirty="0"/>
              <a:t>de evacuare a apei;</a:t>
            </a:r>
            <a:endParaRPr lang="en-US" dirty="0"/>
          </a:p>
          <a:p>
            <a:pPr lvl="0"/>
            <a:r>
              <a:rPr lang="ro-RO" dirty="0" smtClean="0"/>
              <a:t>     - sisteme </a:t>
            </a:r>
            <a:r>
              <a:rPr lang="ro-RO" dirty="0"/>
              <a:t>de alimentare cu gaze;</a:t>
            </a:r>
            <a:endParaRPr lang="en-US" dirty="0"/>
          </a:p>
          <a:p>
            <a:pPr lvl="0"/>
            <a:r>
              <a:rPr lang="ro-RO" dirty="0" smtClean="0"/>
              <a:t>     - încălzire</a:t>
            </a:r>
            <a:r>
              <a:rPr lang="ro-RO" dirty="0"/>
              <a:t>, ventilare şi </a:t>
            </a:r>
            <a:r>
              <a:rPr lang="ro-RO" dirty="0" err="1"/>
              <a:t>condiţionare</a:t>
            </a:r>
            <a:r>
              <a:rPr lang="ro-RO" dirty="0"/>
              <a:t> a aerului, </a:t>
            </a:r>
            <a:r>
              <a:rPr lang="ro-RO" dirty="0" err="1"/>
              <a:t>reţele</a:t>
            </a:r>
            <a:r>
              <a:rPr lang="ro-RO" dirty="0"/>
              <a:t> termice;</a:t>
            </a:r>
            <a:endParaRPr lang="en-US" dirty="0"/>
          </a:p>
          <a:p>
            <a:pPr lvl="0"/>
            <a:r>
              <a:rPr lang="ro-RO" dirty="0" smtClean="0"/>
              <a:t>     - </a:t>
            </a:r>
            <a:r>
              <a:rPr lang="ro-RO" dirty="0" err="1" smtClean="0"/>
              <a:t>reţele</a:t>
            </a:r>
            <a:r>
              <a:rPr lang="ro-RO" dirty="0" smtClean="0"/>
              <a:t> </a:t>
            </a:r>
            <a:r>
              <a:rPr lang="ro-RO" dirty="0"/>
              <a:t>de comunicare.</a:t>
            </a:r>
            <a:endParaRPr lang="en-US" dirty="0"/>
          </a:p>
          <a:p>
            <a:endParaRPr lang="ro-RO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79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Сomponenţa</a:t>
            </a:r>
            <a:r>
              <a:rPr lang="en-US" b="1" dirty="0"/>
              <a:t> şi </a:t>
            </a:r>
            <a:r>
              <a:rPr lang="en-US" b="1" dirty="0" err="1"/>
              <a:t>conţinutul-cadru</a:t>
            </a:r>
            <a:r>
              <a:rPr lang="en-US" b="1" dirty="0"/>
              <a:t> al </a:t>
            </a:r>
            <a:r>
              <a:rPr lang="en-US" b="1" dirty="0" err="1"/>
              <a:t>proiectului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 err="1"/>
              <a:t>soluţii</a:t>
            </a:r>
            <a:r>
              <a:rPr lang="ro-RO" b="1" dirty="0"/>
              <a:t> arhitectural-constructive</a:t>
            </a:r>
          </a:p>
          <a:p>
            <a:r>
              <a:rPr lang="ro-RO" dirty="0" smtClean="0"/>
              <a:t>     - </a:t>
            </a:r>
            <a:r>
              <a:rPr lang="en-US" dirty="0" err="1"/>
              <a:t>informaţii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condiţiile</a:t>
            </a:r>
            <a:r>
              <a:rPr lang="en-US" dirty="0"/>
              <a:t> </a:t>
            </a:r>
            <a:r>
              <a:rPr lang="en-US" dirty="0" err="1" smtClean="0"/>
              <a:t>topografice</a:t>
            </a:r>
            <a:r>
              <a:rPr lang="en-US" dirty="0" smtClean="0"/>
              <a:t>,</a:t>
            </a:r>
            <a:r>
              <a:rPr lang="ro-RO" dirty="0" smtClean="0"/>
              <a:t> </a:t>
            </a:r>
            <a:r>
              <a:rPr lang="en-US" dirty="0" err="1" smtClean="0"/>
              <a:t>prospecţiunile</a:t>
            </a:r>
            <a:r>
              <a:rPr lang="en-US" dirty="0" smtClean="0"/>
              <a:t> </a:t>
            </a:r>
            <a:r>
              <a:rPr lang="en-US" dirty="0" err="1"/>
              <a:t>tehnice</a:t>
            </a:r>
            <a:r>
              <a:rPr lang="en-US" dirty="0"/>
              <a:t> </a:t>
            </a:r>
            <a:r>
              <a:rPr lang="ro-RO" dirty="0" smtClean="0"/>
              <a:t>    </a:t>
            </a:r>
          </a:p>
          <a:p>
            <a:r>
              <a:rPr lang="ro-RO" dirty="0"/>
              <a:t> </a:t>
            </a:r>
            <a:r>
              <a:rPr lang="ro-RO" dirty="0" smtClean="0"/>
              <a:t>      g</a:t>
            </a:r>
            <a:r>
              <a:rPr lang="en-US" dirty="0" err="1" smtClean="0"/>
              <a:t>eologice</a:t>
            </a:r>
            <a:r>
              <a:rPr lang="en-US" dirty="0" smtClean="0"/>
              <a:t>,</a:t>
            </a:r>
            <a:r>
              <a:rPr lang="it-IT" dirty="0" smtClean="0"/>
              <a:t>condiţiile </a:t>
            </a:r>
            <a:r>
              <a:rPr lang="it-IT" dirty="0"/>
              <a:t>hidrogeologice și climatice </a:t>
            </a:r>
            <a:r>
              <a:rPr lang="it-IT" dirty="0" smtClean="0"/>
              <a:t>ale</a:t>
            </a:r>
            <a:r>
              <a:rPr lang="ro-RO" dirty="0" smtClean="0"/>
              <a:t> </a:t>
            </a:r>
            <a:r>
              <a:rPr lang="en-US" dirty="0" err="1" smtClean="0"/>
              <a:t>terenului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</a:t>
            </a:r>
            <a:endParaRPr lang="ro-RO" dirty="0" smtClean="0"/>
          </a:p>
          <a:p>
            <a:r>
              <a:rPr lang="ro-RO" dirty="0"/>
              <a:t> </a:t>
            </a:r>
            <a:r>
              <a:rPr lang="ro-RO" dirty="0" smtClean="0"/>
              <a:t>      </a:t>
            </a:r>
            <a:r>
              <a:rPr lang="en-US" dirty="0" smtClean="0"/>
              <a:t>date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 smtClean="0"/>
              <a:t>rezistenţa</a:t>
            </a:r>
            <a:r>
              <a:rPr lang="ro-RO" dirty="0" smtClean="0"/>
              <a:t> </a:t>
            </a:r>
            <a:r>
              <a:rPr lang="en-US" dirty="0" err="1" smtClean="0"/>
              <a:t>seismică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terenului</a:t>
            </a:r>
            <a:endParaRPr lang="ro-RO" dirty="0" smtClean="0"/>
          </a:p>
          <a:p>
            <a:r>
              <a:rPr lang="ro-RO" dirty="0"/>
              <a:t> </a:t>
            </a:r>
            <a:r>
              <a:rPr lang="ro-RO" dirty="0" smtClean="0"/>
              <a:t>    - </a:t>
            </a:r>
            <a:r>
              <a:rPr lang="ru-RU" dirty="0"/>
              <a:t>а</a:t>
            </a:r>
            <a:r>
              <a:rPr lang="en-US" dirty="0" err="1"/>
              <a:t>rgumentarea</a:t>
            </a:r>
            <a:r>
              <a:rPr lang="en-US" dirty="0"/>
              <a:t> </a:t>
            </a:r>
            <a:r>
              <a:rPr lang="en-US" dirty="0" err="1"/>
              <a:t>succintă</a:t>
            </a:r>
            <a:r>
              <a:rPr lang="en-US" dirty="0"/>
              <a:t> a </a:t>
            </a:r>
            <a:r>
              <a:rPr lang="en-US" dirty="0" err="1" smtClean="0"/>
              <a:t>soluţiilor</a:t>
            </a:r>
            <a:r>
              <a:rPr lang="ro-RO" dirty="0" smtClean="0"/>
              <a:t> </a:t>
            </a:r>
            <a:r>
              <a:rPr lang="en-US" dirty="0" err="1" smtClean="0"/>
              <a:t>arhitectural</a:t>
            </a:r>
            <a:r>
              <a:rPr lang="en-US" dirty="0" smtClean="0"/>
              <a:t>-constructive</a:t>
            </a:r>
            <a:endParaRPr lang="ro-RO" dirty="0" smtClean="0"/>
          </a:p>
          <a:p>
            <a:r>
              <a:rPr lang="ro-RO" dirty="0"/>
              <a:t> </a:t>
            </a:r>
            <a:r>
              <a:rPr lang="ro-RO" dirty="0" smtClean="0"/>
              <a:t>    - </a:t>
            </a:r>
            <a:r>
              <a:rPr lang="en-US" dirty="0" err="1" smtClean="0"/>
              <a:t>măsurile</a:t>
            </a:r>
            <a:r>
              <a:rPr lang="ro-RO" dirty="0" smtClean="0"/>
              <a:t> </a:t>
            </a:r>
            <a:r>
              <a:rPr lang="pt-BR" dirty="0" smtClean="0"/>
              <a:t>de </a:t>
            </a:r>
            <a:r>
              <a:rPr lang="pt-BR" dirty="0"/>
              <a:t>protecţie seismică, contra </a:t>
            </a:r>
            <a:r>
              <a:rPr lang="pt-BR" dirty="0" smtClean="0"/>
              <a:t>alunecărilor</a:t>
            </a:r>
            <a:r>
              <a:rPr lang="ro-RO" dirty="0" smtClean="0"/>
              <a:t> </a:t>
            </a:r>
            <a:r>
              <a:rPr lang="en-US" dirty="0" smtClean="0"/>
              <a:t>de </a:t>
            </a:r>
            <a:r>
              <a:rPr lang="en-US" dirty="0" err="1"/>
              <a:t>teren</a:t>
            </a:r>
            <a:r>
              <a:rPr lang="en-US" dirty="0"/>
              <a:t> şi contra </a:t>
            </a:r>
            <a:endParaRPr lang="ro-RO" dirty="0" smtClean="0"/>
          </a:p>
          <a:p>
            <a:r>
              <a:rPr lang="ro-RO" dirty="0" smtClean="0"/>
              <a:t>       </a:t>
            </a:r>
            <a:r>
              <a:rPr lang="en-US" dirty="0" err="1" smtClean="0"/>
              <a:t>tasabilităţii</a:t>
            </a:r>
            <a:r>
              <a:rPr lang="en-US" dirty="0"/>
              <a:t>, </a:t>
            </a:r>
            <a:r>
              <a:rPr lang="en-US" dirty="0" err="1" smtClean="0"/>
              <a:t>protecția</a:t>
            </a:r>
            <a:r>
              <a:rPr lang="ro-RO" dirty="0" smtClean="0"/>
              <a:t> </a:t>
            </a:r>
            <a:r>
              <a:rPr lang="it-IT" dirty="0" smtClean="0"/>
              <a:t>împotriva </a:t>
            </a:r>
            <a:r>
              <a:rPr lang="it-IT" dirty="0"/>
              <a:t>subinundării cu ape </a:t>
            </a:r>
            <a:r>
              <a:rPr lang="it-IT" dirty="0" smtClean="0"/>
              <a:t>subterane</a:t>
            </a:r>
            <a:endParaRPr lang="ro-RO" dirty="0" smtClean="0"/>
          </a:p>
          <a:p>
            <a:r>
              <a:rPr lang="ro-RO" dirty="0"/>
              <a:t> </a:t>
            </a:r>
            <a:r>
              <a:rPr lang="ro-RO" dirty="0" smtClean="0"/>
              <a:t>    -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0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062910"/>
            <a:ext cx="7776000" cy="617928"/>
          </a:xfrm>
        </p:spPr>
        <p:txBody>
          <a:bodyPr/>
          <a:lstStyle/>
          <a:p>
            <a:pPr algn="ctr"/>
            <a:r>
              <a:rPr lang="en-US" b="1" dirty="0" err="1"/>
              <a:t>Сomponenţa</a:t>
            </a:r>
            <a:r>
              <a:rPr lang="en-US" b="1" dirty="0"/>
              <a:t> şi </a:t>
            </a:r>
            <a:r>
              <a:rPr lang="en-US" b="1" dirty="0" err="1"/>
              <a:t>conţinutul-cadru</a:t>
            </a:r>
            <a:r>
              <a:rPr lang="en-US" b="1" dirty="0"/>
              <a:t> al </a:t>
            </a:r>
            <a:r>
              <a:rPr lang="en-US" b="1" dirty="0" err="1"/>
              <a:t>proiectului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000" y="1818271"/>
            <a:ext cx="7776000" cy="46429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/>
              <a:t>organizarea </a:t>
            </a:r>
            <a:r>
              <a:rPr lang="ro-RO" b="1" dirty="0" smtClean="0"/>
              <a:t>lucrărilor </a:t>
            </a:r>
            <a:r>
              <a:rPr lang="ro-RO" b="1" dirty="0"/>
              <a:t>de construcție</a:t>
            </a:r>
          </a:p>
          <a:p>
            <a:pPr algn="just"/>
            <a:r>
              <a:rPr lang="ro-RO" dirty="0" smtClean="0"/>
              <a:t>     - </a:t>
            </a:r>
            <a:r>
              <a:rPr lang="en-US" dirty="0" err="1" smtClean="0"/>
              <a:t>cerinţe</a:t>
            </a:r>
            <a:r>
              <a:rPr lang="en-US" dirty="0" smtClean="0"/>
              <a:t> </a:t>
            </a:r>
            <a:r>
              <a:rPr lang="en-US" dirty="0"/>
              <a:t>care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luate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 smtClean="0"/>
              <a:t>considerare</a:t>
            </a:r>
            <a:r>
              <a:rPr lang="ro-RO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/>
              <a:t>documentaţia</a:t>
            </a:r>
            <a:r>
              <a:rPr lang="en-US" dirty="0"/>
              <a:t> de </a:t>
            </a:r>
            <a:r>
              <a:rPr lang="en-US" dirty="0" err="1"/>
              <a:t>execuţie</a:t>
            </a:r>
            <a:r>
              <a:rPr lang="en-US" dirty="0"/>
              <a:t>, </a:t>
            </a:r>
            <a:endParaRPr lang="ro-RO" dirty="0" smtClean="0"/>
          </a:p>
          <a:p>
            <a:pPr algn="just"/>
            <a:r>
              <a:rPr lang="ro-RO" dirty="0"/>
              <a:t> </a:t>
            </a:r>
            <a:r>
              <a:rPr lang="ro-RO" dirty="0" smtClean="0"/>
              <a:t>      </a:t>
            </a:r>
            <a:r>
              <a:rPr lang="en-US" dirty="0" err="1" smtClean="0"/>
              <a:t>ce</a:t>
            </a:r>
            <a:r>
              <a:rPr lang="en-US" dirty="0" smtClean="0"/>
              <a:t> se</a:t>
            </a:r>
            <a:r>
              <a:rPr lang="ro-RO" dirty="0" smtClean="0"/>
              <a:t> </a:t>
            </a:r>
            <a:r>
              <a:rPr lang="en-US" dirty="0" err="1" smtClean="0"/>
              <a:t>elaborează</a:t>
            </a:r>
            <a:r>
              <a:rPr lang="en-US" dirty="0" smtClean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documentaţiei</a:t>
            </a:r>
            <a:r>
              <a:rPr lang="en-US" dirty="0"/>
              <a:t> </a:t>
            </a:r>
            <a:r>
              <a:rPr lang="en-US" dirty="0" smtClean="0"/>
              <a:t>de</a:t>
            </a:r>
            <a:r>
              <a:rPr lang="ro-RO" dirty="0" smtClean="0"/>
              <a:t> </a:t>
            </a:r>
            <a:r>
              <a:rPr lang="en-US" dirty="0" err="1" smtClean="0"/>
              <a:t>proiect</a:t>
            </a:r>
            <a:r>
              <a:rPr lang="en-US" dirty="0"/>
              <a:t>, </a:t>
            </a:r>
            <a:r>
              <a:rPr lang="ro-RO" dirty="0" smtClean="0"/>
              <a:t>î</a:t>
            </a:r>
            <a:r>
              <a:rPr lang="en-US" dirty="0" smtClean="0"/>
              <a:t>n </a:t>
            </a:r>
            <a:r>
              <a:rPr lang="en-US" dirty="0" err="1"/>
              <a:t>contextul</a:t>
            </a:r>
            <a:r>
              <a:rPr lang="en-US" dirty="0"/>
              <a:t> </a:t>
            </a:r>
            <a:endParaRPr lang="ro-RO" dirty="0" smtClean="0"/>
          </a:p>
          <a:p>
            <a:pPr algn="just"/>
            <a:r>
              <a:rPr lang="ro-RO" dirty="0"/>
              <a:t> </a:t>
            </a:r>
            <a:r>
              <a:rPr lang="ro-RO" dirty="0" smtClean="0"/>
              <a:t>      </a:t>
            </a:r>
            <a:r>
              <a:rPr lang="en-US" dirty="0" err="1" smtClean="0"/>
              <a:t>metodelor</a:t>
            </a:r>
            <a:r>
              <a:rPr lang="en-US" dirty="0" smtClean="0"/>
              <a:t> </a:t>
            </a:r>
            <a:r>
              <a:rPr lang="en-US" dirty="0" err="1" smtClean="0"/>
              <a:t>acceptate</a:t>
            </a:r>
            <a:r>
              <a:rPr lang="ro-RO" dirty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/>
              <a:t>construirea</a:t>
            </a:r>
            <a:r>
              <a:rPr lang="en-US" dirty="0"/>
              <a:t> </a:t>
            </a:r>
            <a:r>
              <a:rPr lang="en-US" dirty="0" err="1"/>
              <a:t>obiectului</a:t>
            </a:r>
            <a:r>
              <a:rPr lang="en-US" dirty="0"/>
              <a:t> şi </a:t>
            </a:r>
            <a:r>
              <a:rPr lang="en-US" dirty="0" err="1" smtClean="0"/>
              <a:t>montarea</a:t>
            </a:r>
            <a:r>
              <a:rPr lang="ro-RO" dirty="0" smtClean="0"/>
              <a:t>  </a:t>
            </a:r>
          </a:p>
          <a:p>
            <a:pPr algn="just"/>
            <a:r>
              <a:rPr lang="ro-RO" dirty="0"/>
              <a:t> </a:t>
            </a:r>
            <a:r>
              <a:rPr lang="ro-RO" dirty="0" smtClean="0"/>
              <a:t>      </a:t>
            </a:r>
            <a:r>
              <a:rPr lang="en-US" dirty="0" err="1" smtClean="0"/>
              <a:t>utilajului</a:t>
            </a:r>
            <a:endParaRPr lang="ro-RO" dirty="0"/>
          </a:p>
          <a:p>
            <a:r>
              <a:rPr lang="ro-RO" dirty="0"/>
              <a:t> </a:t>
            </a:r>
            <a:r>
              <a:rPr lang="ro-RO" dirty="0" smtClean="0"/>
              <a:t>    - </a:t>
            </a:r>
            <a:r>
              <a:rPr lang="en-US" dirty="0" err="1"/>
              <a:t>argumentarea</a:t>
            </a:r>
            <a:r>
              <a:rPr lang="en-US" dirty="0"/>
              <a:t> </a:t>
            </a:r>
            <a:r>
              <a:rPr lang="en-US" dirty="0" err="1"/>
              <a:t>duratei</a:t>
            </a:r>
            <a:r>
              <a:rPr lang="en-US" dirty="0"/>
              <a:t> de </a:t>
            </a:r>
            <a:r>
              <a:rPr lang="en-US" dirty="0" err="1" smtClean="0"/>
              <a:t>construire</a:t>
            </a:r>
            <a:r>
              <a:rPr lang="ro-RO" dirty="0" smtClean="0"/>
              <a:t> </a:t>
            </a:r>
            <a:r>
              <a:rPr lang="en-US" dirty="0" err="1" smtClean="0"/>
              <a:t>acceptate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obiectului</a:t>
            </a:r>
            <a:r>
              <a:rPr lang="en-US" dirty="0"/>
              <a:t> şi </a:t>
            </a:r>
            <a:r>
              <a:rPr lang="en-US" dirty="0" err="1"/>
              <a:t>etapelor</a:t>
            </a:r>
            <a:r>
              <a:rPr lang="en-US" dirty="0"/>
              <a:t> </a:t>
            </a:r>
            <a:endParaRPr lang="ro-RO" dirty="0" smtClean="0"/>
          </a:p>
          <a:p>
            <a:r>
              <a:rPr lang="ro-RO" dirty="0" smtClean="0"/>
              <a:t>       s</a:t>
            </a:r>
            <a:r>
              <a:rPr lang="en-US" dirty="0" err="1" smtClean="0"/>
              <a:t>eparate</a:t>
            </a:r>
            <a:r>
              <a:rPr lang="ro-RO" dirty="0" smtClean="0"/>
              <a:t> </a:t>
            </a:r>
            <a:r>
              <a:rPr lang="en-US" dirty="0" smtClean="0"/>
              <a:t>ale </a:t>
            </a:r>
            <a:r>
              <a:rPr lang="en-US" dirty="0" err="1" smtClean="0"/>
              <a:t>acestuia</a:t>
            </a:r>
            <a:endParaRPr lang="ro-RO" dirty="0"/>
          </a:p>
          <a:p>
            <a:r>
              <a:rPr lang="ro-RO" dirty="0"/>
              <a:t> </a:t>
            </a:r>
            <a:r>
              <a:rPr lang="ro-RO" dirty="0" smtClean="0"/>
              <a:t>    - </a:t>
            </a:r>
            <a:r>
              <a:rPr lang="en-US" dirty="0" err="1"/>
              <a:t>planul</a:t>
            </a:r>
            <a:r>
              <a:rPr lang="en-US" dirty="0"/>
              <a:t> general de </a:t>
            </a:r>
            <a:r>
              <a:rPr lang="en-US" dirty="0" err="1" smtClean="0"/>
              <a:t>construcţie</a:t>
            </a:r>
            <a:endParaRPr lang="ro-RO" dirty="0" smtClean="0"/>
          </a:p>
          <a:p>
            <a:r>
              <a:rPr lang="ro-RO" dirty="0"/>
              <a:t> </a:t>
            </a:r>
            <a:r>
              <a:rPr lang="ro-RO" dirty="0" smtClean="0"/>
              <a:t>    - </a:t>
            </a:r>
            <a:r>
              <a:rPr lang="en-US" dirty="0" err="1" smtClean="0"/>
              <a:t>soluţii</a:t>
            </a:r>
            <a:r>
              <a:rPr lang="ro-RO" dirty="0" smtClean="0"/>
              <a:t> </a:t>
            </a:r>
            <a:r>
              <a:rPr lang="en-US" dirty="0" smtClean="0"/>
              <a:t>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demolarea</a:t>
            </a:r>
            <a:r>
              <a:rPr lang="en-US" dirty="0"/>
              <a:t> şi </a:t>
            </a:r>
            <a:r>
              <a:rPr lang="en-US" dirty="0" err="1" smtClean="0"/>
              <a:t>dezmembrarea</a:t>
            </a:r>
            <a:r>
              <a:rPr lang="ro-RO" dirty="0" smtClean="0"/>
              <a:t> </a:t>
            </a:r>
            <a:r>
              <a:rPr lang="en-US" dirty="0" err="1" smtClean="0"/>
              <a:t>obiectelor</a:t>
            </a:r>
            <a:r>
              <a:rPr lang="en-US" dirty="0" smtClean="0"/>
              <a:t> </a:t>
            </a:r>
            <a:r>
              <a:rPr lang="ro-RO" dirty="0" smtClean="0"/>
              <a:t>  </a:t>
            </a:r>
          </a:p>
          <a:p>
            <a:r>
              <a:rPr lang="ro-RO" dirty="0"/>
              <a:t> </a:t>
            </a:r>
            <a:r>
              <a:rPr lang="ro-RO" dirty="0" smtClean="0"/>
              <a:t>      </a:t>
            </a:r>
            <a:r>
              <a:rPr lang="en-US" dirty="0" err="1" smtClean="0"/>
              <a:t>existente</a:t>
            </a:r>
            <a:endParaRPr lang="ro-RO" dirty="0" smtClean="0"/>
          </a:p>
          <a:p>
            <a:r>
              <a:rPr lang="ro-RO" dirty="0"/>
              <a:t> </a:t>
            </a:r>
            <a:r>
              <a:rPr lang="ro-RO" dirty="0" smtClean="0"/>
              <a:t>    -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93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062910"/>
            <a:ext cx="7776000" cy="617928"/>
          </a:xfrm>
        </p:spPr>
        <p:txBody>
          <a:bodyPr/>
          <a:lstStyle/>
          <a:p>
            <a:pPr algn="ctr"/>
            <a:r>
              <a:rPr lang="en-US" b="1" dirty="0" err="1"/>
              <a:t>Сomponenţa</a:t>
            </a:r>
            <a:r>
              <a:rPr lang="en-US" b="1" dirty="0"/>
              <a:t> şi </a:t>
            </a:r>
            <a:r>
              <a:rPr lang="en-US" b="1" dirty="0" err="1"/>
              <a:t>conţinutul-cadru</a:t>
            </a:r>
            <a:r>
              <a:rPr lang="en-US" b="1" dirty="0"/>
              <a:t> al </a:t>
            </a:r>
            <a:r>
              <a:rPr lang="en-US" b="1" dirty="0" err="1"/>
              <a:t>proiectului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000" y="1818271"/>
            <a:ext cx="7776000" cy="46429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/>
              <a:t>măsuri de asigurare a </a:t>
            </a:r>
            <a:r>
              <a:rPr lang="ro-RO" b="1" dirty="0" err="1"/>
              <a:t>siguranţei</a:t>
            </a:r>
            <a:r>
              <a:rPr lang="ro-RO" b="1" dirty="0"/>
              <a:t> la incendiu</a:t>
            </a:r>
          </a:p>
          <a:p>
            <a:r>
              <a:rPr lang="ro-RO" dirty="0"/>
              <a:t>     - </a:t>
            </a:r>
            <a:r>
              <a:rPr lang="en-US" dirty="0" err="1"/>
              <a:t>descrierea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de </a:t>
            </a:r>
            <a:r>
              <a:rPr lang="en-US" dirty="0" err="1"/>
              <a:t>asigurare</a:t>
            </a:r>
            <a:r>
              <a:rPr lang="ro-RO" dirty="0"/>
              <a:t> </a:t>
            </a:r>
            <a:r>
              <a:rPr lang="en-US" dirty="0"/>
              <a:t>a </a:t>
            </a:r>
            <a:r>
              <a:rPr lang="en-US" dirty="0" err="1"/>
              <a:t>siguranţei</a:t>
            </a:r>
            <a:r>
              <a:rPr lang="en-US" dirty="0"/>
              <a:t> la </a:t>
            </a:r>
            <a:r>
              <a:rPr lang="en-US" dirty="0" err="1"/>
              <a:t>incendiu</a:t>
            </a:r>
            <a:r>
              <a:rPr lang="en-US" dirty="0"/>
              <a:t> a </a:t>
            </a:r>
            <a:r>
              <a:rPr lang="en-US" dirty="0" err="1"/>
              <a:t>obiectului</a:t>
            </a:r>
            <a:endParaRPr lang="ro-RO" dirty="0"/>
          </a:p>
          <a:p>
            <a:r>
              <a:rPr lang="ro-RO" dirty="0"/>
              <a:t>     - </a:t>
            </a:r>
            <a:r>
              <a:rPr lang="en-US" dirty="0" err="1"/>
              <a:t>argumentarea</a:t>
            </a:r>
            <a:r>
              <a:rPr lang="en-US" dirty="0"/>
              <a:t> </a:t>
            </a:r>
            <a:r>
              <a:rPr lang="en-US" dirty="0" err="1"/>
              <a:t>distanţelor</a:t>
            </a:r>
            <a:r>
              <a:rPr lang="en-US" dirty="0"/>
              <a:t> de </a:t>
            </a:r>
            <a:r>
              <a:rPr lang="en-US" dirty="0" err="1"/>
              <a:t>protec</a:t>
            </a:r>
            <a:r>
              <a:rPr lang="it-IT" dirty="0"/>
              <a:t>ţie contra incendiilor între clădiri, </a:t>
            </a:r>
            <a:endParaRPr lang="ro-RO" dirty="0"/>
          </a:p>
          <a:p>
            <a:r>
              <a:rPr lang="ro-RO" dirty="0"/>
              <a:t>        </a:t>
            </a:r>
            <a:r>
              <a:rPr lang="it-IT" dirty="0"/>
              <a:t>construcţii</a:t>
            </a:r>
            <a:r>
              <a:rPr lang="ro-RO" dirty="0"/>
              <a:t> </a:t>
            </a:r>
            <a:r>
              <a:rPr lang="pt-BR" dirty="0"/>
              <a:t>şi instalaţiile exterioare, care asigură</a:t>
            </a:r>
            <a:r>
              <a:rPr lang="ro-RO" dirty="0"/>
              <a:t> </a:t>
            </a:r>
            <a:r>
              <a:rPr lang="en-US" dirty="0" err="1"/>
              <a:t>siguranţa</a:t>
            </a:r>
            <a:r>
              <a:rPr lang="en-US" dirty="0"/>
              <a:t> la </a:t>
            </a:r>
            <a:r>
              <a:rPr lang="en-US" dirty="0" err="1"/>
              <a:t>incendiu</a:t>
            </a:r>
            <a:endParaRPr lang="ro-RO" dirty="0"/>
          </a:p>
          <a:p>
            <a:r>
              <a:rPr lang="ro-RO" dirty="0"/>
              <a:t>     - </a:t>
            </a:r>
            <a:r>
              <a:rPr lang="pt-BR" dirty="0"/>
              <a:t>schema de evacuare a persoanelor</a:t>
            </a:r>
            <a:r>
              <a:rPr lang="ro-RO" dirty="0"/>
              <a:t> </a:t>
            </a:r>
            <a:r>
              <a:rPr lang="en-US" dirty="0"/>
              <a:t>şi </a:t>
            </a:r>
            <a:r>
              <a:rPr lang="en-US" dirty="0" err="1"/>
              <a:t>mijloacelor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din </a:t>
            </a:r>
            <a:r>
              <a:rPr lang="en-US" dirty="0" err="1"/>
              <a:t>clădiri</a:t>
            </a:r>
            <a:r>
              <a:rPr lang="en-US" dirty="0"/>
              <a:t> </a:t>
            </a:r>
            <a:endParaRPr lang="ro-RO" dirty="0"/>
          </a:p>
          <a:p>
            <a:r>
              <a:rPr lang="ro-RO" dirty="0"/>
              <a:t>       </a:t>
            </a:r>
            <a:r>
              <a:rPr lang="en-US" dirty="0"/>
              <a:t>(construcţii)</a:t>
            </a:r>
            <a:r>
              <a:rPr lang="ro-RO" dirty="0"/>
              <a:t> </a:t>
            </a:r>
            <a:r>
              <a:rPr lang="it-IT" dirty="0"/>
              <a:t>şi din teritoriile adiacente cu clădiri</a:t>
            </a:r>
            <a:r>
              <a:rPr lang="ro-RO" dirty="0"/>
              <a:t> </a:t>
            </a:r>
            <a:r>
              <a:rPr lang="en-US" dirty="0"/>
              <a:t>(construcţii)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 de </a:t>
            </a:r>
            <a:endParaRPr lang="ro-RO" dirty="0"/>
          </a:p>
          <a:p>
            <a:r>
              <a:rPr lang="ro-RO" dirty="0"/>
              <a:t>       </a:t>
            </a:r>
            <a:r>
              <a:rPr lang="en-US" dirty="0" err="1"/>
              <a:t>apariţie</a:t>
            </a:r>
            <a:r>
              <a:rPr lang="en-US" dirty="0"/>
              <a:t> a </a:t>
            </a:r>
            <a:r>
              <a:rPr lang="en-US" dirty="0" err="1"/>
              <a:t>incendiului</a:t>
            </a:r>
            <a:endParaRPr lang="ro-RO" dirty="0"/>
          </a:p>
          <a:p>
            <a:r>
              <a:rPr lang="ro-RO" dirty="0"/>
              <a:t>      - </a:t>
            </a:r>
            <a:r>
              <a:rPr lang="en-US" dirty="0" err="1"/>
              <a:t>schemele</a:t>
            </a:r>
            <a:r>
              <a:rPr lang="en-US" dirty="0"/>
              <a:t> de </a:t>
            </a:r>
            <a:r>
              <a:rPr lang="en-US" dirty="0" err="1"/>
              <a:t>pozare</a:t>
            </a:r>
            <a:r>
              <a:rPr lang="en-US" dirty="0"/>
              <a:t> a </a:t>
            </a:r>
            <a:r>
              <a:rPr lang="en-US" dirty="0" err="1"/>
              <a:t>conductelor</a:t>
            </a:r>
            <a:r>
              <a:rPr lang="ro-RO" dirty="0"/>
              <a:t> </a:t>
            </a:r>
            <a:r>
              <a:rPr lang="en-US" dirty="0"/>
              <a:t>de </a:t>
            </a:r>
            <a:r>
              <a:rPr lang="en-US" dirty="0" err="1"/>
              <a:t>apă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stingerea</a:t>
            </a:r>
            <a:r>
              <a:rPr lang="ro-RO" dirty="0"/>
              <a:t> i</a:t>
            </a:r>
            <a:r>
              <a:rPr lang="en-US" dirty="0" err="1"/>
              <a:t>ncen</a:t>
            </a:r>
            <a:r>
              <a:rPr lang="ro-RO" dirty="0"/>
              <a:t>-  </a:t>
            </a:r>
          </a:p>
          <a:p>
            <a:r>
              <a:rPr lang="ro-RO" dirty="0"/>
              <a:t>        </a:t>
            </a:r>
            <a:r>
              <a:rPr lang="en-US" dirty="0" err="1"/>
              <a:t>diilor</a:t>
            </a:r>
            <a:r>
              <a:rPr lang="en-US" dirty="0"/>
              <a:t>, </a:t>
            </a:r>
            <a:r>
              <a:rPr lang="en-US" dirty="0" err="1"/>
              <a:t>locurile</a:t>
            </a:r>
            <a:r>
              <a:rPr lang="ro-RO" dirty="0"/>
              <a:t> </a:t>
            </a:r>
            <a:r>
              <a:rPr lang="en-US" dirty="0"/>
              <a:t>de </a:t>
            </a:r>
            <a:r>
              <a:rPr lang="en-US" dirty="0" err="1"/>
              <a:t>amplasare</a:t>
            </a:r>
            <a:r>
              <a:rPr lang="en-US" dirty="0"/>
              <a:t> a </a:t>
            </a:r>
            <a:r>
              <a:rPr lang="en-US" dirty="0" err="1"/>
              <a:t>hidranţilor</a:t>
            </a:r>
            <a:r>
              <a:rPr lang="en-US" dirty="0"/>
              <a:t> de </a:t>
            </a:r>
            <a:r>
              <a:rPr lang="en-US" dirty="0" err="1"/>
              <a:t>incendiu</a:t>
            </a:r>
            <a:r>
              <a:rPr lang="ro-RO" dirty="0"/>
              <a:t> </a:t>
            </a:r>
            <a:r>
              <a:rPr lang="en-US" dirty="0"/>
              <a:t>şi </a:t>
            </a:r>
            <a:r>
              <a:rPr lang="en-US" dirty="0" err="1"/>
              <a:t>locurile</a:t>
            </a:r>
            <a:r>
              <a:rPr lang="en-US" dirty="0"/>
              <a:t> de </a:t>
            </a:r>
            <a:endParaRPr lang="ro-RO" dirty="0"/>
          </a:p>
          <a:p>
            <a:r>
              <a:rPr lang="ro-RO" dirty="0"/>
              <a:t>        </a:t>
            </a:r>
            <a:r>
              <a:rPr lang="en-US" dirty="0" err="1"/>
              <a:t>amplasare</a:t>
            </a:r>
            <a:r>
              <a:rPr lang="en-US" dirty="0"/>
              <a:t> a </a:t>
            </a:r>
            <a:r>
              <a:rPr lang="en-US" dirty="0" err="1"/>
              <a:t>staţiilor</a:t>
            </a:r>
            <a:r>
              <a:rPr lang="en-US" dirty="0"/>
              <a:t> de</a:t>
            </a:r>
            <a:r>
              <a:rPr lang="ro-RO" dirty="0"/>
              <a:t> </a:t>
            </a:r>
            <a:r>
              <a:rPr lang="en-US" dirty="0" err="1"/>
              <a:t>pompare</a:t>
            </a:r>
            <a:endParaRPr lang="ro-RO" dirty="0"/>
          </a:p>
          <a:p>
            <a:r>
              <a:rPr lang="ro-RO" dirty="0"/>
              <a:t>      -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21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="" xmlns:a16="http://schemas.microsoft.com/office/drawing/2014/main" id="{8261877A-AA3C-4E30-B4FA-D092BA2B9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90" y="1790341"/>
            <a:ext cx="3673283" cy="262967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="" xmlns:a16="http://schemas.microsoft.com/office/drawing/2014/main" id="{66668BD7-2E80-41EE-AE37-E848B7CB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320" y="1048142"/>
            <a:ext cx="7776000" cy="617928"/>
          </a:xfrm>
        </p:spPr>
        <p:txBody>
          <a:bodyPr/>
          <a:lstStyle/>
          <a:p>
            <a:pPr algn="ctr"/>
            <a:r>
              <a:rPr lang="ro-RO" b="1" dirty="0"/>
              <a:t>Cuprinsul sesiunii</a:t>
            </a:r>
            <a:endParaRPr lang="en-US" b="1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F9F54966-F190-4425-8622-8B88AEBE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93" y="1696297"/>
            <a:ext cx="7776000" cy="287822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o-RO" dirty="0"/>
              <a:t>Introducere</a:t>
            </a:r>
          </a:p>
          <a:p>
            <a:pPr marL="342900" indent="-342900">
              <a:buFont typeface="+mj-lt"/>
              <a:buAutoNum type="arabicPeriod"/>
            </a:pPr>
            <a:r>
              <a:rPr lang="ro-RO" dirty="0"/>
              <a:t>Calitatea în Construcții</a:t>
            </a:r>
          </a:p>
          <a:p>
            <a:pPr marL="342900" indent="-342900">
              <a:buFont typeface="+mj-lt"/>
              <a:buAutoNum type="arabicPeriod"/>
            </a:pPr>
            <a:r>
              <a:rPr lang="ro-RO" dirty="0"/>
              <a:t>Documentația de proiect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Procedura de elaborare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Procedura de verificare, avizare și aprobare</a:t>
            </a:r>
          </a:p>
          <a:p>
            <a:pPr marL="342900" indent="-342900">
              <a:buFont typeface="+mj-lt"/>
              <a:buAutoNum type="arabicParenR" startAt="4"/>
            </a:pPr>
            <a:r>
              <a:rPr lang="ro-RO" dirty="0"/>
              <a:t>Componența și conținutul </a:t>
            </a:r>
            <a:r>
              <a:rPr lang="ro-RO" dirty="0" smtClean="0"/>
              <a:t>cadru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ro-RO" dirty="0" smtClean="0"/>
              <a:t> </a:t>
            </a:r>
            <a:r>
              <a:rPr lang="ro-RO" dirty="0"/>
              <a:t>al documentației de proiect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018"/>
            <a:ext cx="9144000" cy="18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83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031894"/>
            <a:ext cx="7776000" cy="617928"/>
          </a:xfrm>
        </p:spPr>
        <p:txBody>
          <a:bodyPr/>
          <a:lstStyle/>
          <a:p>
            <a:pPr algn="ctr"/>
            <a:r>
              <a:rPr lang="en-US" b="1" dirty="0" err="1"/>
              <a:t>Сomponenţa</a:t>
            </a:r>
            <a:r>
              <a:rPr lang="en-US" b="1" dirty="0"/>
              <a:t> şi </a:t>
            </a:r>
            <a:r>
              <a:rPr lang="en-US" b="1" dirty="0" err="1"/>
              <a:t>conţinutul-cadru</a:t>
            </a:r>
            <a:r>
              <a:rPr lang="en-US" b="1" dirty="0"/>
              <a:t> al </a:t>
            </a:r>
            <a:r>
              <a:rPr lang="en-US" b="1" dirty="0" err="1"/>
              <a:t>proiectului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000" y="1742536"/>
            <a:ext cx="7776000" cy="47445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 err="1"/>
              <a:t>protecţia</a:t>
            </a:r>
            <a:r>
              <a:rPr lang="ro-RO" b="1" dirty="0"/>
              <a:t> mediului înconjurător</a:t>
            </a:r>
          </a:p>
          <a:p>
            <a:r>
              <a:rPr lang="ro-RO" dirty="0" smtClean="0"/>
              <a:t>     - </a:t>
            </a:r>
            <a:r>
              <a:rPr lang="ro-RO" dirty="0"/>
              <a:t>măsurile de protecție a mediului </a:t>
            </a:r>
            <a:r>
              <a:rPr lang="ro-RO" dirty="0" smtClean="0"/>
              <a:t>înconjurător (conform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 err="1"/>
              <a:t>cerinţe</a:t>
            </a:r>
            <a:r>
              <a:rPr lang="ro-RO" b="1" dirty="0"/>
              <a:t> de bază privind exploatarea</a:t>
            </a:r>
          </a:p>
          <a:p>
            <a:r>
              <a:rPr lang="ro-RO" dirty="0" smtClean="0"/>
              <a:t>     (conform </a:t>
            </a:r>
            <a:r>
              <a:rPr lang="pt-BR" dirty="0" smtClean="0"/>
              <a:t>norme</a:t>
            </a:r>
            <a:r>
              <a:rPr lang="ro-RO" dirty="0" smtClean="0"/>
              <a:t>lor</a:t>
            </a:r>
            <a:r>
              <a:rPr lang="pt-BR" dirty="0" smtClean="0"/>
              <a:t> </a:t>
            </a:r>
            <a:r>
              <a:rPr lang="pt-BR" dirty="0"/>
              <a:t>de proiectare </a:t>
            </a:r>
            <a:r>
              <a:rPr lang="ro-RO" dirty="0" smtClean="0"/>
              <a:t>și exploatare </a:t>
            </a:r>
            <a:r>
              <a:rPr lang="pt-BR" dirty="0" smtClean="0"/>
              <a:t>a </a:t>
            </a:r>
            <a:r>
              <a:rPr lang="pt-BR" dirty="0"/>
              <a:t>clădirilor </a:t>
            </a:r>
            <a:r>
              <a:rPr lang="pt-BR" dirty="0" smtClean="0"/>
              <a:t>şi</a:t>
            </a:r>
            <a:r>
              <a:rPr lang="ro-RO" dirty="0" smtClean="0"/>
              <a:t>     </a:t>
            </a:r>
          </a:p>
          <a:p>
            <a:r>
              <a:rPr lang="ro-RO" dirty="0"/>
              <a:t> </a:t>
            </a:r>
            <a:r>
              <a:rPr lang="ro-RO" dirty="0" smtClean="0"/>
              <a:t>     </a:t>
            </a:r>
            <a:r>
              <a:rPr lang="en-US" dirty="0" smtClean="0"/>
              <a:t>construcţiilor</a:t>
            </a:r>
            <a:r>
              <a:rPr lang="ro-RO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 err="1"/>
              <a:t>documentaţia</a:t>
            </a:r>
            <a:r>
              <a:rPr lang="ro-RO" b="1" dirty="0"/>
              <a:t> de deviz</a:t>
            </a:r>
            <a:endParaRPr lang="en-US" dirty="0"/>
          </a:p>
          <a:p>
            <a:r>
              <a:rPr lang="ro-RO" dirty="0" smtClean="0"/>
              <a:t>     - se </a:t>
            </a:r>
            <a:r>
              <a:rPr lang="ro-RO" dirty="0"/>
              <a:t>determină costul de deviz în conformitate cu prevederile expuse în </a:t>
            </a:r>
            <a:endParaRPr lang="ro-RO" dirty="0" smtClean="0"/>
          </a:p>
          <a:p>
            <a:r>
              <a:rPr lang="ro-RO" dirty="0"/>
              <a:t> </a:t>
            </a:r>
            <a:r>
              <a:rPr lang="ro-RO" dirty="0" smtClean="0"/>
              <a:t>    NCM L.01.01 </a:t>
            </a:r>
            <a:r>
              <a:rPr lang="en-US" dirty="0" smtClean="0"/>
              <a:t>“</a:t>
            </a:r>
            <a:r>
              <a:rPr lang="en-US" dirty="0" err="1"/>
              <a:t>Reguli</a:t>
            </a:r>
            <a:r>
              <a:rPr lang="en-US" dirty="0"/>
              <a:t> de </a:t>
            </a:r>
            <a:r>
              <a:rPr lang="en-US" dirty="0" err="1"/>
              <a:t>determinare</a:t>
            </a:r>
            <a:r>
              <a:rPr lang="en-US" dirty="0"/>
              <a:t> a </a:t>
            </a:r>
            <a:r>
              <a:rPr lang="en-US" dirty="0" err="1" smtClean="0"/>
              <a:t>valorii</a:t>
            </a:r>
            <a:r>
              <a:rPr lang="en-US" dirty="0" smtClean="0"/>
              <a:t> </a:t>
            </a:r>
            <a:r>
              <a:rPr lang="en-US" dirty="0" err="1" smtClean="0"/>
              <a:t>obiectivelor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construcţii”</a:t>
            </a:r>
            <a:r>
              <a:rPr lang="ro-RO" dirty="0" smtClean="0"/>
              <a:t> </a:t>
            </a:r>
            <a:r>
              <a:rPr lang="ro-RO" dirty="0"/>
              <a:t>și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ro-RO" dirty="0" smtClean="0"/>
              <a:t>CP L.01.01</a:t>
            </a:r>
            <a:r>
              <a:rPr lang="en-US" dirty="0" smtClean="0"/>
              <a:t> “</a:t>
            </a:r>
            <a:r>
              <a:rPr lang="en-US" dirty="0" err="1"/>
              <a:t>Instrucţiuni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întocmirea</a:t>
            </a:r>
            <a:r>
              <a:rPr lang="en-US" dirty="0"/>
              <a:t> </a:t>
            </a:r>
            <a:r>
              <a:rPr lang="en-US" dirty="0" err="1" smtClean="0"/>
              <a:t>devizelor</a:t>
            </a:r>
            <a:r>
              <a:rPr lang="ro-RO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/>
              <a:t>lucrările</a:t>
            </a:r>
            <a:r>
              <a:rPr lang="en-US" dirty="0"/>
              <a:t> de </a:t>
            </a:r>
            <a:r>
              <a:rPr lang="ro-RO" dirty="0" smtClean="0"/>
              <a:t>                      </a:t>
            </a:r>
          </a:p>
          <a:p>
            <a:r>
              <a:rPr lang="ro-RO" dirty="0"/>
              <a:t> </a:t>
            </a:r>
            <a:r>
              <a:rPr lang="ro-RO" dirty="0" smtClean="0"/>
              <a:t>                       </a:t>
            </a:r>
            <a:r>
              <a:rPr lang="en-US" dirty="0" smtClean="0"/>
              <a:t>construcţii-</a:t>
            </a:r>
            <a:r>
              <a:rPr lang="en-US" dirty="0" err="1" smtClean="0"/>
              <a:t>montaj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ro-RO" dirty="0" smtClean="0"/>
              <a:t>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resurse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9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4617" y="569937"/>
            <a:ext cx="4690968" cy="617928"/>
          </a:xfrm>
        </p:spPr>
        <p:txBody>
          <a:bodyPr/>
          <a:lstStyle/>
          <a:p>
            <a:pPr algn="ctr"/>
            <a:r>
              <a:rPr lang="ro-RO" b="1" dirty="0" smtClean="0"/>
              <a:t>Consultarea proiectelor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" y="1361874"/>
            <a:ext cx="9140725" cy="454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98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019" y="1068225"/>
            <a:ext cx="8091312" cy="54863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1888" y="305017"/>
            <a:ext cx="4690968" cy="617928"/>
          </a:xfrm>
        </p:spPr>
        <p:txBody>
          <a:bodyPr/>
          <a:lstStyle/>
          <a:p>
            <a:pPr algn="ctr"/>
            <a:r>
              <a:rPr lang="ro-RO" b="1" dirty="0" smtClean="0"/>
              <a:t>Consultarea proiectelor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58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061"/>
            <a:ext cx="9143999" cy="5029200"/>
          </a:xfrm>
        </p:spPr>
      </p:pic>
    </p:spTree>
    <p:extLst>
      <p:ext uri="{BB962C8B-B14F-4D97-AF65-F5344CB8AC3E}">
        <p14:creationId xmlns:p14="http://schemas.microsoft.com/office/powerpoint/2010/main" val="1816355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808"/>
            <a:ext cx="9143999" cy="5468193"/>
          </a:xfrm>
        </p:spPr>
      </p:pic>
    </p:spTree>
    <p:extLst>
      <p:ext uri="{BB962C8B-B14F-4D97-AF65-F5344CB8AC3E}">
        <p14:creationId xmlns:p14="http://schemas.microsoft.com/office/powerpoint/2010/main" val="4137298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808"/>
            <a:ext cx="9143999" cy="5468193"/>
          </a:xfrm>
        </p:spPr>
      </p:pic>
    </p:spTree>
    <p:extLst>
      <p:ext uri="{BB962C8B-B14F-4D97-AF65-F5344CB8AC3E}">
        <p14:creationId xmlns:p14="http://schemas.microsoft.com/office/powerpoint/2010/main" val="17116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2F6322B9-4B32-48B7-9A5A-DD567798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480C09A6-D4B0-4B30-B422-BBE7BA116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936302"/>
            <a:ext cx="7776000" cy="3327697"/>
          </a:xfrm>
        </p:spPr>
        <p:txBody>
          <a:bodyPr/>
          <a:lstStyle/>
          <a:p>
            <a:pPr algn="ctr"/>
            <a:r>
              <a:rPr lang="ro-RO" sz="3200" dirty="0"/>
              <a:t>Vă </a:t>
            </a:r>
            <a:r>
              <a:rPr lang="ro-RO" sz="3200" dirty="0" err="1"/>
              <a:t>multumesc</a:t>
            </a:r>
            <a:r>
              <a:rPr lang="ro-RO" sz="3200" dirty="0"/>
              <a:t> pentru atenție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3847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7"/>
          <p:cNvSpPr txBox="1">
            <a:spLocks/>
          </p:cNvSpPr>
          <p:nvPr/>
        </p:nvSpPr>
        <p:spPr>
          <a:xfrm>
            <a:off x="684213" y="2108200"/>
            <a:ext cx="4481512" cy="260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În calitate de entitate federală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GIZ sprijină atingerea obiectivelor Guvernului Germaniei de cooperare internațională și dezvoltare durabilă. 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Publicat de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Deutsche </a:t>
            </a:r>
            <a:r>
              <a:rPr lang="de-DE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Gesellschaft für</a:t>
            </a:r>
            <a:br>
              <a:rPr lang="de-DE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Internationale Zusammenarbeit 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(GIZ) GmbH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Oficii înregistrate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Bonn </a:t>
            </a: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Eschborn, German</a:t>
            </a: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ia</a:t>
            </a:r>
            <a:endParaRPr lang="en-GB" sz="105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Proiectul ”Modernizarea serviciilor publice locale în Republica Moldova”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Chișinău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str. </a:t>
            </a:r>
            <a:r>
              <a:rPr lang="en-GB" sz="1050" b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Bernardazzi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GB" sz="105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  + 373 22 22-83-19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  + 373 22 00-02-38</a:t>
            </a:r>
            <a:b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	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www.giz.de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www.serviciilocale.md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5467350" y="2108200"/>
            <a:ext cx="3005138" cy="381476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GB" sz="105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Autor</a:t>
            </a:r>
            <a:r>
              <a:rPr lang="ro-RO" sz="105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105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05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o-MD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Ghoerghe Croitoru</a:t>
            </a:r>
            <a:endParaRPr lang="en-GB" sz="105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300"/>
              </a:spcAft>
              <a:defRPr/>
            </a:pPr>
            <a:endParaRPr lang="en-GB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GB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95377" y="4718050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Proiect cofinanțat de 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9"/>
          <p:cNvSpPr txBox="1">
            <a:spLocks noChangeArrowheads="1"/>
          </p:cNvSpPr>
          <p:nvPr/>
        </p:nvSpPr>
        <p:spPr bwMode="auto">
          <a:xfrm>
            <a:off x="5593291" y="3198813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În cooperare cu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750" y="3501825"/>
            <a:ext cx="847626" cy="85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statia2\Desktop\SDC-Rom_CMYK_hoch_po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6" y="5215306"/>
            <a:ext cx="198437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Stela\Desktop\Logou nou UTM\Logo_inscript_horizontal (1)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03" y="4559351"/>
            <a:ext cx="2635885" cy="65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9" descr="ifcaac_logo0200p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90" y="3458347"/>
            <a:ext cx="1008845" cy="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cf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90" y="3513860"/>
            <a:ext cx="829500" cy="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10" y="5585193"/>
            <a:ext cx="15906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5797550"/>
            <a:ext cx="94456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57229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5719763"/>
            <a:ext cx="7461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15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opa Log MS cmyk R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51" y="2793129"/>
            <a:ext cx="2827336" cy="1144690"/>
          </a:xfrm>
          <a:prstGeom prst="rect">
            <a:avLst/>
          </a:prstGeom>
          <a:noFill/>
        </p:spPr>
      </p:pic>
      <p:sp>
        <p:nvSpPr>
          <p:cNvPr id="19" name="Textfeld 5"/>
          <p:cNvSpPr txBox="1"/>
          <p:nvPr/>
        </p:nvSpPr>
        <p:spPr>
          <a:xfrm>
            <a:off x="5395399" y="2428037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lang="en-US" sz="8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numele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399" y="2793129"/>
            <a:ext cx="3400425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280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97B45CBB-6487-49F7-BCB5-36379B2B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55" y="1669908"/>
            <a:ext cx="7776000" cy="381600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sz="2400" dirty="0"/>
              <a:t>Strategia </a:t>
            </a:r>
            <a:r>
              <a:rPr lang="ro-RO" sz="2400" dirty="0" err="1"/>
              <a:t>naţională</a:t>
            </a:r>
            <a:r>
              <a:rPr lang="ro-RO" sz="2400" dirty="0"/>
              <a:t> de dezvoltare regională pentru anii 2010 - 2012 aprobată prin </a:t>
            </a:r>
            <a:r>
              <a:rPr lang="ro-RO" sz="2400" dirty="0" smtClean="0"/>
              <a:t>H.G. </a:t>
            </a:r>
            <a:r>
              <a:rPr lang="ro-RO" sz="2400" dirty="0"/>
              <a:t>Nr. 158 din 04.03.2010</a:t>
            </a: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sz="2400" dirty="0"/>
              <a:t>Strategia </a:t>
            </a:r>
            <a:r>
              <a:rPr lang="ro-RO" sz="2400" dirty="0" err="1"/>
              <a:t>naţională</a:t>
            </a:r>
            <a:r>
              <a:rPr lang="ro-RO" sz="2400" dirty="0"/>
              <a:t> de dezvoltare regională pentru anii  2013-2015 aprobată prin </a:t>
            </a:r>
            <a:r>
              <a:rPr lang="ro-RO" sz="2400" dirty="0" smtClean="0"/>
              <a:t>H.G. </a:t>
            </a:r>
            <a:r>
              <a:rPr lang="ro-RO" sz="2400" dirty="0"/>
              <a:t>Nr. 685 din 04.09.2013</a:t>
            </a: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sz="2400" dirty="0"/>
              <a:t>Strategia națională de dezvoltare regională pentru anii 2016–2020 aprobată prin Legea nr. 239 din 13.10.2016</a:t>
            </a:r>
            <a:endParaRPr lang="en-GB" sz="2400" dirty="0"/>
          </a:p>
          <a:p>
            <a:endParaRPr lang="en-US" dirty="0"/>
          </a:p>
        </p:txBody>
      </p:sp>
      <p:sp>
        <p:nvSpPr>
          <p:cNvPr id="3" name="Titlu 1">
            <a:extLst>
              <a:ext uri="{FF2B5EF4-FFF2-40B4-BE49-F238E27FC236}">
                <a16:creationId xmlns="" xmlns:a16="http://schemas.microsoft.com/office/drawing/2014/main" id="{2B2F3B13-A9B0-48D6-A2D5-4273EBEE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55" y="1051980"/>
            <a:ext cx="7776000" cy="617928"/>
          </a:xfrm>
        </p:spPr>
        <p:txBody>
          <a:bodyPr/>
          <a:lstStyle/>
          <a:p>
            <a:pPr algn="ctr"/>
            <a:r>
              <a:rPr lang="ro-RO" b="1" dirty="0" smtClean="0"/>
              <a:t>Cadrul legal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7752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2B2F3B13-A9B0-48D6-A2D5-4273EBEE1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/>
              <a:t>Proiecte realizate 2010 - 2015</a:t>
            </a:r>
            <a:endParaRPr lang="en-US" b="1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63049D83-0348-43D1-92FB-1CF9549BA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sz="2400" dirty="0"/>
              <a:t>3 stații de epurare a apelor reziduale</a:t>
            </a: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sz="2400" dirty="0"/>
              <a:t>2 stații de tratare a apei potabile</a:t>
            </a: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sz="2400" dirty="0"/>
              <a:t>164,1 km rețele de apeduct</a:t>
            </a: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sz="2400" dirty="0"/>
              <a:t>55,0 km rețele de canalizare</a:t>
            </a:r>
            <a:endParaRPr lang="en-GB" sz="2400" dirty="0"/>
          </a:p>
          <a:p>
            <a:endParaRPr lang="ro-RO" dirty="0"/>
          </a:p>
          <a:p>
            <a:r>
              <a:rPr lang="ro-RO" sz="2400" dirty="0"/>
              <a:t>Beneficiari: 151 mii de locuitori din 53 de localități.</a:t>
            </a:r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54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E29466F7-D8CB-4425-A02B-469481BD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1067044"/>
            <a:ext cx="8922328" cy="835360"/>
          </a:xfrm>
        </p:spPr>
        <p:txBody>
          <a:bodyPr/>
          <a:lstStyle/>
          <a:p>
            <a:pPr algn="ctr"/>
            <a:r>
              <a:rPr lang="nn-NO" dirty="0"/>
              <a:t>Legea Nr. 721 din </a:t>
            </a:r>
            <a:r>
              <a:rPr lang="nn-NO" dirty="0" smtClean="0"/>
              <a:t>02.02.1996 </a:t>
            </a:r>
            <a:r>
              <a:rPr lang="ro-RO" dirty="0" smtClean="0"/>
              <a:t>privind </a:t>
            </a:r>
            <a:r>
              <a:rPr lang="ro-RO" dirty="0"/>
              <a:t>calitatea în construcții</a:t>
            </a:r>
            <a:endParaRPr lang="en-US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CA7996F8-7208-4F30-88A2-1FF37F1F5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55" y="1586015"/>
            <a:ext cx="7776000" cy="4159694"/>
          </a:xfrm>
        </p:spPr>
        <p:txBody>
          <a:bodyPr/>
          <a:lstStyle/>
          <a:p>
            <a:pPr algn="ctr"/>
            <a:r>
              <a:rPr lang="ro-RO" b="1" dirty="0"/>
              <a:t>EXIGENȚE ESENȚIALE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rezistenţă</a:t>
            </a:r>
            <a:r>
              <a:rPr lang="en-GB" dirty="0"/>
              <a:t> </a:t>
            </a:r>
            <a:r>
              <a:rPr lang="en-GB" dirty="0" err="1"/>
              <a:t>şi</a:t>
            </a:r>
            <a:r>
              <a:rPr lang="en-GB" dirty="0"/>
              <a:t> </a:t>
            </a:r>
            <a:r>
              <a:rPr lang="en-GB" dirty="0" err="1"/>
              <a:t>stabilitate</a:t>
            </a:r>
            <a:r>
              <a:rPr lang="en-GB" dirty="0"/>
              <a:t> </a:t>
            </a:r>
            <a:endParaRPr lang="ro-RO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siguranţă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exploatare</a:t>
            </a:r>
            <a:endParaRPr lang="ro-RO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securitatea</a:t>
            </a:r>
            <a:r>
              <a:rPr lang="en-GB" dirty="0"/>
              <a:t> la </a:t>
            </a:r>
            <a:r>
              <a:rPr lang="en-GB" dirty="0" err="1"/>
              <a:t>foc</a:t>
            </a:r>
            <a:endParaRPr lang="ro-RO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igienă</a:t>
            </a:r>
            <a:r>
              <a:rPr lang="en-GB" dirty="0"/>
              <a:t>, </a:t>
            </a:r>
            <a:r>
              <a:rPr lang="en-GB" dirty="0" err="1"/>
              <a:t>sănătatea</a:t>
            </a:r>
            <a:r>
              <a:rPr lang="en-GB" dirty="0"/>
              <a:t> </a:t>
            </a:r>
            <a:r>
              <a:rPr lang="en-GB" dirty="0" err="1"/>
              <a:t>oamenilor</a:t>
            </a:r>
            <a:r>
              <a:rPr lang="en-GB" dirty="0"/>
              <a:t> </a:t>
            </a:r>
            <a:r>
              <a:rPr lang="en-GB" dirty="0" err="1"/>
              <a:t>refacerea</a:t>
            </a:r>
            <a:r>
              <a:rPr lang="en-GB" dirty="0"/>
              <a:t> </a:t>
            </a:r>
            <a:r>
              <a:rPr lang="en-GB" dirty="0" err="1"/>
              <a:t>şi</a:t>
            </a:r>
            <a:r>
              <a:rPr lang="en-GB" dirty="0"/>
              <a:t> </a:t>
            </a:r>
            <a:r>
              <a:rPr lang="en-GB" dirty="0" err="1"/>
              <a:t>protecţia</a:t>
            </a:r>
            <a:r>
              <a:rPr lang="en-GB" dirty="0"/>
              <a:t> </a:t>
            </a:r>
            <a:r>
              <a:rPr lang="en-GB" dirty="0" err="1"/>
              <a:t>mediului</a:t>
            </a:r>
            <a:r>
              <a:rPr lang="en-GB" dirty="0"/>
              <a:t> </a:t>
            </a:r>
            <a:r>
              <a:rPr lang="en-GB" dirty="0" err="1"/>
              <a:t>înconjurăto</a:t>
            </a:r>
            <a:r>
              <a:rPr lang="ro-RO" dirty="0"/>
              <a:t>r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izolare</a:t>
            </a:r>
            <a:r>
              <a:rPr lang="en-GB" dirty="0"/>
              <a:t> </a:t>
            </a:r>
            <a:r>
              <a:rPr lang="en-GB" dirty="0" err="1"/>
              <a:t>termică</a:t>
            </a:r>
            <a:r>
              <a:rPr lang="en-GB" dirty="0"/>
              <a:t>, </a:t>
            </a:r>
            <a:r>
              <a:rPr lang="en-GB" dirty="0" err="1"/>
              <a:t>hidrofugă</a:t>
            </a:r>
            <a:r>
              <a:rPr lang="en-GB" dirty="0"/>
              <a:t> </a:t>
            </a:r>
            <a:r>
              <a:rPr lang="en-GB" dirty="0" err="1"/>
              <a:t>şi</a:t>
            </a:r>
            <a:r>
              <a:rPr lang="en-GB" dirty="0"/>
              <a:t> </a:t>
            </a:r>
            <a:r>
              <a:rPr lang="en-GB" dirty="0" err="1"/>
              <a:t>economie</a:t>
            </a:r>
            <a:r>
              <a:rPr lang="en-GB" dirty="0"/>
              <a:t> de </a:t>
            </a:r>
            <a:r>
              <a:rPr lang="en-GB" dirty="0" err="1"/>
              <a:t>energie</a:t>
            </a:r>
            <a:endParaRPr lang="ro-RO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protecţia</a:t>
            </a:r>
            <a:r>
              <a:rPr lang="en-GB" dirty="0"/>
              <a:t> </a:t>
            </a:r>
            <a:r>
              <a:rPr lang="en-GB" dirty="0" err="1"/>
              <a:t>împotriva</a:t>
            </a:r>
            <a:r>
              <a:rPr lang="en-GB" dirty="0"/>
              <a:t> </a:t>
            </a:r>
            <a:r>
              <a:rPr lang="en-GB" dirty="0" err="1"/>
              <a:t>zgomotului</a:t>
            </a:r>
            <a:endParaRPr lang="en-GB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9855"/>
            <a:ext cx="9144000" cy="174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9FD9FB42-CE67-44B6-B060-EEBC9519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091314"/>
            <a:ext cx="7776000" cy="617928"/>
          </a:xfrm>
        </p:spPr>
        <p:txBody>
          <a:bodyPr/>
          <a:lstStyle/>
          <a:p>
            <a:pPr algn="ctr"/>
            <a:r>
              <a:rPr lang="ro-RO" b="1" dirty="0" smtClean="0">
                <a:cs typeface="Times New Roman" panose="02020603050405020304" pitchFamily="18" charset="0"/>
              </a:rPr>
              <a:t>Proiectul Codului </a:t>
            </a:r>
            <a:r>
              <a:rPr lang="ro-RO" b="1" dirty="0">
                <a:cs typeface="Times New Roman" panose="02020603050405020304" pitchFamily="18" charset="0"/>
              </a:rPr>
              <a:t>Urbanismului și Construcțiilor</a:t>
            </a:r>
            <a:endParaRPr lang="en-US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424C26AD-A07E-4A25-A1CC-5CCAC0552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709242"/>
            <a:ext cx="7776000" cy="4392455"/>
          </a:xfrm>
        </p:spPr>
        <p:txBody>
          <a:bodyPr/>
          <a:lstStyle/>
          <a:p>
            <a:r>
              <a:rPr lang="ro-RO" sz="2000" dirty="0"/>
              <a:t>reprezintă un cadru legal unitar, care va reglementa relațiile: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dirty="0"/>
              <a:t>din domeniile de planificare a teritoriului și urbanismului;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dirty="0"/>
              <a:t>autorizarea și executarea lucrărilor de construcții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dirty="0"/>
              <a:t>asigurarea calității construcțiilor, a materialelor și a produselor pentru construcții;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dirty="0"/>
              <a:t>exploatarea construcțiilor;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dirty="0"/>
              <a:t>certificarea profesională a întreprinderilor din construcții;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dirty="0"/>
              <a:t>exercitarea controlului de stat;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dirty="0"/>
              <a:t>aplicarea unitară a prevederilor legale în domeniul utilizării și post utilizării construcțiilor pe teritoriul Republicii Moldova. </a:t>
            </a:r>
            <a:endParaRPr lang="en-GB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60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07B2DD53-8AB8-423B-916F-1506FED3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55013"/>
            <a:ext cx="7776000" cy="617928"/>
          </a:xfrm>
        </p:spPr>
        <p:txBody>
          <a:bodyPr/>
          <a:lstStyle/>
          <a:p>
            <a:pPr algn="ctr"/>
            <a:r>
              <a:rPr lang="ro-RO" b="1" dirty="0" smtClean="0">
                <a:cs typeface="Times New Roman" panose="02020603050405020304" pitchFamily="18" charset="0"/>
              </a:rPr>
              <a:t>Proiectul Codului </a:t>
            </a:r>
            <a:r>
              <a:rPr lang="ro-RO" b="1" dirty="0">
                <a:cs typeface="Times New Roman" panose="02020603050405020304" pitchFamily="18" charset="0"/>
              </a:rPr>
              <a:t>Urbanismului și Construcțiilor</a:t>
            </a:r>
            <a:endParaRPr lang="en-US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7AA213CD-A226-40F0-9757-BC5D2576A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243404"/>
            <a:ext cx="7776000" cy="4020596"/>
          </a:xfrm>
        </p:spPr>
        <p:txBody>
          <a:bodyPr/>
          <a:lstStyle/>
          <a:p>
            <a:pPr algn="ctr"/>
            <a:r>
              <a:rPr lang="ro-RO" b="1" dirty="0">
                <a:solidFill>
                  <a:srgbClr val="0070C0"/>
                </a:solidFill>
              </a:rPr>
              <a:t>CERINȚE FUNDAMENTALE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rezistenţă</a:t>
            </a:r>
            <a:r>
              <a:rPr lang="en-GB" dirty="0"/>
              <a:t> </a:t>
            </a:r>
            <a:r>
              <a:rPr lang="en-GB" dirty="0" err="1"/>
              <a:t>şi</a:t>
            </a:r>
            <a:r>
              <a:rPr lang="en-GB" dirty="0"/>
              <a:t> </a:t>
            </a:r>
            <a:r>
              <a:rPr lang="en-GB" dirty="0" err="1"/>
              <a:t>stabilitate</a:t>
            </a:r>
            <a:r>
              <a:rPr lang="en-GB" dirty="0"/>
              <a:t> </a:t>
            </a:r>
            <a:endParaRPr lang="ro-RO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siguranţă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exploatare</a:t>
            </a:r>
            <a:endParaRPr lang="ro-RO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securitatea</a:t>
            </a:r>
            <a:r>
              <a:rPr lang="en-GB" dirty="0"/>
              <a:t> la </a:t>
            </a:r>
            <a:r>
              <a:rPr lang="en-GB" dirty="0" err="1"/>
              <a:t>foc</a:t>
            </a:r>
            <a:endParaRPr lang="ro-RO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igienă</a:t>
            </a:r>
            <a:r>
              <a:rPr lang="en-GB" dirty="0"/>
              <a:t>, </a:t>
            </a:r>
            <a:r>
              <a:rPr lang="en-GB" dirty="0" err="1"/>
              <a:t>sănătatea</a:t>
            </a:r>
            <a:r>
              <a:rPr lang="en-GB" dirty="0"/>
              <a:t> </a:t>
            </a:r>
            <a:r>
              <a:rPr lang="en-GB" dirty="0" err="1"/>
              <a:t>oamenilor</a:t>
            </a:r>
            <a:r>
              <a:rPr lang="en-GB" dirty="0"/>
              <a:t> </a:t>
            </a:r>
            <a:r>
              <a:rPr lang="en-GB" dirty="0" err="1"/>
              <a:t>refacerea</a:t>
            </a:r>
            <a:r>
              <a:rPr lang="en-GB" dirty="0"/>
              <a:t> </a:t>
            </a:r>
            <a:r>
              <a:rPr lang="en-GB" dirty="0" err="1"/>
              <a:t>şi</a:t>
            </a:r>
            <a:r>
              <a:rPr lang="en-GB" dirty="0"/>
              <a:t> </a:t>
            </a:r>
            <a:r>
              <a:rPr lang="en-GB" dirty="0" err="1"/>
              <a:t>protecţia</a:t>
            </a:r>
            <a:r>
              <a:rPr lang="en-GB" dirty="0"/>
              <a:t> </a:t>
            </a:r>
            <a:r>
              <a:rPr lang="en-GB" dirty="0" err="1"/>
              <a:t>mediului</a:t>
            </a:r>
            <a:r>
              <a:rPr lang="en-GB" dirty="0"/>
              <a:t> </a:t>
            </a:r>
            <a:r>
              <a:rPr lang="en-GB" dirty="0" err="1"/>
              <a:t>înconjurăto</a:t>
            </a:r>
            <a:r>
              <a:rPr lang="ro-RO" dirty="0"/>
              <a:t>r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izolare</a:t>
            </a:r>
            <a:r>
              <a:rPr lang="en-GB" dirty="0"/>
              <a:t> </a:t>
            </a:r>
            <a:r>
              <a:rPr lang="en-GB" dirty="0" err="1"/>
              <a:t>termică</a:t>
            </a:r>
            <a:r>
              <a:rPr lang="en-GB" dirty="0"/>
              <a:t>, </a:t>
            </a:r>
            <a:r>
              <a:rPr lang="en-GB" dirty="0" err="1"/>
              <a:t>hidrofugă</a:t>
            </a:r>
            <a:r>
              <a:rPr lang="en-GB" dirty="0"/>
              <a:t> </a:t>
            </a:r>
            <a:r>
              <a:rPr lang="en-GB" dirty="0" err="1"/>
              <a:t>şi</a:t>
            </a:r>
            <a:r>
              <a:rPr lang="en-GB" dirty="0"/>
              <a:t> </a:t>
            </a:r>
            <a:r>
              <a:rPr lang="en-GB" dirty="0" err="1"/>
              <a:t>economie</a:t>
            </a:r>
            <a:r>
              <a:rPr lang="en-GB" dirty="0"/>
              <a:t> de </a:t>
            </a:r>
            <a:r>
              <a:rPr lang="en-GB" dirty="0" err="1"/>
              <a:t>energie</a:t>
            </a:r>
            <a:endParaRPr lang="ro-RO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protecţia</a:t>
            </a:r>
            <a:r>
              <a:rPr lang="en-GB" dirty="0"/>
              <a:t> </a:t>
            </a:r>
            <a:r>
              <a:rPr lang="en-GB" dirty="0" err="1"/>
              <a:t>împotriva</a:t>
            </a:r>
            <a:r>
              <a:rPr lang="en-GB" dirty="0"/>
              <a:t> </a:t>
            </a:r>
            <a:r>
              <a:rPr lang="en-GB" dirty="0" err="1" smtClean="0"/>
              <a:t>zgomotului</a:t>
            </a:r>
            <a:endParaRPr lang="en-GB" dirty="0" smtClean="0"/>
          </a:p>
          <a:p>
            <a:pPr marL="514350" indent="-514350">
              <a:buFont typeface="+mj-lt"/>
              <a:buAutoNum type="alphaUcPeriod"/>
            </a:pPr>
            <a:r>
              <a:rPr lang="ro-RO" b="1" dirty="0" smtClean="0">
                <a:solidFill>
                  <a:srgbClr val="0070C0"/>
                </a:solidFill>
              </a:rPr>
              <a:t>Utilizare </a:t>
            </a:r>
            <a:r>
              <a:rPr lang="ro-RO" b="1" dirty="0">
                <a:solidFill>
                  <a:srgbClr val="0070C0"/>
                </a:solidFill>
              </a:rPr>
              <a:t>sustenabilă a resurselor naturale</a:t>
            </a:r>
            <a:endParaRPr lang="en-GB" dirty="0">
              <a:solidFill>
                <a:srgbClr val="0070C0"/>
              </a:solidFill>
            </a:endParaRPr>
          </a:p>
          <a:p>
            <a:endParaRPr lang="ro-RO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4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85" y="3132263"/>
            <a:ext cx="3497118" cy="2417602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="" xmlns:a16="http://schemas.microsoft.com/office/drawing/2014/main" id="{B02E77E1-1FCC-4E9A-B288-B90EE047C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54157"/>
            <a:ext cx="7776000" cy="1146971"/>
          </a:xfrm>
        </p:spPr>
        <p:txBody>
          <a:bodyPr/>
          <a:lstStyle/>
          <a:p>
            <a:pPr algn="ctr"/>
            <a:r>
              <a:rPr lang="ro-RO" b="1" dirty="0" smtClean="0">
                <a:cs typeface="Times New Roman" panose="02020603050405020304" pitchFamily="18" charset="0"/>
              </a:rPr>
              <a:t>H.G. nr. </a:t>
            </a:r>
            <a:r>
              <a:rPr lang="ro-RO" b="1" dirty="0">
                <a:cs typeface="Times New Roman" panose="02020603050405020304" pitchFamily="18" charset="0"/>
              </a:rPr>
              <a:t>913</a:t>
            </a:r>
            <a:r>
              <a:rPr lang="ro-RO" dirty="0">
                <a:cs typeface="Times New Roman" panose="02020603050405020304" pitchFamily="18" charset="0"/>
              </a:rPr>
              <a:t> din 25 iulie 2016 privind </a:t>
            </a:r>
            <a:r>
              <a:rPr lang="ro-RO" b="1" dirty="0">
                <a:cs typeface="Times New Roman" panose="02020603050405020304" pitchFamily="18" charset="0"/>
              </a:rPr>
              <a:t>„</a:t>
            </a:r>
            <a:r>
              <a:rPr lang="ro-RO" b="1" i="1" dirty="0">
                <a:cs typeface="Times New Roman" panose="02020603050405020304" pitchFamily="18" charset="0"/>
              </a:rPr>
              <a:t>Reglementarea tehnică cu privire la </a:t>
            </a:r>
            <a:r>
              <a:rPr lang="ro-RO" b="1" i="1" dirty="0" err="1">
                <a:cs typeface="Times New Roman" panose="02020603050405020304" pitchFamily="18" charset="0"/>
              </a:rPr>
              <a:t>cerinţele</a:t>
            </a:r>
            <a:r>
              <a:rPr lang="ro-RO" b="1" i="1" dirty="0">
                <a:cs typeface="Times New Roman" panose="02020603050405020304" pitchFamily="18" charset="0"/>
              </a:rPr>
              <a:t> minime pentru comercializarea produselor pentru </a:t>
            </a:r>
            <a:r>
              <a:rPr lang="ro-RO" b="1" i="1" dirty="0" err="1">
                <a:cs typeface="Times New Roman" panose="02020603050405020304" pitchFamily="18" charset="0"/>
              </a:rPr>
              <a:t>construcţii</a:t>
            </a:r>
            <a:r>
              <a:rPr lang="ro-RO" b="1" dirty="0" smtClean="0">
                <a:cs typeface="Times New Roman" panose="02020603050405020304" pitchFamily="18" charset="0"/>
              </a:rPr>
              <a:t>”</a:t>
            </a:r>
            <a:endParaRPr lang="en-US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E86E221B-C1B8-4E4E-B239-7D20AC55F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67" y="2433064"/>
            <a:ext cx="5284488" cy="3816000"/>
          </a:xfrm>
        </p:spPr>
        <p:txBody>
          <a:bodyPr/>
          <a:lstStyle/>
          <a:p>
            <a:pPr algn="ctr"/>
            <a:r>
              <a:rPr lang="ro-RO" b="1" dirty="0"/>
              <a:t>CERINȚE FUNDAMENTALE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rezistenţă</a:t>
            </a:r>
            <a:r>
              <a:rPr lang="en-GB" dirty="0"/>
              <a:t> </a:t>
            </a:r>
            <a:r>
              <a:rPr lang="en-GB" dirty="0" err="1"/>
              <a:t>şi</a:t>
            </a:r>
            <a:r>
              <a:rPr lang="en-GB" dirty="0"/>
              <a:t> </a:t>
            </a:r>
            <a:r>
              <a:rPr lang="en-GB" dirty="0" err="1"/>
              <a:t>stabilitate</a:t>
            </a:r>
            <a:r>
              <a:rPr lang="en-GB" dirty="0"/>
              <a:t> </a:t>
            </a:r>
            <a:endParaRPr lang="ro-RO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siguranţă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exploatare</a:t>
            </a:r>
            <a:endParaRPr lang="ro-RO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securitatea</a:t>
            </a:r>
            <a:r>
              <a:rPr lang="en-GB" dirty="0"/>
              <a:t> la </a:t>
            </a:r>
            <a:r>
              <a:rPr lang="en-GB" dirty="0" err="1"/>
              <a:t>foc</a:t>
            </a:r>
            <a:endParaRPr lang="ro-RO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igienă</a:t>
            </a:r>
            <a:r>
              <a:rPr lang="en-GB" dirty="0"/>
              <a:t>, </a:t>
            </a:r>
            <a:r>
              <a:rPr lang="en-GB" dirty="0" err="1"/>
              <a:t>sănătatea</a:t>
            </a:r>
            <a:r>
              <a:rPr lang="en-GB" dirty="0"/>
              <a:t> </a:t>
            </a:r>
            <a:r>
              <a:rPr lang="en-GB" dirty="0" err="1"/>
              <a:t>oamenilor</a:t>
            </a:r>
            <a:r>
              <a:rPr lang="en-GB" dirty="0"/>
              <a:t> </a:t>
            </a:r>
            <a:r>
              <a:rPr lang="en-GB" dirty="0" err="1"/>
              <a:t>refacerea</a:t>
            </a:r>
            <a:r>
              <a:rPr lang="en-GB" dirty="0"/>
              <a:t> </a:t>
            </a:r>
            <a:r>
              <a:rPr lang="en-GB" dirty="0" err="1"/>
              <a:t>şi</a:t>
            </a:r>
            <a:r>
              <a:rPr lang="en-GB" dirty="0"/>
              <a:t>  </a:t>
            </a:r>
            <a:r>
              <a:rPr lang="en-GB" dirty="0" smtClean="0"/>
              <a:t>                                         </a:t>
            </a:r>
            <a:r>
              <a:rPr lang="en-GB" dirty="0" err="1" smtClean="0"/>
              <a:t>protecţia</a:t>
            </a:r>
            <a:r>
              <a:rPr lang="en-GB" dirty="0" smtClean="0"/>
              <a:t> </a:t>
            </a:r>
            <a:r>
              <a:rPr lang="en-GB" dirty="0" err="1"/>
              <a:t>mediului</a:t>
            </a:r>
            <a:r>
              <a:rPr lang="en-GB" dirty="0"/>
              <a:t> </a:t>
            </a:r>
            <a:r>
              <a:rPr lang="en-GB" dirty="0" err="1"/>
              <a:t>înconjurăto</a:t>
            </a:r>
            <a:r>
              <a:rPr lang="ro-RO" dirty="0"/>
              <a:t>r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izolare</a:t>
            </a:r>
            <a:r>
              <a:rPr lang="en-GB" dirty="0"/>
              <a:t> </a:t>
            </a:r>
            <a:r>
              <a:rPr lang="en-GB" dirty="0" err="1"/>
              <a:t>termică</a:t>
            </a:r>
            <a:r>
              <a:rPr lang="en-GB" dirty="0"/>
              <a:t>, </a:t>
            </a:r>
            <a:r>
              <a:rPr lang="en-GB" dirty="0" err="1"/>
              <a:t>hidrofugă</a:t>
            </a:r>
            <a:r>
              <a:rPr lang="en-GB" dirty="0"/>
              <a:t> </a:t>
            </a:r>
            <a:r>
              <a:rPr lang="en-GB" dirty="0" err="1"/>
              <a:t>şi</a:t>
            </a:r>
            <a:r>
              <a:rPr lang="en-GB" dirty="0"/>
              <a:t> </a:t>
            </a:r>
            <a:r>
              <a:rPr lang="en-GB" dirty="0" err="1"/>
              <a:t>economie</a:t>
            </a:r>
            <a:r>
              <a:rPr lang="en-GB" dirty="0"/>
              <a:t> </a:t>
            </a:r>
            <a:r>
              <a:rPr lang="en-GB" dirty="0" smtClean="0"/>
              <a:t>de                                     </a:t>
            </a:r>
            <a:r>
              <a:rPr lang="en-GB" dirty="0" err="1"/>
              <a:t>energie</a:t>
            </a:r>
            <a:endParaRPr lang="ro-RO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protecţia</a:t>
            </a:r>
            <a:r>
              <a:rPr lang="en-GB" dirty="0"/>
              <a:t> </a:t>
            </a:r>
            <a:r>
              <a:rPr lang="en-GB" dirty="0" err="1"/>
              <a:t>împotriva</a:t>
            </a:r>
            <a:r>
              <a:rPr lang="en-GB" dirty="0"/>
              <a:t> </a:t>
            </a:r>
            <a:r>
              <a:rPr lang="en-GB" dirty="0" err="1"/>
              <a:t>zgomotului</a:t>
            </a:r>
            <a:endParaRPr lang="ro-RO" dirty="0"/>
          </a:p>
          <a:p>
            <a:pPr marL="514350" indent="-514350">
              <a:buFont typeface="+mj-lt"/>
              <a:buAutoNum type="alphaUcPeriod"/>
            </a:pPr>
            <a:r>
              <a:rPr lang="ro-RO" b="1" dirty="0">
                <a:solidFill>
                  <a:srgbClr val="0070C0"/>
                </a:solidFill>
              </a:rPr>
              <a:t>Utilizare sustenabilă a resurselor naturale</a:t>
            </a:r>
            <a:endParaRPr lang="en-GB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9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C93A359B-7D55-4C4B-9E0A-1D3ABDF5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55" y="1187866"/>
            <a:ext cx="7776000" cy="1528022"/>
          </a:xfrm>
        </p:spPr>
        <p:txBody>
          <a:bodyPr/>
          <a:lstStyle/>
          <a:p>
            <a:pPr algn="ctr"/>
            <a:r>
              <a:rPr lang="en-GB" dirty="0">
                <a:cs typeface="Times New Roman" panose="02020603050405020304" pitchFamily="18" charset="0"/>
              </a:rPr>
              <a:t>NCM A.07.02-2012 “PROCEDURA DE ELABORARE, AVIZARE, APROBARE ŞI CONŢINUTUL-CADRU AL DOCUMENTAŢIEI DE PROIECT PENTRU CONSTRUCŢII”</a:t>
            </a:r>
            <a:endParaRPr lang="en-US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="" xmlns:a16="http://schemas.microsoft.com/office/drawing/2014/main" id="{3452CCA5-B64D-4913-8E03-96C52597F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31" y="3008572"/>
            <a:ext cx="7776000" cy="3520207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ro-R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lucrări</a:t>
            </a:r>
            <a:r>
              <a:rPr lang="en-US" dirty="0"/>
              <a:t> de </a:t>
            </a:r>
            <a:r>
              <a:rPr lang="en-US" dirty="0" err="1"/>
              <a:t>construire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extindere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reconstrucţie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reutilizare</a:t>
            </a:r>
            <a:r>
              <a:rPr lang="en-US" dirty="0"/>
              <a:t> </a:t>
            </a:r>
            <a:r>
              <a:rPr lang="en-US" dirty="0" err="1"/>
              <a:t>tehnică</a:t>
            </a:r>
            <a:r>
              <a:rPr lang="en-US" dirty="0"/>
              <a:t> </a:t>
            </a:r>
            <a:endParaRPr lang="ro-RO" dirty="0"/>
          </a:p>
          <a:p>
            <a:pPr lvl="0"/>
            <a:r>
              <a:rPr lang="en-US" dirty="0"/>
              <a:t>a </a:t>
            </a:r>
            <a:r>
              <a:rPr lang="en-US" dirty="0" err="1"/>
              <a:t>întreprinderilor</a:t>
            </a:r>
            <a:r>
              <a:rPr lang="en-US" dirty="0"/>
              <a:t>, </a:t>
            </a:r>
            <a:r>
              <a:rPr lang="en-US" dirty="0" err="1"/>
              <a:t>clădirilor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endParaRPr lang="ro-RO" dirty="0"/>
          </a:p>
          <a:p>
            <a:pPr lvl="0"/>
            <a:r>
              <a:rPr lang="en-US" dirty="0" err="1"/>
              <a:t>construcţiilor</a:t>
            </a:r>
            <a:r>
              <a:rPr lang="en-US" dirty="0"/>
              <a:t>, cu </a:t>
            </a:r>
            <a:r>
              <a:rPr lang="en-US" dirty="0" err="1"/>
              <a:t>includerea</a:t>
            </a:r>
            <a:r>
              <a:rPr lang="en-US" dirty="0"/>
              <a:t> </a:t>
            </a:r>
            <a:r>
              <a:rPr lang="en-US" dirty="0" err="1"/>
              <a:t>schimbării</a:t>
            </a:r>
            <a:r>
              <a:rPr lang="en-US" dirty="0"/>
              <a:t> </a:t>
            </a:r>
            <a:endParaRPr lang="ro-RO" dirty="0"/>
          </a:p>
          <a:p>
            <a:pPr lvl="0"/>
            <a:r>
              <a:rPr lang="en-US" dirty="0" err="1"/>
              <a:t>destinaţiei</a:t>
            </a:r>
            <a:endParaRPr lang="en-GB" dirty="0"/>
          </a:p>
          <a:p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="" xmlns:a16="http://schemas.microsoft.com/office/drawing/2014/main" id="{8261877A-AA3C-4E30-B4FA-D092BA2B9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72" y="3316831"/>
            <a:ext cx="4413684" cy="31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2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1328</TotalTime>
  <Words>1225</Words>
  <Application>Microsoft Office PowerPoint</Application>
  <PresentationFormat>Экран (4:3)</PresentationFormat>
  <Paragraphs>181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Arial Narrow</vt:lpstr>
      <vt:lpstr>Times New Roman</vt:lpstr>
      <vt:lpstr>GIZ_Banner_Kopfzeile-Ausland (3)</vt:lpstr>
      <vt:lpstr>Curs de instruire pentru angajaţii operatorilor „Apă-Canal” din Republica Moldova </vt:lpstr>
      <vt:lpstr>Cuprinsul sesiunii</vt:lpstr>
      <vt:lpstr>Cadrul legal</vt:lpstr>
      <vt:lpstr>Proiecte realizate 2010 - 2015</vt:lpstr>
      <vt:lpstr>Legea Nr. 721 din 02.02.1996 privind calitatea în construcții</vt:lpstr>
      <vt:lpstr>Proiectul Codului Urbanismului și Construcțiilor</vt:lpstr>
      <vt:lpstr>Proiectul Codului Urbanismului și Construcțiilor</vt:lpstr>
      <vt:lpstr>H.G. nr. 913 din 25 iulie 2016 privind „Reglementarea tehnică cu privire la cerinţele minime pentru comercializarea produselor pentru construcţii”</vt:lpstr>
      <vt:lpstr>NCM A.07.02-2012 “PROCEDURA DE ELABORARE, AVIZARE, APROBARE ŞI CONŢINUTUL-CADRU AL DOCUMENTAŢIEI DE PROIECT PENTRU CONSTRUCŢII”</vt:lpstr>
      <vt:lpstr>Elaborare documentație de proiect</vt:lpstr>
      <vt:lpstr>Elaborare documentație de proiect</vt:lpstr>
      <vt:lpstr>Verificarea, avizarea şi aprobarea documentaţiei de proiect</vt:lpstr>
      <vt:lpstr>Сomponenţa şi conţinutul-cadru al proiectului </vt:lpstr>
      <vt:lpstr>Сomponenţa şi conţinutul-cadru al proiectului</vt:lpstr>
      <vt:lpstr>Сomponenţa şi conţinutul-cadru al proiectului</vt:lpstr>
      <vt:lpstr>Сomponenţa şi conţinutul-cadru al proiectului</vt:lpstr>
      <vt:lpstr>Сomponenţa şi conţinutul-cadru al proiectului</vt:lpstr>
      <vt:lpstr>Сomponenţa şi conţinutul-cadru al proiectului</vt:lpstr>
      <vt:lpstr>Сomponenţa şi conţinutul-cadru al proiectului</vt:lpstr>
      <vt:lpstr>Сomponenţa şi conţinutul-cadru al proiectului</vt:lpstr>
      <vt:lpstr>Consultarea proiectelor</vt:lpstr>
      <vt:lpstr>Consultarea proiectelor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207</cp:revision>
  <cp:lastPrinted>2012-07-19T10:16:59Z</cp:lastPrinted>
  <dcterms:created xsi:type="dcterms:W3CDTF">2013-09-05T11:54:56Z</dcterms:created>
  <dcterms:modified xsi:type="dcterms:W3CDTF">2017-11-01T07:59:37Z</dcterms:modified>
</cp:coreProperties>
</file>