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31"/>
  </p:notesMasterIdLst>
  <p:handoutMasterIdLst>
    <p:handoutMasterId r:id="rId32"/>
  </p:handoutMasterIdLst>
  <p:sldIdLst>
    <p:sldId id="300" r:id="rId2"/>
    <p:sldId id="299" r:id="rId3"/>
    <p:sldId id="301" r:id="rId4"/>
    <p:sldId id="280" r:id="rId5"/>
    <p:sldId id="281" r:id="rId6"/>
    <p:sldId id="282" r:id="rId7"/>
    <p:sldId id="283" r:id="rId8"/>
    <p:sldId id="284" r:id="rId9"/>
    <p:sldId id="285" r:id="rId10"/>
    <p:sldId id="293" r:id="rId11"/>
    <p:sldId id="294" r:id="rId12"/>
    <p:sldId id="295" r:id="rId13"/>
    <p:sldId id="296" r:id="rId14"/>
    <p:sldId id="297" r:id="rId15"/>
    <p:sldId id="308" r:id="rId16"/>
    <p:sldId id="309" r:id="rId17"/>
    <p:sldId id="310" r:id="rId18"/>
    <p:sldId id="311" r:id="rId19"/>
    <p:sldId id="312" r:id="rId20"/>
    <p:sldId id="315" r:id="rId21"/>
    <p:sldId id="314" r:id="rId22"/>
    <p:sldId id="302" r:id="rId23"/>
    <p:sldId id="303" r:id="rId24"/>
    <p:sldId id="304" r:id="rId25"/>
    <p:sldId id="305" r:id="rId26"/>
    <p:sldId id="306" r:id="rId27"/>
    <p:sldId id="298" r:id="rId28"/>
    <p:sldId id="278" r:id="rId29"/>
    <p:sldId id="279" r:id="rId30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Bohantova" initials="LB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F0F"/>
    <a:srgbClr val="6E6452"/>
    <a:srgbClr val="E5DBA1"/>
    <a:srgbClr val="BABA93"/>
    <a:srgbClr val="BABB93"/>
    <a:srgbClr val="DEDEAF"/>
    <a:srgbClr val="999999"/>
    <a:srgbClr val="D9D9D9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10" autoAdjust="0"/>
    <p:restoredTop sz="95730" autoAdjust="0"/>
  </p:normalViewPr>
  <p:slideViewPr>
    <p:cSldViewPr snapToGrid="0">
      <p:cViewPr varScale="1">
        <p:scale>
          <a:sx n="69" d="100"/>
          <a:sy n="69" d="100"/>
        </p:scale>
        <p:origin x="1380" y="66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8" d="100"/>
          <a:sy n="108" d="100"/>
        </p:scale>
        <p:origin x="-4140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47F930EC-4FD0-431B-BB9B-47DE359CDF6F}" type="slidenum">
              <a:rPr lang="de-DE">
                <a:latin typeface="Arial Narrow" pitchFamily="34" charset="0"/>
              </a:rPr>
              <a:pPr/>
              <a:t>‹#›</a:t>
            </a:fld>
            <a:endParaRPr lang="de-DE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22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351"/>
            <a:ext cx="4984962" cy="446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Klicken Sie, um die Formate des Vorlagentextes zu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276F4F92-661F-4424-ADED-7D3829A4203F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160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/>
              <a:t>First layer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24530102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133583587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/>
              <a:t>Click on symbol </a:t>
            </a:r>
            <a:br>
              <a:rPr lang="en-GB" noProof="0" dirty="0"/>
            </a:br>
            <a:r>
              <a:rPr lang="en-GB" noProof="0" dirty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5814278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/>
              <a:t>Click on symbol </a:t>
            </a:r>
            <a:br>
              <a:rPr lang="en-GB" noProof="0" dirty="0"/>
            </a:br>
            <a:r>
              <a:rPr lang="en-GB" noProof="0" dirty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180162670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13/06/2017</a:t>
            </a:fld>
            <a:endParaRPr lang="en-GB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424179538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13/06/2017</a:t>
            </a:fld>
            <a:endParaRPr lang="en-GB" dirty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/>
              <a:t>First layer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/>
              <a:t>First layer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</p:txBody>
      </p:sp>
    </p:spTree>
    <p:extLst>
      <p:ext uri="{BB962C8B-B14F-4D97-AF65-F5344CB8AC3E}">
        <p14:creationId xmlns:p14="http://schemas.microsoft.com/office/powerpoint/2010/main" val="993457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AD3059-81BE-49B0-AA49-D3423BE8D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01342-DC07-438F-BC58-AE69B520B11F}" type="datetime1">
              <a:rPr lang="ru-RU"/>
              <a:pPr>
                <a:defRPr/>
              </a:pPr>
              <a:t>13.06.2017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04897B-418A-4F9D-8A9D-E2715CF09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B93414-3891-4115-9EAD-9B82AE8EF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CAAB072B-8D15-40A8-81C1-D5341B5B90C3}" type="slidenum">
              <a:rPr lang="ru-RU" altLang="fr-FR"/>
              <a:pPr>
                <a:defRPr/>
              </a:pPr>
              <a:t>‹#›</a:t>
            </a:fld>
            <a:endParaRPr lang="ru-RU" altLang="fr-FR"/>
          </a:p>
        </p:txBody>
      </p:sp>
    </p:spTree>
    <p:extLst>
      <p:ext uri="{BB962C8B-B14F-4D97-AF65-F5344CB8AC3E}">
        <p14:creationId xmlns:p14="http://schemas.microsoft.com/office/powerpoint/2010/main" val="953125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810"/>
            <a:ext cx="9144000" cy="11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8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First layer</a:t>
            </a:r>
          </a:p>
          <a:p>
            <a:pPr lvl="1"/>
            <a:r>
              <a:rPr lang="en-GB" noProof="0" dirty="0"/>
              <a:t>Second layer</a:t>
            </a:r>
          </a:p>
          <a:p>
            <a:pPr lvl="2"/>
            <a:r>
              <a:rPr lang="en-GB" noProof="0" dirty="0"/>
              <a:t>Third layer</a:t>
            </a:r>
          </a:p>
          <a:p>
            <a:pPr lvl="3"/>
            <a:r>
              <a:rPr lang="en-GB" noProof="0" dirty="0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1000" b="0" noProof="0" dirty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327115CA-E6A4-425F-BB4F-A64D48743A27}" type="slidenum">
              <a:rPr lang="en-GB" sz="1000" b="0" noProof="0" smtClean="0">
                <a:solidFill>
                  <a:srgbClr val="6E6452"/>
                </a:solidFill>
                <a:latin typeface="Arial Narrow" pitchFamily="34" charset="0"/>
              </a:rPr>
              <a:pPr/>
              <a:t>‹#›</a:t>
            </a:fld>
            <a:endParaRPr lang="en-GB" sz="1000" b="0" noProof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dirty="0"/>
              <a:t>XXX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here to add title</a:t>
            </a:r>
            <a:endParaRPr lang="de-DE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09" r:id="rId3"/>
    <p:sldLayoutId id="2147483714" r:id="rId4"/>
    <p:sldLayoutId id="2147483710" r:id="rId5"/>
    <p:sldLayoutId id="2147483711" r:id="rId6"/>
    <p:sldLayoutId id="2147483715" r:id="rId7"/>
  </p:sldLayoutIdLst>
  <p:transition/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hyperlink" Target="http://www.serviciilocale.md/" TargetMode="External"/><Relationship Id="rId7" Type="http://schemas.openxmlformats.org/officeDocument/2006/relationships/image" Target="../media/image26.png"/><Relationship Id="rId2" Type="http://schemas.openxmlformats.org/officeDocument/2006/relationships/hyperlink" Target="http://www.giz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10" Type="http://schemas.openxmlformats.org/officeDocument/2006/relationships/image" Target="../media/image29.png"/><Relationship Id="rId4" Type="http://schemas.openxmlformats.org/officeDocument/2006/relationships/image" Target="../media/image5.jpeg"/><Relationship Id="rId9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id="{87E9A446-E5E9-4666-A74A-E98535BEA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482725"/>
            <a:ext cx="8785225" cy="433388"/>
          </a:xfrm>
        </p:spPr>
        <p:txBody>
          <a:bodyPr/>
          <a:lstStyle/>
          <a:p>
            <a:pPr algn="ctr"/>
            <a:r>
              <a:rPr lang="ro-RO" altLang="en-US" sz="1600" b="1" dirty="0">
                <a:solidFill>
                  <a:srgbClr val="002060"/>
                </a:solidFill>
              </a:rPr>
              <a:t>Curs de instruire pentru angajaţii operatorilor „Apă-Canal” din Republica Moldova</a:t>
            </a:r>
            <a:r>
              <a:rPr lang="ro-RO" altLang="en-US" b="1" dirty="0"/>
              <a:t/>
            </a:r>
            <a:br>
              <a:rPr lang="ro-RO" altLang="en-US" b="1" dirty="0"/>
            </a:br>
            <a:endParaRPr lang="ru-RU" altLang="en-US" dirty="0"/>
          </a:p>
        </p:txBody>
      </p:sp>
      <p:sp>
        <p:nvSpPr>
          <p:cNvPr id="16387" name="Содержимое 2">
            <a:extLst>
              <a:ext uri="{FF2B5EF4-FFF2-40B4-BE49-F238E27FC236}">
                <a16:creationId xmlns:a16="http://schemas.microsoft.com/office/drawing/2014/main" id="{72938312-041E-4B06-BF43-093E795BEA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2205038"/>
            <a:ext cx="8642350" cy="4151312"/>
          </a:xfrm>
        </p:spPr>
        <p:txBody>
          <a:bodyPr/>
          <a:lstStyle/>
          <a:p>
            <a:pPr marL="0" indent="0" 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US" sz="2400" b="1" dirty="0" err="1">
                <a:solidFill>
                  <a:srgbClr val="FF0000"/>
                </a:solidFill>
              </a:rPr>
              <a:t>Modulul</a:t>
            </a:r>
            <a:r>
              <a:rPr lang="en-US" altLang="en-US" sz="2400" b="1" dirty="0">
                <a:solidFill>
                  <a:srgbClr val="FF0000"/>
                </a:solidFill>
              </a:rPr>
              <a:t> 10: </a:t>
            </a:r>
            <a:r>
              <a:rPr lang="ro-RO" altLang="en-US" sz="2400" b="1" dirty="0">
                <a:solidFill>
                  <a:srgbClr val="002060"/>
                </a:solidFill>
              </a:rPr>
              <a:t>Rolul operatorilor de servicii publice de alimentare cu apă și de canalizare în procesul de atragere a investițiilor, proiectare, construcție și dare în exploatare a obiectelor de alimentare cu apă și de canalizare</a:t>
            </a:r>
            <a:r>
              <a:rPr lang="ro-RO" altLang="en-US" sz="1800" b="1" dirty="0">
                <a:solidFill>
                  <a:srgbClr val="FF0000"/>
                </a:solidFill>
              </a:rPr>
              <a:t/>
            </a:r>
            <a:br>
              <a:rPr lang="ro-RO" altLang="en-US" sz="1800" b="1" dirty="0">
                <a:solidFill>
                  <a:srgbClr val="FF0000"/>
                </a:solidFill>
              </a:rPr>
            </a:br>
            <a:r>
              <a:rPr lang="ro-RO" altLang="en-US" sz="1800" b="1" dirty="0">
                <a:solidFill>
                  <a:srgbClr val="FF0000"/>
                </a:solidFill>
              </a:rPr>
              <a:t/>
            </a:r>
            <a:br>
              <a:rPr lang="ro-RO" altLang="en-US" sz="1800" b="1" dirty="0">
                <a:solidFill>
                  <a:srgbClr val="FF0000"/>
                </a:solidFill>
              </a:rPr>
            </a:br>
            <a:r>
              <a:rPr lang="ro-RO" altLang="en-US" sz="1800" b="1" dirty="0">
                <a:solidFill>
                  <a:srgbClr val="FF0000"/>
                </a:solidFill>
              </a:rPr>
              <a:t>Sesiunea 1</a:t>
            </a:r>
            <a:br>
              <a:rPr lang="ro-RO" altLang="en-US" sz="1800" b="1" dirty="0">
                <a:solidFill>
                  <a:srgbClr val="FF0000"/>
                </a:solidFill>
              </a:rPr>
            </a:br>
            <a:r>
              <a:rPr lang="ro-RO" altLang="en-US" sz="1800" b="1" dirty="0">
                <a:solidFill>
                  <a:srgbClr val="002060"/>
                </a:solidFill>
              </a:rPr>
              <a:t>Rolul operatorilor de servicii publice de alimentare cu apă </a:t>
            </a:r>
          </a:p>
          <a:p>
            <a:pPr marL="0" indent="0" 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o-RO" altLang="en-US" sz="1800" b="1" dirty="0">
                <a:solidFill>
                  <a:srgbClr val="002060"/>
                </a:solidFill>
              </a:rPr>
              <a:t>și de canalizare în </a:t>
            </a:r>
            <a:r>
              <a:rPr lang="ro-RO" altLang="en-US" sz="1800" b="1" dirty="0">
                <a:solidFill>
                  <a:srgbClr val="FF0000"/>
                </a:solidFill>
              </a:rPr>
              <a:t>procesul de </a:t>
            </a:r>
            <a:r>
              <a:rPr lang="ro-RO" altLang="en-US" sz="1800" b="1" dirty="0" err="1">
                <a:solidFill>
                  <a:srgbClr val="FF0000"/>
                </a:solidFill>
              </a:rPr>
              <a:t>construcţie</a:t>
            </a:r>
            <a:r>
              <a:rPr lang="ro-RO" altLang="en-US" sz="1800" b="1" dirty="0">
                <a:solidFill>
                  <a:srgbClr val="FF0000"/>
                </a:solidFill>
              </a:rPr>
              <a:t> </a:t>
            </a:r>
            <a:r>
              <a:rPr lang="ro-RO" altLang="en-US" sz="1800" b="1" dirty="0">
                <a:solidFill>
                  <a:srgbClr val="002060"/>
                </a:solidFill>
              </a:rPr>
              <a:t>a obiectivelor de </a:t>
            </a:r>
          </a:p>
          <a:p>
            <a:pPr marL="0" indent="0" 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o-RO" altLang="en-US" sz="1800" b="1" dirty="0">
                <a:solidFill>
                  <a:srgbClr val="002060"/>
                </a:solidFill>
              </a:rPr>
              <a:t>alimentare cu apă şi </a:t>
            </a:r>
            <a:r>
              <a:rPr lang="ro-RO" altLang="en-US" sz="1800" b="1" dirty="0" smtClean="0">
                <a:solidFill>
                  <a:srgbClr val="002060"/>
                </a:solidFill>
              </a:rPr>
              <a:t>canalizare</a:t>
            </a:r>
            <a:r>
              <a:rPr lang="vi-VN" altLang="en-US" sz="1800" b="1" dirty="0"/>
              <a:t/>
            </a:r>
            <a:br>
              <a:rPr lang="vi-VN" altLang="en-US" sz="1800" b="1" dirty="0"/>
            </a:br>
            <a:endParaRPr lang="ro-RO" altLang="en-US" sz="1800" b="1" dirty="0"/>
          </a:p>
          <a:p>
            <a:pPr marL="0" indent="0" 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o-RO" altLang="en-US" sz="1800" b="1" dirty="0"/>
              <a:t/>
            </a:r>
            <a:br>
              <a:rPr lang="ro-RO" altLang="en-US" sz="1800" b="1" dirty="0"/>
            </a:br>
            <a:r>
              <a:rPr lang="ro-RO" altLang="en-US" sz="1600" b="1" i="1" dirty="0">
                <a:solidFill>
                  <a:srgbClr val="002060"/>
                </a:solidFill>
              </a:rPr>
              <a:t>Expert legal/instituțional,  Alexandru TAGADIUC</a:t>
            </a:r>
            <a:br>
              <a:rPr lang="ro-RO" altLang="en-US" sz="1600" b="1" i="1" dirty="0">
                <a:solidFill>
                  <a:srgbClr val="002060"/>
                </a:solidFill>
              </a:rPr>
            </a:br>
            <a:r>
              <a:rPr lang="ro-RO" altLang="en-US" sz="1100" b="1" dirty="0">
                <a:solidFill>
                  <a:srgbClr val="002060"/>
                </a:solidFill>
              </a:rPr>
              <a:t/>
            </a:r>
            <a:br>
              <a:rPr lang="ro-RO" altLang="en-US" sz="1100" b="1" dirty="0">
                <a:solidFill>
                  <a:srgbClr val="002060"/>
                </a:solidFill>
              </a:rPr>
            </a:br>
            <a:r>
              <a:rPr lang="ro-RO" altLang="en-US" sz="1600" b="1" dirty="0">
                <a:solidFill>
                  <a:srgbClr val="002060"/>
                </a:solidFill>
              </a:rPr>
              <a:t>20-21-</a:t>
            </a:r>
            <a:r>
              <a:rPr lang="en-US" altLang="en-US" sz="1600" b="1" dirty="0">
                <a:solidFill>
                  <a:srgbClr val="002060"/>
                </a:solidFill>
              </a:rPr>
              <a:t>2</a:t>
            </a:r>
            <a:r>
              <a:rPr lang="ro-RO" altLang="en-US" sz="1600" b="1" dirty="0">
                <a:solidFill>
                  <a:srgbClr val="002060"/>
                </a:solidFill>
              </a:rPr>
              <a:t>2</a:t>
            </a:r>
            <a:r>
              <a:rPr lang="en-US" altLang="en-US" sz="1600" b="1" dirty="0">
                <a:solidFill>
                  <a:srgbClr val="002060"/>
                </a:solidFill>
              </a:rPr>
              <a:t> </a:t>
            </a:r>
            <a:r>
              <a:rPr lang="ro-RO" altLang="en-US" sz="1600" b="1" dirty="0">
                <a:solidFill>
                  <a:srgbClr val="002060"/>
                </a:solidFill>
              </a:rPr>
              <a:t>iunie </a:t>
            </a:r>
            <a:r>
              <a:rPr lang="en-US" altLang="en-US" sz="1600" b="1" dirty="0">
                <a:solidFill>
                  <a:srgbClr val="002060"/>
                </a:solidFill>
              </a:rPr>
              <a:t>201</a:t>
            </a:r>
            <a:r>
              <a:rPr lang="ro-RO" altLang="en-US" sz="1600" b="1" dirty="0">
                <a:solidFill>
                  <a:srgbClr val="002060"/>
                </a:solidFill>
              </a:rPr>
              <a:t>7</a:t>
            </a:r>
            <a:r>
              <a:rPr lang="en-US" altLang="en-US" sz="1600" b="1" dirty="0">
                <a:solidFill>
                  <a:srgbClr val="002060"/>
                </a:solidFill>
              </a:rPr>
              <a:t>,  </a:t>
            </a:r>
            <a:r>
              <a:rPr lang="ro-RO" altLang="en-US" sz="1600" b="1" dirty="0">
                <a:solidFill>
                  <a:srgbClr val="002060"/>
                </a:solidFill>
              </a:rPr>
              <a:t>Chișinău</a:t>
            </a:r>
            <a:endParaRPr lang="ru-RU" altLang="en-US" sz="1600" dirty="0">
              <a:solidFill>
                <a:srgbClr val="002060"/>
              </a:solidFill>
            </a:endParaRPr>
          </a:p>
        </p:txBody>
      </p:sp>
      <p:pic>
        <p:nvPicPr>
          <p:cNvPr id="16388" name="Picture 2" descr="D:\docs\desktop\ELdZ_Mol_cmyk_rum.jpg">
            <a:extLst>
              <a:ext uri="{FF2B5EF4-FFF2-40B4-BE49-F238E27FC236}">
                <a16:creationId xmlns:a16="http://schemas.microsoft.com/office/drawing/2014/main" id="{C5785437-1FB6-43CD-964A-15397936F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03902A8-F615-4F19-9A4B-F9CEAE01EDD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 algn="ctr">
              <a:defRPr/>
            </a:pPr>
            <a:r>
              <a:rPr lang="en-GB" b="1" spc="70" dirty="0" smtClean="0"/>
              <a:t>20/06/2017</a:t>
            </a:r>
            <a:endParaRPr lang="en-GB" b="1" spc="70" dirty="0"/>
          </a:p>
        </p:txBody>
      </p:sp>
      <p:sp>
        <p:nvSpPr>
          <p:cNvPr id="16390" name="Footer Placeholder 2">
            <a:extLst>
              <a:ext uri="{FF2B5EF4-FFF2-40B4-BE49-F238E27FC236}">
                <a16:creationId xmlns:a16="http://schemas.microsoft.com/office/drawing/2014/main" id="{B287BC3D-A43A-48C1-903E-A0457BEB55A1}"/>
              </a:ext>
            </a:extLst>
          </p:cNvPr>
          <p:cNvSpPr txBox="1">
            <a:spLocks/>
          </p:cNvSpPr>
          <p:nvPr/>
        </p:nvSpPr>
        <p:spPr bwMode="auto">
          <a:xfrm>
            <a:off x="2862263" y="6581775"/>
            <a:ext cx="34194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o-RO" altLang="en-US" sz="1000" dirty="0">
                <a:solidFill>
                  <a:srgbClr val="6E6452"/>
                </a:solidFill>
                <a:latin typeface="Arial Narrow" panose="020B0606020202030204" pitchFamily="34" charset="0"/>
              </a:rPr>
              <a:t>Alexandru Tagadiuc</a:t>
            </a:r>
            <a:endParaRPr lang="de-DE" altLang="en-US" sz="1000" dirty="0">
              <a:solidFill>
                <a:srgbClr val="6E6452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586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C93A359B-7D55-4C4B-9E0A-1D3ABDF58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1607868"/>
            <a:ext cx="7776000" cy="1528022"/>
          </a:xfrm>
        </p:spPr>
        <p:txBody>
          <a:bodyPr/>
          <a:lstStyle/>
          <a:p>
            <a:pPr algn="ctr"/>
            <a:r>
              <a:rPr lang="en-GB" dirty="0">
                <a:cs typeface="Times New Roman" panose="02020603050405020304" pitchFamily="18" charset="0"/>
              </a:rPr>
              <a:t>NCM A.07.02-2012 “PROCEDURA DE ELABORARE, AVIZARE, APROBARE ŞI CONŢINUTUL-CADRU AL DOCUMENTAŢIEI DE PROIECT PENTRU CONSTRUCŢII”</a:t>
            </a:r>
            <a:endParaRPr lang="en-US" dirty="0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6AAC5E01-B64A-4408-81FD-DFFA0A9B92B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8CF8EA70-5ECD-4A29-8A2F-7A213626B3C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3452CCA5-B64D-4913-8E03-96C52597F4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231" y="3008572"/>
            <a:ext cx="7776000" cy="3520207"/>
          </a:xfrm>
        </p:spPr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endParaRPr lang="ro-RO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lucrări</a:t>
            </a:r>
            <a:r>
              <a:rPr lang="en-US" dirty="0"/>
              <a:t> de </a:t>
            </a:r>
            <a:r>
              <a:rPr lang="en-US" dirty="0" err="1"/>
              <a:t>construire</a:t>
            </a:r>
            <a:endParaRPr lang="en-GB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extindere</a:t>
            </a:r>
            <a:endParaRPr lang="en-GB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reconstrucţie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reutilizare</a:t>
            </a:r>
            <a:r>
              <a:rPr lang="en-US" dirty="0"/>
              <a:t> </a:t>
            </a:r>
            <a:r>
              <a:rPr lang="en-US" dirty="0" err="1"/>
              <a:t>tehnică</a:t>
            </a:r>
            <a:r>
              <a:rPr lang="en-US" dirty="0"/>
              <a:t> </a:t>
            </a:r>
            <a:endParaRPr lang="ro-RO" dirty="0"/>
          </a:p>
          <a:p>
            <a:pPr lvl="0"/>
            <a:r>
              <a:rPr lang="en-US" dirty="0"/>
              <a:t>a </a:t>
            </a:r>
            <a:r>
              <a:rPr lang="en-US" dirty="0" err="1"/>
              <a:t>întreprinderilor</a:t>
            </a:r>
            <a:r>
              <a:rPr lang="en-US" dirty="0"/>
              <a:t>, </a:t>
            </a:r>
            <a:r>
              <a:rPr lang="en-US" dirty="0" err="1"/>
              <a:t>clădirilor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endParaRPr lang="ro-RO" dirty="0"/>
          </a:p>
          <a:p>
            <a:pPr lvl="0"/>
            <a:r>
              <a:rPr lang="en-US" dirty="0" err="1"/>
              <a:t>construcţiilor</a:t>
            </a:r>
            <a:r>
              <a:rPr lang="en-US" dirty="0"/>
              <a:t>, cu </a:t>
            </a:r>
            <a:r>
              <a:rPr lang="en-US" dirty="0" err="1"/>
              <a:t>includerea</a:t>
            </a:r>
            <a:r>
              <a:rPr lang="en-US" dirty="0"/>
              <a:t> </a:t>
            </a:r>
            <a:r>
              <a:rPr lang="en-US" dirty="0" err="1"/>
              <a:t>schimbării</a:t>
            </a:r>
            <a:r>
              <a:rPr lang="en-US" dirty="0"/>
              <a:t> </a:t>
            </a:r>
            <a:endParaRPr lang="ro-RO" dirty="0"/>
          </a:p>
          <a:p>
            <a:pPr lvl="0"/>
            <a:r>
              <a:rPr lang="en-US" dirty="0" err="1"/>
              <a:t>destinaţiei</a:t>
            </a:r>
            <a:endParaRPr lang="en-GB" dirty="0"/>
          </a:p>
          <a:p>
            <a:endParaRPr lang="en-US" dirty="0"/>
          </a:p>
        </p:txBody>
      </p:sp>
      <p:pic>
        <p:nvPicPr>
          <p:cNvPr id="7" name="Imagine 6">
            <a:extLst>
              <a:ext uri="{FF2B5EF4-FFF2-40B4-BE49-F238E27FC236}">
                <a16:creationId xmlns:a16="http://schemas.microsoft.com/office/drawing/2014/main" id="{8261877A-AA3C-4E30-B4FA-D092BA2B9A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72" y="3316831"/>
            <a:ext cx="4413684" cy="3159726"/>
          </a:xfrm>
          <a:prstGeom prst="rect">
            <a:avLst/>
          </a:prstGeom>
        </p:spPr>
      </p:pic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1729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EF284F6E-600A-4383-8231-5482B650F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>
                <a:solidFill>
                  <a:srgbClr val="C00000"/>
                </a:solidFill>
              </a:rPr>
              <a:t>Elaborare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documenta</a:t>
            </a:r>
            <a:r>
              <a:rPr lang="ro-RO" dirty="0">
                <a:solidFill>
                  <a:srgbClr val="C00000"/>
                </a:solidFill>
              </a:rPr>
              <a:t>ție de proiect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3827FE40-3492-42B9-A796-6325BC0F4E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E703B6F4-612D-44F2-90D6-5D6AA007B60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A1459216-8467-4776-BD3B-45E0E1D544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o-RO" dirty="0"/>
              <a:t>Certificat de urbanism pentru proiectare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o-RO" dirty="0"/>
              <a:t>Contract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o-RO" dirty="0"/>
              <a:t>T</a:t>
            </a:r>
            <a:r>
              <a:rPr lang="en-US" dirty="0"/>
              <a:t>ema </a:t>
            </a:r>
            <a:r>
              <a:rPr lang="en-US" dirty="0" err="1"/>
              <a:t>tehnică</a:t>
            </a:r>
            <a:r>
              <a:rPr lang="en-US" dirty="0"/>
              <a:t> (</a:t>
            </a:r>
            <a:r>
              <a:rPr lang="en-US" dirty="0" err="1"/>
              <a:t>caietul</a:t>
            </a:r>
            <a:r>
              <a:rPr lang="en-US" dirty="0"/>
              <a:t> de </a:t>
            </a:r>
            <a:r>
              <a:rPr lang="en-US" dirty="0" err="1"/>
              <a:t>sarcini</a:t>
            </a:r>
            <a:r>
              <a:rPr lang="en-US" dirty="0"/>
              <a:t>)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proiectare</a:t>
            </a:r>
            <a:r>
              <a:rPr lang="en-US" dirty="0"/>
              <a:t> cu date </a:t>
            </a:r>
            <a:r>
              <a:rPr lang="en-US" dirty="0" err="1"/>
              <a:t>inițiale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proiectare</a:t>
            </a:r>
            <a:endParaRPr lang="en-GB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o-RO" dirty="0"/>
              <a:t>Prospecțiunile tehnice, </a:t>
            </a:r>
            <a:r>
              <a:rPr lang="en-US" dirty="0" err="1"/>
              <a:t>luând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considerare</a:t>
            </a:r>
            <a:r>
              <a:rPr lang="en-US" dirty="0"/>
              <a:t> </a:t>
            </a:r>
            <a:r>
              <a:rPr lang="en-US" dirty="0" err="1"/>
              <a:t>soluţiile</a:t>
            </a:r>
            <a:r>
              <a:rPr lang="en-US" dirty="0"/>
              <a:t> </a:t>
            </a:r>
            <a:r>
              <a:rPr lang="en-US" dirty="0" err="1"/>
              <a:t>adoptate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documentaţia</a:t>
            </a:r>
            <a:r>
              <a:rPr lang="en-US" dirty="0"/>
              <a:t> de urbanism</a:t>
            </a:r>
            <a:endParaRPr lang="en-GB" dirty="0"/>
          </a:p>
          <a:p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772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3AF0CF3C-93E1-4F6C-BDC6-5B7CB2948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1189902"/>
            <a:ext cx="7776000" cy="617928"/>
          </a:xfrm>
        </p:spPr>
        <p:txBody>
          <a:bodyPr/>
          <a:lstStyle/>
          <a:p>
            <a:pPr algn="ctr"/>
            <a:r>
              <a:rPr lang="en-US" dirty="0" err="1">
                <a:solidFill>
                  <a:srgbClr val="C00000"/>
                </a:solidFill>
              </a:rPr>
              <a:t>Elaborare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documenta</a:t>
            </a:r>
            <a:r>
              <a:rPr lang="ro-RO" dirty="0">
                <a:solidFill>
                  <a:srgbClr val="C00000"/>
                </a:solidFill>
              </a:rPr>
              <a:t>ție de proiect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A390CE57-C4AF-4D76-8E99-CAE1DAB3E6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2F7FE9B7-0224-404C-8DF1-53977F1CEAA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7F990694-66E9-48CB-A8F8-2F642B4EF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317" y="2124481"/>
            <a:ext cx="4474596" cy="1265700"/>
          </a:xfrm>
        </p:spPr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într</a:t>
            </a:r>
            <a:r>
              <a:rPr lang="en-US" dirty="0"/>
              <a:t>-o </a:t>
            </a:r>
            <a:r>
              <a:rPr lang="en-US" dirty="0" err="1"/>
              <a:t>singură</a:t>
            </a:r>
            <a:r>
              <a:rPr lang="en-US" dirty="0"/>
              <a:t> </a:t>
            </a:r>
            <a:r>
              <a:rPr lang="en-US" dirty="0" err="1"/>
              <a:t>fază</a:t>
            </a:r>
            <a:r>
              <a:rPr lang="en-US" dirty="0"/>
              <a:t> - </a:t>
            </a:r>
            <a:r>
              <a:rPr lang="en-US" dirty="0" err="1"/>
              <a:t>proiect</a:t>
            </a:r>
            <a:r>
              <a:rPr lang="en-US" dirty="0"/>
              <a:t> de </a:t>
            </a:r>
            <a:r>
              <a:rPr lang="en-US" dirty="0" err="1" smtClean="0"/>
              <a:t>execuţie</a:t>
            </a:r>
            <a:r>
              <a:rPr lang="en-US" dirty="0"/>
              <a:t> </a:t>
            </a:r>
            <a:r>
              <a:rPr lang="en-US" dirty="0" smtClean="0"/>
              <a:t>                                                          </a:t>
            </a:r>
            <a:r>
              <a:rPr lang="en-US" dirty="0"/>
              <a:t>(</a:t>
            </a:r>
            <a:r>
              <a:rPr lang="en-US" dirty="0" err="1"/>
              <a:t>memoriu</a:t>
            </a:r>
            <a:r>
              <a:rPr lang="en-US" dirty="0"/>
              <a:t> </a:t>
            </a:r>
            <a:r>
              <a:rPr lang="en-US" dirty="0" err="1"/>
              <a:t>tehnic</a:t>
            </a:r>
            <a:r>
              <a:rPr lang="en-US" dirty="0"/>
              <a:t> şi </a:t>
            </a:r>
            <a:r>
              <a:rPr lang="en-US" dirty="0" err="1"/>
              <a:t>documentaţia</a:t>
            </a:r>
            <a:r>
              <a:rPr lang="en-US" dirty="0"/>
              <a:t> de </a:t>
            </a:r>
            <a:r>
              <a:rPr lang="en-US" dirty="0" smtClean="0"/>
              <a:t>                                                    </a:t>
            </a:r>
            <a:r>
              <a:rPr lang="en-US" dirty="0" err="1" smtClean="0"/>
              <a:t>execuţie</a:t>
            </a:r>
            <a:r>
              <a:rPr lang="en-US" dirty="0"/>
              <a:t>) -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obiecte</a:t>
            </a:r>
            <a:r>
              <a:rPr lang="en-US" dirty="0"/>
              <a:t> simple din </a:t>
            </a:r>
            <a:r>
              <a:rPr lang="en-US" dirty="0" smtClean="0"/>
              <a:t>                                                     </a:t>
            </a:r>
            <a:r>
              <a:rPr lang="en-US" dirty="0" err="1" smtClean="0"/>
              <a:t>punct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vedere</a:t>
            </a:r>
            <a:r>
              <a:rPr lang="en-US" dirty="0"/>
              <a:t> </a:t>
            </a:r>
            <a:r>
              <a:rPr lang="en-US" dirty="0" err="1" smtClean="0"/>
              <a:t>tehnic</a:t>
            </a:r>
            <a:endParaRPr lang="en-US" dirty="0" smtClean="0"/>
          </a:p>
          <a:p>
            <a:pPr lvl="0"/>
            <a:endParaRPr lang="en-GB" dirty="0"/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641" y="2068644"/>
            <a:ext cx="3191774" cy="2125771"/>
          </a:xfrm>
          <a:prstGeom prst="rect">
            <a:avLst/>
          </a:prstGeom>
        </p:spPr>
      </p:pic>
      <p:sp>
        <p:nvSpPr>
          <p:cNvPr id="9" name="Substituent conținut 4">
            <a:extLst>
              <a:ext uri="{FF2B5EF4-FFF2-40B4-BE49-F238E27FC236}">
                <a16:creationId xmlns:a16="http://schemas.microsoft.com/office/drawing/2014/main" id="{7F990694-66E9-48CB-A8F8-2F642B4EF21D}"/>
              </a:ext>
            </a:extLst>
          </p:cNvPr>
          <p:cNvSpPr txBox="1">
            <a:spLocks/>
          </p:cNvSpPr>
          <p:nvPr/>
        </p:nvSpPr>
        <p:spPr bwMode="auto">
          <a:xfrm>
            <a:off x="4793230" y="4607019"/>
            <a:ext cx="4474596" cy="121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  <a:ea typeface="+mn-ea"/>
                <a:cs typeface="+mn-cs"/>
              </a:defRPr>
            </a:lvl1pPr>
            <a:lvl2pPr marL="3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2pPr>
            <a:lvl3pPr marL="7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3pPr>
            <a:lvl4pPr marL="10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4pPr>
            <a:lvl5pPr marL="14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5pPr>
            <a:lvl6pPr marL="180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6pPr>
            <a:lvl7pPr marL="21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7pPr>
            <a:lvl8pPr marL="25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8pPr>
            <a:lvl9pPr marL="28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kern="0" dirty="0" err="1" smtClean="0"/>
              <a:t>în</a:t>
            </a:r>
            <a:r>
              <a:rPr lang="en-US" b="0" kern="0" dirty="0" smtClean="0"/>
              <a:t> </a:t>
            </a:r>
            <a:r>
              <a:rPr lang="en-US" b="0" kern="0" dirty="0" err="1" smtClean="0"/>
              <a:t>două</a:t>
            </a:r>
            <a:r>
              <a:rPr lang="en-US" b="0" kern="0" dirty="0" smtClean="0"/>
              <a:t> faze - </a:t>
            </a:r>
            <a:r>
              <a:rPr lang="en-US" b="0" kern="0" dirty="0" err="1" smtClean="0"/>
              <a:t>proiect</a:t>
            </a:r>
            <a:r>
              <a:rPr lang="en-US" b="0" kern="0" dirty="0" smtClean="0"/>
              <a:t> şi </a:t>
            </a:r>
            <a:r>
              <a:rPr lang="en-US" b="0" kern="0" dirty="0" err="1" smtClean="0"/>
              <a:t>documentaţie</a:t>
            </a:r>
            <a:r>
              <a:rPr lang="en-US" b="0" kern="0" dirty="0" smtClean="0"/>
              <a:t>                                                       de </a:t>
            </a:r>
            <a:r>
              <a:rPr lang="en-US" b="0" kern="0" dirty="0" err="1" smtClean="0"/>
              <a:t>execuţie</a:t>
            </a:r>
            <a:r>
              <a:rPr lang="en-US" b="0" kern="0" dirty="0" smtClean="0"/>
              <a:t> - </a:t>
            </a:r>
            <a:r>
              <a:rPr lang="en-US" b="0" kern="0" dirty="0" err="1" smtClean="0"/>
              <a:t>pentru</a:t>
            </a:r>
            <a:r>
              <a:rPr lang="en-US" b="0" kern="0" dirty="0" smtClean="0"/>
              <a:t> </a:t>
            </a:r>
            <a:r>
              <a:rPr lang="en-US" b="0" kern="0" dirty="0" err="1" smtClean="0"/>
              <a:t>alte</a:t>
            </a:r>
            <a:r>
              <a:rPr lang="en-US" b="0" kern="0" dirty="0" smtClean="0"/>
              <a:t> </a:t>
            </a:r>
            <a:r>
              <a:rPr lang="en-US" b="0" kern="0" dirty="0" err="1" smtClean="0"/>
              <a:t>obiecte</a:t>
            </a:r>
            <a:r>
              <a:rPr lang="en-US" b="0" kern="0" dirty="0" smtClean="0"/>
              <a:t> de                                                                construcţii, </a:t>
            </a:r>
            <a:r>
              <a:rPr lang="en-US" b="0" kern="0" dirty="0" err="1" smtClean="0"/>
              <a:t>inclusiv</a:t>
            </a:r>
            <a:r>
              <a:rPr lang="en-US" b="0" kern="0" dirty="0" smtClean="0"/>
              <a:t> </a:t>
            </a:r>
            <a:r>
              <a:rPr lang="en-US" b="0" kern="0" dirty="0" err="1" smtClean="0"/>
              <a:t>pentru</a:t>
            </a:r>
            <a:r>
              <a:rPr lang="en-US" b="0" kern="0" dirty="0" smtClean="0"/>
              <a:t> </a:t>
            </a:r>
            <a:r>
              <a:rPr lang="en-US" b="0" kern="0" dirty="0" err="1" smtClean="0"/>
              <a:t>cele</a:t>
            </a:r>
            <a:r>
              <a:rPr lang="en-US" b="0" kern="0" dirty="0" smtClean="0"/>
              <a:t>                                                                  </a:t>
            </a:r>
            <a:r>
              <a:rPr lang="en-US" b="0" kern="0" dirty="0" err="1" smtClean="0"/>
              <a:t>complexe</a:t>
            </a:r>
            <a:r>
              <a:rPr lang="en-US" b="0" kern="0" dirty="0" smtClean="0"/>
              <a:t> şi cu volume </a:t>
            </a:r>
            <a:r>
              <a:rPr lang="en-US" b="0" kern="0" dirty="0" err="1" smtClean="0"/>
              <a:t>mari</a:t>
            </a:r>
            <a:endParaRPr lang="en-GB" b="0" kern="0" dirty="0" smtClean="0"/>
          </a:p>
          <a:p>
            <a:endParaRPr lang="en-US" b="0" kern="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81" y="3487471"/>
            <a:ext cx="4071668" cy="2714445"/>
          </a:xfrm>
          <a:prstGeom prst="rect">
            <a:avLst/>
          </a:prstGeom>
        </p:spPr>
      </p:pic>
      <p:pic>
        <p:nvPicPr>
          <p:cNvPr id="11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82525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1073BA59-E195-4DEA-8C48-6D536A1E2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799960"/>
          </a:xfrm>
        </p:spPr>
        <p:txBody>
          <a:bodyPr/>
          <a:lstStyle/>
          <a:p>
            <a:pPr algn="ctr"/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Verificarea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avizarea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aprobarea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documentaţiei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proiect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72600A74-8578-4E01-A7BC-DB8661099B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1A5972D0-2CAA-4820-97DA-ECF616DB5EE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9390D2BA-C80A-4FEF-AA71-D79D2594A2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 dirty="0"/>
          </a:p>
          <a:p>
            <a:r>
              <a:rPr lang="ro-RO" sz="2000" dirty="0"/>
              <a:t>Actori implicați în proces:</a:t>
            </a:r>
          </a:p>
          <a:p>
            <a:endParaRPr lang="ro-RO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2000" dirty="0"/>
              <a:t>Beneficiar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2000" dirty="0"/>
              <a:t>Proiectant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sz="2000" dirty="0"/>
              <a:t>Verificator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876" y="2961016"/>
            <a:ext cx="4389725" cy="29308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442" y="5094293"/>
            <a:ext cx="1591591" cy="1328207"/>
          </a:xfrm>
          <a:prstGeom prst="rect">
            <a:avLst/>
          </a:prstGeom>
        </p:spPr>
      </p:pic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31978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C7B9C045-BB63-4EFA-9E5A-A8526BAF6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1162155"/>
            <a:ext cx="7776000" cy="590668"/>
          </a:xfrm>
        </p:spPr>
        <p:txBody>
          <a:bodyPr/>
          <a:lstStyle/>
          <a:p>
            <a:pPr algn="ctr"/>
            <a:r>
              <a:rPr lang="en-US" b="1" dirty="0" err="1">
                <a:solidFill>
                  <a:srgbClr val="C00000"/>
                </a:solidFill>
              </a:rPr>
              <a:t>Сomponenţa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şi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conţinutul-cadru</a:t>
            </a:r>
            <a:r>
              <a:rPr lang="en-US" b="1" dirty="0">
                <a:solidFill>
                  <a:srgbClr val="C00000"/>
                </a:solidFill>
              </a:rPr>
              <a:t> al </a:t>
            </a:r>
            <a:r>
              <a:rPr lang="en-US" b="1" dirty="0" err="1">
                <a:solidFill>
                  <a:srgbClr val="C00000"/>
                </a:solidFill>
              </a:rPr>
              <a:t>proiectului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94ECA767-C997-4CF7-B707-D82CEC7548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A6ACA8D7-86F0-45CA-B939-FF95E0C8D1E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AF3E4DA4-0C83-4837-A259-B8C524CBA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527" y="1752823"/>
            <a:ext cx="8714509" cy="456064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b="1" dirty="0"/>
              <a:t>memoriu explicativ </a:t>
            </a:r>
            <a:r>
              <a:rPr lang="ro-RO" b="1" dirty="0" smtClean="0"/>
              <a:t>general</a:t>
            </a:r>
            <a:endParaRPr lang="en-US" b="1" dirty="0" smtClean="0"/>
          </a:p>
          <a:p>
            <a:r>
              <a:rPr lang="en-US" b="1" dirty="0"/>
              <a:t>     </a:t>
            </a:r>
            <a:r>
              <a:rPr lang="en-US" dirty="0"/>
              <a:t>- </a:t>
            </a:r>
            <a:r>
              <a:rPr lang="en-US" dirty="0" err="1"/>
              <a:t>fundamentarea</a:t>
            </a:r>
            <a:r>
              <a:rPr lang="en-US" dirty="0"/>
              <a:t> </a:t>
            </a:r>
            <a:r>
              <a:rPr lang="en-US" dirty="0" err="1"/>
              <a:t>privind</a:t>
            </a:r>
            <a:r>
              <a:rPr lang="en-US" dirty="0"/>
              <a:t> </a:t>
            </a:r>
            <a:r>
              <a:rPr lang="en-US" dirty="0" err="1" smtClean="0"/>
              <a:t>elaborarea</a:t>
            </a:r>
            <a:r>
              <a:rPr lang="en-US" dirty="0" smtClean="0"/>
              <a:t> </a:t>
            </a:r>
            <a:r>
              <a:rPr lang="en-US" dirty="0" err="1" smtClean="0"/>
              <a:t>documentaţiei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 smtClean="0"/>
              <a:t>proiect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caracteristicile</a:t>
            </a:r>
            <a:r>
              <a:rPr lang="en-US" dirty="0"/>
              <a:t> social-</a:t>
            </a:r>
            <a:r>
              <a:rPr lang="en-US" dirty="0" err="1"/>
              <a:t>economice</a:t>
            </a:r>
            <a:r>
              <a:rPr lang="en-US" dirty="0"/>
              <a:t> </a:t>
            </a:r>
            <a:r>
              <a:rPr lang="en-US" dirty="0" smtClean="0"/>
              <a:t>şi </a:t>
            </a:r>
            <a:r>
              <a:rPr lang="it-IT" dirty="0" smtClean="0"/>
              <a:t>ecologice </a:t>
            </a:r>
            <a:r>
              <a:rPr lang="it-IT" dirty="0"/>
              <a:t>ale regiunii </a:t>
            </a:r>
            <a:r>
              <a:rPr lang="it-IT" dirty="0" smtClean="0"/>
              <a:t>de ampla-       </a:t>
            </a:r>
          </a:p>
          <a:p>
            <a:r>
              <a:rPr lang="it-IT" dirty="0"/>
              <a:t> </a:t>
            </a:r>
            <a:r>
              <a:rPr lang="it-IT" dirty="0" smtClean="0"/>
              <a:t>      sare a </a:t>
            </a:r>
            <a:r>
              <a:rPr lang="en-US" dirty="0" err="1" smtClean="0"/>
              <a:t>şantierului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 smtClean="0"/>
              <a:t>construcţie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it-IT" dirty="0"/>
              <a:t>indicatorii principali ai planului </a:t>
            </a:r>
            <a:r>
              <a:rPr lang="it-IT" dirty="0" smtClean="0"/>
              <a:t>general cu </a:t>
            </a:r>
            <a:r>
              <a:rPr lang="it-IT" dirty="0"/>
              <a:t>reţelele tehnico-edilitare şi </a:t>
            </a:r>
            <a:endParaRPr lang="it-IT" dirty="0" smtClean="0"/>
          </a:p>
          <a:p>
            <a:r>
              <a:rPr lang="it-IT" dirty="0"/>
              <a:t> </a:t>
            </a:r>
            <a:r>
              <a:rPr lang="it-IT" dirty="0" smtClean="0"/>
              <a:t>      măsuri </a:t>
            </a:r>
            <a:r>
              <a:rPr lang="pt-BR" dirty="0" smtClean="0"/>
              <a:t>de </a:t>
            </a:r>
            <a:r>
              <a:rPr lang="pt-BR" dirty="0"/>
              <a:t>protecţie tehnică a </a:t>
            </a:r>
            <a:r>
              <a:rPr lang="pt-BR" dirty="0" smtClean="0"/>
              <a:t>teritoriului</a:t>
            </a:r>
          </a:p>
          <a:p>
            <a:r>
              <a:rPr lang="pt-BR" dirty="0"/>
              <a:t> </a:t>
            </a:r>
            <a:r>
              <a:rPr lang="pt-BR" dirty="0" smtClean="0"/>
              <a:t>    - </a:t>
            </a:r>
            <a:r>
              <a:rPr lang="en-US" dirty="0" err="1"/>
              <a:t>indicatorii</a:t>
            </a:r>
            <a:r>
              <a:rPr lang="en-US" dirty="0"/>
              <a:t> tehnico-</a:t>
            </a:r>
            <a:r>
              <a:rPr lang="en-US" dirty="0" err="1"/>
              <a:t>economici</a:t>
            </a:r>
            <a:r>
              <a:rPr lang="en-US" dirty="0"/>
              <a:t>, </a:t>
            </a:r>
            <a:r>
              <a:rPr lang="en-US" dirty="0" err="1" smtClean="0"/>
              <a:t>obţinuţi</a:t>
            </a:r>
            <a:r>
              <a:rPr lang="en-US" dirty="0" smtClean="0"/>
              <a:t> </a:t>
            </a:r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/>
              <a:t>rezultatul</a:t>
            </a:r>
            <a:r>
              <a:rPr lang="en-US" dirty="0"/>
              <a:t> </a:t>
            </a:r>
            <a:r>
              <a:rPr lang="en-US" dirty="0" err="1" smtClean="0"/>
              <a:t>elaborării</a:t>
            </a:r>
            <a:r>
              <a:rPr lang="en-US" dirty="0"/>
              <a:t> </a:t>
            </a:r>
            <a:r>
              <a:rPr lang="en-US" dirty="0" err="1" smtClean="0"/>
              <a:t>docu</a:t>
            </a:r>
            <a:r>
              <a:rPr lang="en-US" dirty="0" smtClean="0"/>
              <a:t>-  </a:t>
            </a:r>
          </a:p>
          <a:p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dirty="0" err="1" smtClean="0"/>
              <a:t>mentaţiei</a:t>
            </a:r>
            <a:r>
              <a:rPr lang="en-US" dirty="0" smtClean="0"/>
              <a:t> de </a:t>
            </a:r>
            <a:r>
              <a:rPr lang="en-US" dirty="0" err="1"/>
              <a:t>proiect</a:t>
            </a:r>
            <a:r>
              <a:rPr lang="en-US" dirty="0"/>
              <a:t> şi </a:t>
            </a:r>
            <a:r>
              <a:rPr lang="en-US" dirty="0" err="1"/>
              <a:t>comparabilitatea</a:t>
            </a:r>
            <a:r>
              <a:rPr lang="en-US" dirty="0"/>
              <a:t> </a:t>
            </a:r>
            <a:r>
              <a:rPr lang="en-US" dirty="0" err="1"/>
              <a:t>lor</a:t>
            </a:r>
            <a:r>
              <a:rPr lang="en-US" dirty="0"/>
              <a:t> cu </a:t>
            </a:r>
            <a:r>
              <a:rPr lang="en-US" dirty="0" err="1" smtClean="0"/>
              <a:t>indicatorii</a:t>
            </a:r>
            <a:r>
              <a:rPr lang="en-US" dirty="0" smtClean="0"/>
              <a:t> din </a:t>
            </a:r>
            <a:r>
              <a:rPr lang="en-US" dirty="0" err="1"/>
              <a:t>studiul</a:t>
            </a:r>
            <a:r>
              <a:rPr lang="en-US" dirty="0"/>
              <a:t> de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dirty="0" err="1" smtClean="0"/>
              <a:t>fezabilitate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s</a:t>
            </a:r>
            <a:r>
              <a:rPr lang="en-US" dirty="0" err="1" smtClean="0"/>
              <a:t>ubcompartimentul</a:t>
            </a:r>
            <a:r>
              <a:rPr lang="en-US" dirty="0" smtClean="0"/>
              <a:t> </a:t>
            </a:r>
            <a:r>
              <a:rPr lang="en-US" dirty="0"/>
              <a:t>“</a:t>
            </a:r>
            <a:r>
              <a:rPr lang="en-US" dirty="0" err="1" smtClean="0"/>
              <a:t>Eficienţa</a:t>
            </a:r>
            <a:r>
              <a:rPr lang="en-US" dirty="0" smtClean="0"/>
              <a:t> </a:t>
            </a:r>
            <a:r>
              <a:rPr lang="en-US" dirty="0" err="1" smtClean="0"/>
              <a:t>energetică</a:t>
            </a:r>
            <a:r>
              <a:rPr lang="en-US" dirty="0" smtClean="0"/>
              <a:t> </a:t>
            </a:r>
            <a:r>
              <a:rPr lang="en-US" dirty="0"/>
              <a:t>a </a:t>
            </a:r>
            <a:r>
              <a:rPr lang="en-US" dirty="0" err="1"/>
              <a:t>soluţiilor</a:t>
            </a:r>
            <a:r>
              <a:rPr lang="en-US" dirty="0"/>
              <a:t> de </a:t>
            </a:r>
            <a:r>
              <a:rPr lang="en-US" dirty="0" err="1"/>
              <a:t>proiect</a:t>
            </a:r>
            <a:r>
              <a:rPr lang="en-US" dirty="0" smtClean="0"/>
              <a:t>”</a:t>
            </a:r>
          </a:p>
          <a:p>
            <a:r>
              <a:rPr lang="en-US" dirty="0"/>
              <a:t> </a:t>
            </a:r>
            <a:r>
              <a:rPr lang="en-US" dirty="0" smtClean="0"/>
              <a:t>    - etc.</a:t>
            </a:r>
            <a:endParaRPr lang="ro-RO" dirty="0" smtClean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1239" cy="128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8112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1589205"/>
            <a:ext cx="7776000" cy="617928"/>
          </a:xfrm>
        </p:spPr>
        <p:txBody>
          <a:bodyPr/>
          <a:lstStyle/>
          <a:p>
            <a:pPr algn="ctr"/>
            <a:r>
              <a:rPr lang="en-US" b="1" dirty="0" err="1">
                <a:solidFill>
                  <a:srgbClr val="C00000"/>
                </a:solidFill>
              </a:rPr>
              <a:t>Сomponenţa</a:t>
            </a:r>
            <a:r>
              <a:rPr lang="en-US" b="1" dirty="0">
                <a:solidFill>
                  <a:srgbClr val="C00000"/>
                </a:solidFill>
              </a:rPr>
              <a:t> şi </a:t>
            </a:r>
            <a:r>
              <a:rPr lang="en-US" b="1" dirty="0" err="1">
                <a:solidFill>
                  <a:srgbClr val="C00000"/>
                </a:solidFill>
              </a:rPr>
              <a:t>conţinutul-cadru</a:t>
            </a:r>
            <a:r>
              <a:rPr lang="en-US" b="1" dirty="0">
                <a:solidFill>
                  <a:srgbClr val="C00000"/>
                </a:solidFill>
              </a:rPr>
              <a:t> al </a:t>
            </a:r>
            <a:r>
              <a:rPr lang="en-US" b="1" dirty="0" err="1">
                <a:solidFill>
                  <a:srgbClr val="C00000"/>
                </a:solidFill>
              </a:rPr>
              <a:t>proiectului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9155" y="2240692"/>
            <a:ext cx="7776000" cy="434030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b="1" dirty="0"/>
              <a:t>plan general şi </a:t>
            </a:r>
            <a:r>
              <a:rPr lang="ro-RO" b="1" dirty="0" smtClean="0"/>
              <a:t>transport</a:t>
            </a:r>
            <a:r>
              <a:rPr lang="en-US" b="1" dirty="0" err="1" smtClean="0"/>
              <a:t>ul</a:t>
            </a:r>
            <a:endParaRPr lang="en-US" b="1" dirty="0" smtClean="0"/>
          </a:p>
          <a:p>
            <a:r>
              <a:rPr lang="en-US" dirty="0" smtClean="0"/>
              <a:t>     - </a:t>
            </a:r>
            <a:r>
              <a:rPr lang="ru-RU" dirty="0"/>
              <a:t>с</a:t>
            </a:r>
            <a:r>
              <a:rPr lang="en-US" dirty="0" err="1"/>
              <a:t>aracteristica</a:t>
            </a:r>
            <a:r>
              <a:rPr lang="en-US" dirty="0"/>
              <a:t> </a:t>
            </a:r>
            <a:r>
              <a:rPr lang="en-US" dirty="0" err="1"/>
              <a:t>succintă</a:t>
            </a:r>
            <a:r>
              <a:rPr lang="en-US" dirty="0"/>
              <a:t> a </a:t>
            </a:r>
            <a:r>
              <a:rPr lang="en-US" dirty="0" err="1"/>
              <a:t>zonei</a:t>
            </a:r>
            <a:r>
              <a:rPr lang="en-US" dirty="0"/>
              <a:t> şi </a:t>
            </a:r>
            <a:r>
              <a:rPr lang="en-US" dirty="0" smtClean="0"/>
              <a:t>a </a:t>
            </a:r>
            <a:r>
              <a:rPr lang="en-US" dirty="0" err="1" smtClean="0"/>
              <a:t>terenului</a:t>
            </a:r>
            <a:r>
              <a:rPr lang="en-US" dirty="0" smtClean="0"/>
              <a:t> </a:t>
            </a:r>
            <a:r>
              <a:rPr lang="en-US" dirty="0"/>
              <a:t>de construcţii, </a:t>
            </a:r>
            <a:r>
              <a:rPr lang="en-US" dirty="0" err="1"/>
              <a:t>soluţiile</a:t>
            </a:r>
            <a:r>
              <a:rPr lang="en-US" dirty="0"/>
              <a:t> şi </a:t>
            </a:r>
            <a:endParaRPr lang="en-US" dirty="0" smtClean="0"/>
          </a:p>
          <a:p>
            <a:r>
              <a:rPr lang="en-US" dirty="0" smtClean="0"/>
              <a:t>       </a:t>
            </a:r>
            <a:r>
              <a:rPr lang="en-US" dirty="0" err="1" smtClean="0"/>
              <a:t>indicatorii</a:t>
            </a:r>
            <a:r>
              <a:rPr lang="en-US" dirty="0" smtClean="0"/>
              <a:t> </a:t>
            </a:r>
            <a:r>
              <a:rPr lang="en-US" dirty="0" err="1" smtClean="0"/>
              <a:t>planului</a:t>
            </a:r>
            <a:r>
              <a:rPr lang="en-US" dirty="0" smtClean="0"/>
              <a:t> </a:t>
            </a:r>
            <a:r>
              <a:rPr lang="en-US" dirty="0"/>
              <a:t>general cu </a:t>
            </a:r>
            <a:r>
              <a:rPr lang="en-US" dirty="0" err="1"/>
              <a:t>includerea</a:t>
            </a:r>
            <a:r>
              <a:rPr lang="en-US" dirty="0"/>
              <a:t> </a:t>
            </a:r>
            <a:r>
              <a:rPr lang="en-US" dirty="0" err="1" smtClean="0"/>
              <a:t>zonării</a:t>
            </a:r>
            <a:r>
              <a:rPr lang="en-US" dirty="0" smtClean="0"/>
              <a:t> </a:t>
            </a:r>
            <a:r>
              <a:rPr lang="en-US" dirty="0" err="1" smtClean="0"/>
              <a:t>teritoriului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soluţii</a:t>
            </a:r>
            <a:r>
              <a:rPr lang="en-US" dirty="0"/>
              <a:t> de </a:t>
            </a:r>
            <a:r>
              <a:rPr lang="en-US" dirty="0" err="1"/>
              <a:t>amplasare</a:t>
            </a:r>
            <a:r>
              <a:rPr lang="en-US" dirty="0"/>
              <a:t> a reţelelor </a:t>
            </a:r>
            <a:r>
              <a:rPr lang="en-US" dirty="0" smtClean="0"/>
              <a:t>tehnico-</a:t>
            </a:r>
            <a:r>
              <a:rPr lang="en-US" dirty="0" err="1" smtClean="0"/>
              <a:t>edilitare</a:t>
            </a:r>
            <a:r>
              <a:rPr lang="en-US" dirty="0" smtClean="0"/>
              <a:t> </a:t>
            </a:r>
            <a:r>
              <a:rPr lang="en-US" dirty="0"/>
              <a:t>şi </a:t>
            </a:r>
            <a:r>
              <a:rPr lang="en-US" dirty="0" err="1" smtClean="0"/>
              <a:t>comunicaţii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it-IT" dirty="0"/>
              <a:t>pentru construcţiile liniare se </a:t>
            </a:r>
            <a:r>
              <a:rPr lang="it-IT" dirty="0" smtClean="0"/>
              <a:t>prezintă </a:t>
            </a:r>
            <a:r>
              <a:rPr lang="en-US" dirty="0" err="1" smtClean="0"/>
              <a:t>planul</a:t>
            </a:r>
            <a:r>
              <a:rPr lang="en-US" dirty="0" smtClean="0"/>
              <a:t> </a:t>
            </a:r>
            <a:r>
              <a:rPr lang="en-US" dirty="0" err="1"/>
              <a:t>traseului</a:t>
            </a:r>
            <a:r>
              <a:rPr lang="en-US" dirty="0"/>
              <a:t> (din </a:t>
            </a:r>
            <a:r>
              <a:rPr lang="en-US" dirty="0" err="1"/>
              <a:t>exteriorul</a:t>
            </a:r>
            <a:r>
              <a:rPr lang="en-US" dirty="0"/>
              <a:t> şi </a:t>
            </a:r>
            <a:r>
              <a:rPr lang="en-US" dirty="0" smtClean="0"/>
              <a:t>   </a:t>
            </a:r>
          </a:p>
          <a:p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 smtClean="0"/>
              <a:t>interiorul</a:t>
            </a:r>
            <a:r>
              <a:rPr lang="en-US" dirty="0" smtClean="0"/>
              <a:t> </a:t>
            </a:r>
            <a:r>
              <a:rPr lang="it-IT" dirty="0" smtClean="0"/>
              <a:t>terenului</a:t>
            </a:r>
            <a:r>
              <a:rPr lang="it-IT" dirty="0"/>
              <a:t>), iar după necesitate </a:t>
            </a:r>
            <a:r>
              <a:rPr lang="it-IT" dirty="0" smtClean="0"/>
              <a:t>– profilul </a:t>
            </a:r>
            <a:r>
              <a:rPr lang="en-US" dirty="0" smtClean="0"/>
              <a:t>longitudinal </a:t>
            </a:r>
            <a:r>
              <a:rPr lang="en-US" dirty="0"/>
              <a:t>al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dirty="0" err="1" smtClean="0"/>
              <a:t>traseului</a:t>
            </a:r>
            <a:endParaRPr lang="ro-RO" dirty="0" smtClean="0"/>
          </a:p>
          <a:p>
            <a:r>
              <a:rPr lang="ro-RO" dirty="0"/>
              <a:t> </a:t>
            </a:r>
            <a:r>
              <a:rPr lang="ro-RO" dirty="0" smtClean="0"/>
              <a:t>    - etc.</a:t>
            </a:r>
            <a:endParaRPr lang="ro-RO" dirty="0"/>
          </a:p>
          <a:p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40794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rgbClr val="C00000"/>
                </a:solidFill>
              </a:rPr>
              <a:t>Сomponenţa</a:t>
            </a:r>
            <a:r>
              <a:rPr lang="en-US" b="1" dirty="0">
                <a:solidFill>
                  <a:srgbClr val="C00000"/>
                </a:solidFill>
              </a:rPr>
              <a:t> şi </a:t>
            </a:r>
            <a:r>
              <a:rPr lang="en-US" b="1" dirty="0" err="1">
                <a:solidFill>
                  <a:srgbClr val="C00000"/>
                </a:solidFill>
              </a:rPr>
              <a:t>conţinutul-cadru</a:t>
            </a:r>
            <a:r>
              <a:rPr lang="en-US" b="1" dirty="0">
                <a:solidFill>
                  <a:srgbClr val="C00000"/>
                </a:solidFill>
              </a:rPr>
              <a:t> al </a:t>
            </a:r>
            <a:r>
              <a:rPr lang="en-US" b="1" dirty="0" err="1">
                <a:solidFill>
                  <a:srgbClr val="C00000"/>
                </a:solidFill>
              </a:rPr>
              <a:t>proiectului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b="1" dirty="0" err="1"/>
              <a:t>soluţii</a:t>
            </a:r>
            <a:r>
              <a:rPr lang="ro-RO" b="1" dirty="0"/>
              <a:t> </a:t>
            </a:r>
            <a:r>
              <a:rPr lang="ro-RO" b="1" dirty="0" smtClean="0"/>
              <a:t>tehnologice</a:t>
            </a:r>
            <a:endParaRPr lang="en-US" b="1" dirty="0" smtClean="0"/>
          </a:p>
          <a:p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caracteristica</a:t>
            </a:r>
            <a:r>
              <a:rPr lang="en-US" dirty="0"/>
              <a:t> </a:t>
            </a:r>
            <a:r>
              <a:rPr lang="en-US" dirty="0" err="1"/>
              <a:t>succintă</a:t>
            </a:r>
            <a:r>
              <a:rPr lang="en-US" dirty="0"/>
              <a:t> şi </a:t>
            </a:r>
            <a:r>
              <a:rPr lang="en-US" dirty="0" err="1" smtClean="0"/>
              <a:t>argumentarea</a:t>
            </a:r>
            <a:r>
              <a:rPr lang="en-US" dirty="0" smtClean="0"/>
              <a:t> </a:t>
            </a:r>
            <a:r>
              <a:rPr lang="en-US" dirty="0" err="1" smtClean="0"/>
              <a:t>soluţiilor</a:t>
            </a:r>
            <a:r>
              <a:rPr lang="en-US" dirty="0" smtClean="0"/>
              <a:t> </a:t>
            </a:r>
            <a:r>
              <a:rPr lang="en-US" dirty="0" err="1" smtClean="0"/>
              <a:t>tehnologice</a:t>
            </a:r>
            <a:endParaRPr lang="ro-RO" dirty="0"/>
          </a:p>
          <a:p>
            <a:r>
              <a:rPr lang="ro-RO" dirty="0"/>
              <a:t> </a:t>
            </a:r>
            <a:r>
              <a:rPr lang="ro-RO" dirty="0" smtClean="0"/>
              <a:t>    -</a:t>
            </a:r>
            <a:r>
              <a:rPr lang="en-US" dirty="0" smtClean="0"/>
              <a:t> date </a:t>
            </a:r>
            <a:r>
              <a:rPr lang="en-US" dirty="0" err="1" smtClean="0"/>
              <a:t>privind</a:t>
            </a:r>
            <a:r>
              <a:rPr lang="en-US" dirty="0" smtClean="0"/>
              <a:t> </a:t>
            </a:r>
            <a:r>
              <a:rPr lang="en-US" dirty="0" err="1" smtClean="0"/>
              <a:t>volumul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 smtClean="0"/>
              <a:t>muncă</a:t>
            </a:r>
            <a:endParaRPr lang="ro-RO" dirty="0" smtClean="0"/>
          </a:p>
          <a:p>
            <a:r>
              <a:rPr lang="ro-RO" dirty="0"/>
              <a:t> </a:t>
            </a:r>
            <a:r>
              <a:rPr lang="ro-RO" dirty="0" smtClean="0"/>
              <a:t>    - </a:t>
            </a:r>
            <a:r>
              <a:rPr lang="en-US" dirty="0" err="1"/>
              <a:t>componenţa</a:t>
            </a:r>
            <a:r>
              <a:rPr lang="en-US" dirty="0"/>
              <a:t> şi </a:t>
            </a:r>
            <a:r>
              <a:rPr lang="en-US" dirty="0" err="1"/>
              <a:t>argumentarea</a:t>
            </a:r>
            <a:r>
              <a:rPr lang="en-US" dirty="0"/>
              <a:t> </a:t>
            </a:r>
            <a:r>
              <a:rPr lang="en-US" dirty="0" err="1" smtClean="0"/>
              <a:t>utilajului</a:t>
            </a:r>
            <a:r>
              <a:rPr lang="ro-RO" dirty="0" smtClean="0"/>
              <a:t> </a:t>
            </a:r>
            <a:r>
              <a:rPr lang="en-US" dirty="0" err="1" smtClean="0"/>
              <a:t>folosit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soluţii</a:t>
            </a:r>
            <a:r>
              <a:rPr lang="en-US" dirty="0"/>
              <a:t> </a:t>
            </a:r>
            <a:r>
              <a:rPr lang="en-US" dirty="0" err="1"/>
              <a:t>tehnice</a:t>
            </a:r>
            <a:r>
              <a:rPr lang="en-US" dirty="0"/>
              <a:t> de </a:t>
            </a:r>
            <a:r>
              <a:rPr lang="en-US" dirty="0" err="1" smtClean="0"/>
              <a:t>evitare</a:t>
            </a:r>
            <a:r>
              <a:rPr lang="en-US" dirty="0" smtClean="0"/>
              <a:t> a </a:t>
            </a:r>
            <a:r>
              <a:rPr lang="en-US" dirty="0" err="1" smtClean="0"/>
              <a:t>apariţiei</a:t>
            </a:r>
            <a:r>
              <a:rPr lang="en-US" dirty="0" smtClean="0"/>
              <a:t>  </a:t>
            </a:r>
            <a:r>
              <a:rPr lang="en-US" dirty="0" err="1"/>
              <a:t>stărilor</a:t>
            </a:r>
            <a:r>
              <a:rPr lang="en-US" dirty="0"/>
              <a:t> de </a:t>
            </a:r>
            <a:r>
              <a:rPr lang="en-US" dirty="0" err="1" smtClean="0"/>
              <a:t>avarie</a:t>
            </a:r>
            <a:r>
              <a:rPr lang="en-US" dirty="0" smtClean="0"/>
              <a:t>  </a:t>
            </a:r>
          </a:p>
          <a:p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soluţii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lichidare</a:t>
            </a:r>
            <a:r>
              <a:rPr lang="en-US" dirty="0"/>
              <a:t> a </a:t>
            </a:r>
            <a:r>
              <a:rPr lang="en-US" dirty="0" err="1" smtClean="0"/>
              <a:t>st</a:t>
            </a:r>
            <a:r>
              <a:rPr lang="ro-RO" dirty="0" err="1" smtClean="0"/>
              <a:t>ărilor</a:t>
            </a:r>
            <a:r>
              <a:rPr lang="ro-RO" dirty="0" smtClean="0"/>
              <a:t> de avarie</a:t>
            </a:r>
          </a:p>
          <a:p>
            <a:r>
              <a:rPr lang="ro-RO" dirty="0"/>
              <a:t> </a:t>
            </a:r>
            <a:r>
              <a:rPr lang="ro-RO" dirty="0" smtClean="0"/>
              <a:t>    - </a:t>
            </a:r>
            <a:r>
              <a:rPr lang="en-US" dirty="0" err="1"/>
              <a:t>propuneri</a:t>
            </a:r>
            <a:r>
              <a:rPr lang="en-US" dirty="0"/>
              <a:t> de </a:t>
            </a:r>
            <a:r>
              <a:rPr lang="en-US" dirty="0" err="1"/>
              <a:t>organizare</a:t>
            </a:r>
            <a:r>
              <a:rPr lang="en-US" dirty="0"/>
              <a:t> a </a:t>
            </a:r>
            <a:r>
              <a:rPr lang="en-US" dirty="0" err="1" smtClean="0"/>
              <a:t>controlului</a:t>
            </a:r>
            <a:r>
              <a:rPr lang="ro-RO" dirty="0" smtClean="0"/>
              <a:t> </a:t>
            </a:r>
            <a:r>
              <a:rPr lang="en-US" dirty="0" err="1" smtClean="0"/>
              <a:t>calităţii</a:t>
            </a:r>
            <a:r>
              <a:rPr lang="en-US" dirty="0" smtClean="0"/>
              <a:t> </a:t>
            </a:r>
            <a:r>
              <a:rPr lang="en-US" dirty="0" err="1" smtClean="0"/>
              <a:t>producţiei</a:t>
            </a:r>
            <a:endParaRPr lang="ro-RO" dirty="0"/>
          </a:p>
          <a:p>
            <a:r>
              <a:rPr lang="ro-RO" dirty="0"/>
              <a:t> </a:t>
            </a:r>
            <a:r>
              <a:rPr lang="ro-RO" dirty="0" smtClean="0"/>
              <a:t>    - etc.</a:t>
            </a:r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00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rgbClr val="C00000"/>
                </a:solidFill>
              </a:rPr>
              <a:t>Сomponenţa</a:t>
            </a:r>
            <a:r>
              <a:rPr lang="en-US" b="1" dirty="0">
                <a:solidFill>
                  <a:srgbClr val="C00000"/>
                </a:solidFill>
              </a:rPr>
              <a:t> şi </a:t>
            </a:r>
            <a:r>
              <a:rPr lang="en-US" b="1" dirty="0" err="1">
                <a:solidFill>
                  <a:srgbClr val="C00000"/>
                </a:solidFill>
              </a:rPr>
              <a:t>conţinutul-cadru</a:t>
            </a:r>
            <a:r>
              <a:rPr lang="en-US" b="1" dirty="0">
                <a:solidFill>
                  <a:srgbClr val="C00000"/>
                </a:solidFill>
              </a:rPr>
              <a:t> al </a:t>
            </a:r>
            <a:r>
              <a:rPr lang="en-US" b="1" dirty="0" err="1">
                <a:solidFill>
                  <a:srgbClr val="C00000"/>
                </a:solidFill>
              </a:rPr>
              <a:t>proiectului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b="1" dirty="0" err="1"/>
              <a:t>instalaţii</a:t>
            </a:r>
            <a:r>
              <a:rPr lang="ro-RO" b="1" dirty="0"/>
              <a:t>, utilaje, </a:t>
            </a:r>
            <a:r>
              <a:rPr lang="ro-RO" b="1" dirty="0" err="1"/>
              <a:t>reţele</a:t>
            </a:r>
            <a:r>
              <a:rPr lang="ro-RO" b="1" dirty="0"/>
              <a:t> şi </a:t>
            </a:r>
            <a:r>
              <a:rPr lang="ro-RO" b="1" dirty="0" smtClean="0"/>
              <a:t>sisteme</a:t>
            </a:r>
          </a:p>
          <a:p>
            <a:pPr lvl="0"/>
            <a:r>
              <a:rPr lang="ro-RO" dirty="0" smtClean="0"/>
              <a:t>     - sisteme </a:t>
            </a:r>
            <a:r>
              <a:rPr lang="ro-RO" dirty="0"/>
              <a:t>de alimentare cu energie electrică; </a:t>
            </a:r>
            <a:endParaRPr lang="en-US" dirty="0"/>
          </a:p>
          <a:p>
            <a:pPr lvl="0"/>
            <a:r>
              <a:rPr lang="ro-RO" dirty="0" smtClean="0"/>
              <a:t>     - sisteme </a:t>
            </a:r>
            <a:r>
              <a:rPr lang="ro-RO" dirty="0"/>
              <a:t>de alimentare cu apă;</a:t>
            </a:r>
            <a:endParaRPr lang="en-US" dirty="0"/>
          </a:p>
          <a:p>
            <a:pPr lvl="0"/>
            <a:r>
              <a:rPr lang="ro-RO" dirty="0" smtClean="0"/>
              <a:t>     - sisteme </a:t>
            </a:r>
            <a:r>
              <a:rPr lang="ro-RO" dirty="0"/>
              <a:t>de evacuare a apei;</a:t>
            </a:r>
            <a:endParaRPr lang="en-US" dirty="0"/>
          </a:p>
          <a:p>
            <a:pPr lvl="0"/>
            <a:r>
              <a:rPr lang="ro-RO" dirty="0" smtClean="0"/>
              <a:t>     - sisteme </a:t>
            </a:r>
            <a:r>
              <a:rPr lang="ro-RO" dirty="0"/>
              <a:t>de alimentare cu gaze;</a:t>
            </a:r>
            <a:endParaRPr lang="en-US" dirty="0"/>
          </a:p>
          <a:p>
            <a:pPr lvl="0"/>
            <a:r>
              <a:rPr lang="ro-RO" dirty="0" smtClean="0"/>
              <a:t>     - încălzire</a:t>
            </a:r>
            <a:r>
              <a:rPr lang="ro-RO" dirty="0"/>
              <a:t>, ventilare şi </a:t>
            </a:r>
            <a:r>
              <a:rPr lang="ro-RO" dirty="0" err="1"/>
              <a:t>condiţionare</a:t>
            </a:r>
            <a:r>
              <a:rPr lang="ro-RO" dirty="0"/>
              <a:t> a aerului, </a:t>
            </a:r>
            <a:r>
              <a:rPr lang="ro-RO" dirty="0" err="1"/>
              <a:t>reţele</a:t>
            </a:r>
            <a:r>
              <a:rPr lang="ro-RO" dirty="0"/>
              <a:t> termice;</a:t>
            </a:r>
            <a:endParaRPr lang="en-US" dirty="0"/>
          </a:p>
          <a:p>
            <a:pPr lvl="0"/>
            <a:r>
              <a:rPr lang="ro-RO" dirty="0" smtClean="0"/>
              <a:t>     - </a:t>
            </a:r>
            <a:r>
              <a:rPr lang="ro-RO" dirty="0" err="1" smtClean="0"/>
              <a:t>reţele</a:t>
            </a:r>
            <a:r>
              <a:rPr lang="ro-RO" dirty="0" smtClean="0"/>
              <a:t> </a:t>
            </a:r>
            <a:r>
              <a:rPr lang="ro-RO" dirty="0"/>
              <a:t>de comunicare.</a:t>
            </a:r>
            <a:endParaRPr lang="en-US" dirty="0"/>
          </a:p>
          <a:p>
            <a:endParaRPr lang="ro-RO" b="1" dirty="0"/>
          </a:p>
          <a:p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28793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rgbClr val="C00000"/>
                </a:solidFill>
              </a:rPr>
              <a:t>Сomponenţa</a:t>
            </a:r>
            <a:r>
              <a:rPr lang="en-US" b="1" dirty="0">
                <a:solidFill>
                  <a:srgbClr val="C00000"/>
                </a:solidFill>
              </a:rPr>
              <a:t> şi </a:t>
            </a:r>
            <a:r>
              <a:rPr lang="en-US" b="1" dirty="0" err="1">
                <a:solidFill>
                  <a:srgbClr val="C00000"/>
                </a:solidFill>
              </a:rPr>
              <a:t>conţinutul-cadru</a:t>
            </a:r>
            <a:r>
              <a:rPr lang="en-US" b="1" dirty="0">
                <a:solidFill>
                  <a:srgbClr val="C00000"/>
                </a:solidFill>
              </a:rPr>
              <a:t> al </a:t>
            </a:r>
            <a:r>
              <a:rPr lang="en-US" b="1" dirty="0" err="1">
                <a:solidFill>
                  <a:srgbClr val="C00000"/>
                </a:solidFill>
              </a:rPr>
              <a:t>proiectului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13/06/2017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b="1" dirty="0" err="1"/>
              <a:t>soluţii</a:t>
            </a:r>
            <a:r>
              <a:rPr lang="ro-RO" b="1" dirty="0"/>
              <a:t> arhitectural-constructive</a:t>
            </a:r>
          </a:p>
          <a:p>
            <a:r>
              <a:rPr lang="ro-RO" dirty="0" smtClean="0"/>
              <a:t>     - </a:t>
            </a:r>
            <a:r>
              <a:rPr lang="en-US" dirty="0" err="1"/>
              <a:t>informaţii</a:t>
            </a:r>
            <a:r>
              <a:rPr lang="en-US" dirty="0"/>
              <a:t> </a:t>
            </a:r>
            <a:r>
              <a:rPr lang="en-US" dirty="0" err="1"/>
              <a:t>privind</a:t>
            </a:r>
            <a:r>
              <a:rPr lang="en-US" dirty="0"/>
              <a:t> </a:t>
            </a:r>
            <a:r>
              <a:rPr lang="en-US" dirty="0" err="1"/>
              <a:t>condiţiile</a:t>
            </a:r>
            <a:r>
              <a:rPr lang="en-US" dirty="0"/>
              <a:t> </a:t>
            </a:r>
            <a:r>
              <a:rPr lang="en-US" dirty="0" err="1" smtClean="0"/>
              <a:t>topografice</a:t>
            </a:r>
            <a:r>
              <a:rPr lang="en-US" dirty="0" smtClean="0"/>
              <a:t>,</a:t>
            </a:r>
            <a:r>
              <a:rPr lang="ro-RO" dirty="0" smtClean="0"/>
              <a:t> </a:t>
            </a:r>
            <a:r>
              <a:rPr lang="en-US" dirty="0" err="1" smtClean="0"/>
              <a:t>prospecţiunile</a:t>
            </a:r>
            <a:r>
              <a:rPr lang="en-US" dirty="0" smtClean="0"/>
              <a:t> </a:t>
            </a:r>
            <a:r>
              <a:rPr lang="en-US" dirty="0" err="1"/>
              <a:t>tehnice</a:t>
            </a:r>
            <a:r>
              <a:rPr lang="en-US" dirty="0"/>
              <a:t> </a:t>
            </a:r>
            <a:r>
              <a:rPr lang="ro-RO" dirty="0" smtClean="0"/>
              <a:t>    </a:t>
            </a:r>
          </a:p>
          <a:p>
            <a:r>
              <a:rPr lang="ro-RO" dirty="0"/>
              <a:t> </a:t>
            </a:r>
            <a:r>
              <a:rPr lang="ro-RO" dirty="0" smtClean="0"/>
              <a:t>      g</a:t>
            </a:r>
            <a:r>
              <a:rPr lang="en-US" dirty="0" err="1" smtClean="0"/>
              <a:t>eologice</a:t>
            </a:r>
            <a:r>
              <a:rPr lang="en-US" dirty="0" smtClean="0"/>
              <a:t>,</a:t>
            </a:r>
            <a:r>
              <a:rPr lang="it-IT" dirty="0" smtClean="0"/>
              <a:t>condiţiile </a:t>
            </a:r>
            <a:r>
              <a:rPr lang="it-IT" dirty="0"/>
              <a:t>hidrogeologice și climatice </a:t>
            </a:r>
            <a:r>
              <a:rPr lang="it-IT" dirty="0" smtClean="0"/>
              <a:t>ale</a:t>
            </a:r>
            <a:r>
              <a:rPr lang="ro-RO" dirty="0" smtClean="0"/>
              <a:t> </a:t>
            </a:r>
            <a:r>
              <a:rPr lang="en-US" dirty="0" err="1" smtClean="0"/>
              <a:t>terenului</a:t>
            </a:r>
            <a:r>
              <a:rPr lang="en-US" dirty="0"/>
              <a:t>, </a:t>
            </a:r>
            <a:r>
              <a:rPr lang="en-US" dirty="0" err="1"/>
              <a:t>inclusiv</a:t>
            </a:r>
            <a:r>
              <a:rPr lang="en-US" dirty="0"/>
              <a:t> </a:t>
            </a:r>
            <a:endParaRPr lang="ro-RO" dirty="0" smtClean="0"/>
          </a:p>
          <a:p>
            <a:r>
              <a:rPr lang="ro-RO" dirty="0"/>
              <a:t> </a:t>
            </a:r>
            <a:r>
              <a:rPr lang="ro-RO" dirty="0" smtClean="0"/>
              <a:t>      </a:t>
            </a:r>
            <a:r>
              <a:rPr lang="en-US" dirty="0" smtClean="0"/>
              <a:t>date </a:t>
            </a:r>
            <a:r>
              <a:rPr lang="en-US" dirty="0" err="1"/>
              <a:t>privind</a:t>
            </a:r>
            <a:r>
              <a:rPr lang="en-US" dirty="0"/>
              <a:t> </a:t>
            </a:r>
            <a:r>
              <a:rPr lang="en-US" dirty="0" err="1" smtClean="0"/>
              <a:t>rezistenţa</a:t>
            </a:r>
            <a:r>
              <a:rPr lang="ro-RO" dirty="0" smtClean="0"/>
              <a:t> </a:t>
            </a:r>
            <a:r>
              <a:rPr lang="en-US" dirty="0" err="1" smtClean="0"/>
              <a:t>seismică</a:t>
            </a:r>
            <a:r>
              <a:rPr lang="en-US" dirty="0" smtClean="0"/>
              <a:t> </a:t>
            </a:r>
            <a:r>
              <a:rPr lang="en-US" dirty="0"/>
              <a:t>a </a:t>
            </a:r>
            <a:r>
              <a:rPr lang="en-US" dirty="0" err="1" smtClean="0"/>
              <a:t>terenului</a:t>
            </a:r>
            <a:endParaRPr lang="ro-RO" dirty="0" smtClean="0"/>
          </a:p>
          <a:p>
            <a:r>
              <a:rPr lang="ro-RO" dirty="0"/>
              <a:t> </a:t>
            </a:r>
            <a:r>
              <a:rPr lang="ro-RO" dirty="0" smtClean="0"/>
              <a:t>    - </a:t>
            </a:r>
            <a:r>
              <a:rPr lang="ru-RU" dirty="0"/>
              <a:t>а</a:t>
            </a:r>
            <a:r>
              <a:rPr lang="en-US" dirty="0" err="1"/>
              <a:t>rgumentarea</a:t>
            </a:r>
            <a:r>
              <a:rPr lang="en-US" dirty="0"/>
              <a:t> </a:t>
            </a:r>
            <a:r>
              <a:rPr lang="en-US" dirty="0" err="1"/>
              <a:t>succintă</a:t>
            </a:r>
            <a:r>
              <a:rPr lang="en-US" dirty="0"/>
              <a:t> a </a:t>
            </a:r>
            <a:r>
              <a:rPr lang="en-US" dirty="0" err="1" smtClean="0"/>
              <a:t>soluţiilor</a:t>
            </a:r>
            <a:r>
              <a:rPr lang="ro-RO" dirty="0" smtClean="0"/>
              <a:t> </a:t>
            </a:r>
            <a:r>
              <a:rPr lang="en-US" dirty="0" err="1" smtClean="0"/>
              <a:t>arhitectural</a:t>
            </a:r>
            <a:r>
              <a:rPr lang="en-US" dirty="0" smtClean="0"/>
              <a:t>-constructive</a:t>
            </a:r>
            <a:endParaRPr lang="ro-RO" dirty="0" smtClean="0"/>
          </a:p>
          <a:p>
            <a:r>
              <a:rPr lang="ro-RO" dirty="0"/>
              <a:t> </a:t>
            </a:r>
            <a:r>
              <a:rPr lang="ro-RO" dirty="0" smtClean="0"/>
              <a:t>    - </a:t>
            </a:r>
            <a:r>
              <a:rPr lang="en-US" dirty="0" err="1" smtClean="0"/>
              <a:t>măsurile</a:t>
            </a:r>
            <a:r>
              <a:rPr lang="ro-RO" dirty="0" smtClean="0"/>
              <a:t> </a:t>
            </a:r>
            <a:r>
              <a:rPr lang="pt-BR" dirty="0" smtClean="0"/>
              <a:t>de </a:t>
            </a:r>
            <a:r>
              <a:rPr lang="pt-BR" dirty="0"/>
              <a:t>protecţie seismică, contra </a:t>
            </a:r>
            <a:r>
              <a:rPr lang="pt-BR" dirty="0" smtClean="0"/>
              <a:t>alunecărilor</a:t>
            </a:r>
            <a:r>
              <a:rPr lang="ro-RO" dirty="0" smtClean="0"/>
              <a:t> </a:t>
            </a:r>
            <a:r>
              <a:rPr lang="en-US" dirty="0" smtClean="0"/>
              <a:t>de </a:t>
            </a:r>
            <a:r>
              <a:rPr lang="en-US" dirty="0" err="1"/>
              <a:t>teren</a:t>
            </a:r>
            <a:r>
              <a:rPr lang="en-US" dirty="0"/>
              <a:t> şi contra </a:t>
            </a:r>
            <a:endParaRPr lang="ro-RO" dirty="0" smtClean="0"/>
          </a:p>
          <a:p>
            <a:r>
              <a:rPr lang="ro-RO" dirty="0" smtClean="0"/>
              <a:t>       </a:t>
            </a:r>
            <a:r>
              <a:rPr lang="en-US" dirty="0" err="1" smtClean="0"/>
              <a:t>tasabilităţii</a:t>
            </a:r>
            <a:r>
              <a:rPr lang="en-US" dirty="0"/>
              <a:t>, </a:t>
            </a:r>
            <a:r>
              <a:rPr lang="en-US" dirty="0" err="1" smtClean="0"/>
              <a:t>protecția</a:t>
            </a:r>
            <a:r>
              <a:rPr lang="ro-RO" dirty="0" smtClean="0"/>
              <a:t> </a:t>
            </a:r>
            <a:r>
              <a:rPr lang="it-IT" dirty="0" smtClean="0"/>
              <a:t>împotriva </a:t>
            </a:r>
            <a:r>
              <a:rPr lang="it-IT" dirty="0"/>
              <a:t>subinundării cu ape </a:t>
            </a:r>
            <a:r>
              <a:rPr lang="it-IT" dirty="0" smtClean="0"/>
              <a:t>subterane</a:t>
            </a:r>
            <a:endParaRPr lang="ro-RO" dirty="0" smtClean="0"/>
          </a:p>
          <a:p>
            <a:r>
              <a:rPr lang="ro-RO" dirty="0"/>
              <a:t> </a:t>
            </a:r>
            <a:r>
              <a:rPr lang="ro-RO" dirty="0" smtClean="0"/>
              <a:t>    - etc.</a:t>
            </a:r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301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000" y="1062910"/>
            <a:ext cx="7776000" cy="617928"/>
          </a:xfrm>
        </p:spPr>
        <p:txBody>
          <a:bodyPr/>
          <a:lstStyle/>
          <a:p>
            <a:pPr algn="ctr"/>
            <a:r>
              <a:rPr lang="en-US" b="1" dirty="0" err="1">
                <a:solidFill>
                  <a:srgbClr val="C00000"/>
                </a:solidFill>
              </a:rPr>
              <a:t>Сomponenţa</a:t>
            </a:r>
            <a:r>
              <a:rPr lang="en-US" b="1" dirty="0">
                <a:solidFill>
                  <a:srgbClr val="C00000"/>
                </a:solidFill>
              </a:rPr>
              <a:t> şi </a:t>
            </a:r>
            <a:r>
              <a:rPr lang="en-US" b="1" dirty="0" err="1">
                <a:solidFill>
                  <a:srgbClr val="C00000"/>
                </a:solidFill>
              </a:rPr>
              <a:t>conţinutul-cadru</a:t>
            </a:r>
            <a:r>
              <a:rPr lang="en-US" b="1" dirty="0">
                <a:solidFill>
                  <a:srgbClr val="C00000"/>
                </a:solidFill>
              </a:rPr>
              <a:t> al </a:t>
            </a:r>
            <a:r>
              <a:rPr lang="en-US" b="1" dirty="0" err="1">
                <a:solidFill>
                  <a:srgbClr val="C00000"/>
                </a:solidFill>
              </a:rPr>
              <a:t>proiectului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 smtClean="0"/>
              <a:t>Alexandru Tagadiuc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ro-RO" noProof="0" dirty="0" smtClean="0"/>
              <a:t>20/06/2017</a:t>
            </a:r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4000" y="1818271"/>
            <a:ext cx="7776000" cy="464291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b="1" dirty="0"/>
              <a:t>organizarea </a:t>
            </a:r>
            <a:r>
              <a:rPr lang="ro-RO" b="1" dirty="0" smtClean="0"/>
              <a:t>lucrărilor </a:t>
            </a:r>
            <a:r>
              <a:rPr lang="ro-RO" b="1" dirty="0"/>
              <a:t>de construcție</a:t>
            </a:r>
          </a:p>
          <a:p>
            <a:pPr algn="just"/>
            <a:r>
              <a:rPr lang="ro-RO" dirty="0" smtClean="0"/>
              <a:t>     - </a:t>
            </a:r>
            <a:r>
              <a:rPr lang="en-US" dirty="0" err="1" smtClean="0"/>
              <a:t>cerinţe</a:t>
            </a:r>
            <a:r>
              <a:rPr lang="en-US" dirty="0" smtClean="0"/>
              <a:t> </a:t>
            </a:r>
            <a:r>
              <a:rPr lang="en-US" dirty="0"/>
              <a:t>care </a:t>
            </a:r>
            <a:r>
              <a:rPr lang="en-US" dirty="0" err="1"/>
              <a:t>trebuie</a:t>
            </a:r>
            <a:r>
              <a:rPr lang="en-US" dirty="0"/>
              <a:t> </a:t>
            </a:r>
            <a:r>
              <a:rPr lang="en-US" dirty="0" err="1"/>
              <a:t>luate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 smtClean="0"/>
              <a:t>considerare</a:t>
            </a:r>
            <a:r>
              <a:rPr lang="ro-RO" dirty="0" smtClean="0"/>
              <a:t> </a:t>
            </a:r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/>
              <a:t>documentaţia</a:t>
            </a:r>
            <a:r>
              <a:rPr lang="en-US" dirty="0"/>
              <a:t> de </a:t>
            </a:r>
            <a:r>
              <a:rPr lang="en-US" dirty="0" err="1"/>
              <a:t>execuţie</a:t>
            </a:r>
            <a:r>
              <a:rPr lang="en-US" dirty="0"/>
              <a:t>, </a:t>
            </a:r>
            <a:endParaRPr lang="ro-RO" dirty="0" smtClean="0"/>
          </a:p>
          <a:p>
            <a:pPr algn="just"/>
            <a:r>
              <a:rPr lang="ro-RO" dirty="0"/>
              <a:t> </a:t>
            </a:r>
            <a:r>
              <a:rPr lang="ro-RO" dirty="0" smtClean="0"/>
              <a:t>      </a:t>
            </a:r>
            <a:r>
              <a:rPr lang="en-US" dirty="0" err="1" smtClean="0"/>
              <a:t>ce</a:t>
            </a:r>
            <a:r>
              <a:rPr lang="en-US" dirty="0" smtClean="0"/>
              <a:t> se</a:t>
            </a:r>
            <a:r>
              <a:rPr lang="ro-RO" dirty="0" smtClean="0"/>
              <a:t> </a:t>
            </a:r>
            <a:r>
              <a:rPr lang="en-US" dirty="0" err="1" smtClean="0"/>
              <a:t>elaborează</a:t>
            </a:r>
            <a:r>
              <a:rPr lang="en-US" dirty="0" smtClean="0"/>
              <a:t> </a:t>
            </a:r>
            <a:r>
              <a:rPr lang="en-US" dirty="0" err="1"/>
              <a:t>pe</a:t>
            </a:r>
            <a:r>
              <a:rPr lang="en-US" dirty="0"/>
              <a:t> </a:t>
            </a:r>
            <a:r>
              <a:rPr lang="en-US" dirty="0" err="1"/>
              <a:t>baza</a:t>
            </a:r>
            <a:r>
              <a:rPr lang="en-US" dirty="0"/>
              <a:t> </a:t>
            </a:r>
            <a:r>
              <a:rPr lang="en-US" dirty="0" err="1"/>
              <a:t>documentaţiei</a:t>
            </a:r>
            <a:r>
              <a:rPr lang="en-US" dirty="0"/>
              <a:t> </a:t>
            </a:r>
            <a:r>
              <a:rPr lang="en-US" dirty="0" smtClean="0"/>
              <a:t>de</a:t>
            </a:r>
            <a:r>
              <a:rPr lang="ro-RO" dirty="0" smtClean="0"/>
              <a:t> </a:t>
            </a:r>
            <a:r>
              <a:rPr lang="en-US" dirty="0" err="1" smtClean="0"/>
              <a:t>proiect</a:t>
            </a:r>
            <a:r>
              <a:rPr lang="en-US" dirty="0"/>
              <a:t>, </a:t>
            </a:r>
            <a:r>
              <a:rPr lang="ro-RO" dirty="0" smtClean="0"/>
              <a:t>î</a:t>
            </a:r>
            <a:r>
              <a:rPr lang="en-US" dirty="0" smtClean="0"/>
              <a:t>n </a:t>
            </a:r>
            <a:r>
              <a:rPr lang="en-US" dirty="0" err="1"/>
              <a:t>contextul</a:t>
            </a:r>
            <a:r>
              <a:rPr lang="en-US" dirty="0"/>
              <a:t> </a:t>
            </a:r>
            <a:endParaRPr lang="ro-RO" dirty="0" smtClean="0"/>
          </a:p>
          <a:p>
            <a:pPr algn="just"/>
            <a:r>
              <a:rPr lang="ro-RO" dirty="0"/>
              <a:t> </a:t>
            </a:r>
            <a:r>
              <a:rPr lang="ro-RO" dirty="0" smtClean="0"/>
              <a:t>      </a:t>
            </a:r>
            <a:r>
              <a:rPr lang="en-US" dirty="0" err="1" smtClean="0"/>
              <a:t>metodelor</a:t>
            </a:r>
            <a:r>
              <a:rPr lang="en-US" dirty="0" smtClean="0"/>
              <a:t> </a:t>
            </a:r>
            <a:r>
              <a:rPr lang="en-US" dirty="0" err="1" smtClean="0"/>
              <a:t>acceptate</a:t>
            </a:r>
            <a:r>
              <a:rPr lang="ro-RO" dirty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/>
              <a:t>construirea</a:t>
            </a:r>
            <a:r>
              <a:rPr lang="en-US" dirty="0"/>
              <a:t> </a:t>
            </a:r>
            <a:r>
              <a:rPr lang="en-US" dirty="0" err="1"/>
              <a:t>obiectului</a:t>
            </a:r>
            <a:r>
              <a:rPr lang="en-US" dirty="0"/>
              <a:t> şi </a:t>
            </a:r>
            <a:r>
              <a:rPr lang="en-US" dirty="0" err="1" smtClean="0"/>
              <a:t>montarea</a:t>
            </a:r>
            <a:r>
              <a:rPr lang="ro-RO" dirty="0" smtClean="0"/>
              <a:t>  </a:t>
            </a:r>
          </a:p>
          <a:p>
            <a:pPr algn="just"/>
            <a:r>
              <a:rPr lang="ro-RO" dirty="0"/>
              <a:t> </a:t>
            </a:r>
            <a:r>
              <a:rPr lang="ro-RO" dirty="0" smtClean="0"/>
              <a:t>      </a:t>
            </a:r>
            <a:r>
              <a:rPr lang="en-US" dirty="0" err="1" smtClean="0"/>
              <a:t>utilajului</a:t>
            </a:r>
            <a:endParaRPr lang="ro-RO" dirty="0"/>
          </a:p>
          <a:p>
            <a:r>
              <a:rPr lang="ro-RO" dirty="0"/>
              <a:t> </a:t>
            </a:r>
            <a:r>
              <a:rPr lang="ro-RO" dirty="0" smtClean="0"/>
              <a:t>    - </a:t>
            </a:r>
            <a:r>
              <a:rPr lang="en-US" dirty="0" err="1"/>
              <a:t>argumentarea</a:t>
            </a:r>
            <a:r>
              <a:rPr lang="en-US" dirty="0"/>
              <a:t> </a:t>
            </a:r>
            <a:r>
              <a:rPr lang="en-US" dirty="0" err="1"/>
              <a:t>duratei</a:t>
            </a:r>
            <a:r>
              <a:rPr lang="en-US" dirty="0"/>
              <a:t> de </a:t>
            </a:r>
            <a:r>
              <a:rPr lang="en-US" dirty="0" err="1" smtClean="0"/>
              <a:t>construire</a:t>
            </a:r>
            <a:r>
              <a:rPr lang="ro-RO" dirty="0" smtClean="0"/>
              <a:t> </a:t>
            </a:r>
            <a:r>
              <a:rPr lang="en-US" dirty="0" err="1" smtClean="0"/>
              <a:t>acceptate</a:t>
            </a:r>
            <a:r>
              <a:rPr lang="en-US" dirty="0" smtClean="0"/>
              <a:t> </a:t>
            </a:r>
            <a:r>
              <a:rPr lang="en-US" dirty="0"/>
              <a:t>a </a:t>
            </a:r>
            <a:r>
              <a:rPr lang="en-US" dirty="0" err="1"/>
              <a:t>obiectului</a:t>
            </a:r>
            <a:r>
              <a:rPr lang="en-US" dirty="0"/>
              <a:t> şi </a:t>
            </a:r>
            <a:r>
              <a:rPr lang="en-US" dirty="0" err="1"/>
              <a:t>etapelor</a:t>
            </a:r>
            <a:r>
              <a:rPr lang="en-US" dirty="0"/>
              <a:t> </a:t>
            </a:r>
            <a:endParaRPr lang="ro-RO" dirty="0" smtClean="0"/>
          </a:p>
          <a:p>
            <a:r>
              <a:rPr lang="ro-RO" dirty="0" smtClean="0"/>
              <a:t>       s</a:t>
            </a:r>
            <a:r>
              <a:rPr lang="en-US" dirty="0" err="1" smtClean="0"/>
              <a:t>eparate</a:t>
            </a:r>
            <a:r>
              <a:rPr lang="ro-RO" dirty="0" smtClean="0"/>
              <a:t> </a:t>
            </a:r>
            <a:r>
              <a:rPr lang="en-US" dirty="0" smtClean="0"/>
              <a:t>ale </a:t>
            </a:r>
            <a:r>
              <a:rPr lang="en-US" dirty="0" err="1" smtClean="0"/>
              <a:t>acestuia</a:t>
            </a:r>
            <a:endParaRPr lang="ro-RO" dirty="0"/>
          </a:p>
          <a:p>
            <a:r>
              <a:rPr lang="ro-RO" dirty="0"/>
              <a:t> </a:t>
            </a:r>
            <a:r>
              <a:rPr lang="ro-RO" dirty="0" smtClean="0"/>
              <a:t>    - </a:t>
            </a:r>
            <a:r>
              <a:rPr lang="en-US" dirty="0" err="1"/>
              <a:t>planul</a:t>
            </a:r>
            <a:r>
              <a:rPr lang="en-US" dirty="0"/>
              <a:t> general de </a:t>
            </a:r>
            <a:r>
              <a:rPr lang="en-US" dirty="0" err="1" smtClean="0"/>
              <a:t>construcţie</a:t>
            </a:r>
            <a:endParaRPr lang="ro-RO" dirty="0" smtClean="0"/>
          </a:p>
          <a:p>
            <a:r>
              <a:rPr lang="ro-RO" dirty="0"/>
              <a:t> </a:t>
            </a:r>
            <a:r>
              <a:rPr lang="ro-RO" dirty="0" smtClean="0"/>
              <a:t>    - </a:t>
            </a:r>
            <a:r>
              <a:rPr lang="en-US" dirty="0" err="1" smtClean="0"/>
              <a:t>soluţii</a:t>
            </a:r>
            <a:r>
              <a:rPr lang="ro-RO" dirty="0" smtClean="0"/>
              <a:t> </a:t>
            </a:r>
            <a:r>
              <a:rPr lang="en-US" dirty="0" smtClean="0"/>
              <a:t>de </a:t>
            </a:r>
            <a:r>
              <a:rPr lang="en-US" dirty="0" err="1"/>
              <a:t>bază</a:t>
            </a:r>
            <a:r>
              <a:rPr lang="en-US" dirty="0"/>
              <a:t> </a:t>
            </a:r>
            <a:r>
              <a:rPr lang="en-US" dirty="0" err="1"/>
              <a:t>privind</a:t>
            </a:r>
            <a:r>
              <a:rPr lang="en-US" dirty="0"/>
              <a:t> </a:t>
            </a:r>
            <a:r>
              <a:rPr lang="en-US" dirty="0" err="1"/>
              <a:t>demolarea</a:t>
            </a:r>
            <a:r>
              <a:rPr lang="en-US" dirty="0"/>
              <a:t> şi </a:t>
            </a:r>
            <a:r>
              <a:rPr lang="en-US" dirty="0" err="1" smtClean="0"/>
              <a:t>dezmembrarea</a:t>
            </a:r>
            <a:r>
              <a:rPr lang="ro-RO" dirty="0" smtClean="0"/>
              <a:t> </a:t>
            </a:r>
            <a:r>
              <a:rPr lang="en-US" dirty="0" err="1" smtClean="0"/>
              <a:t>obiectelor</a:t>
            </a:r>
            <a:r>
              <a:rPr lang="en-US" dirty="0" smtClean="0"/>
              <a:t> </a:t>
            </a:r>
            <a:r>
              <a:rPr lang="ro-RO" dirty="0" smtClean="0"/>
              <a:t>  </a:t>
            </a:r>
          </a:p>
          <a:p>
            <a:r>
              <a:rPr lang="ro-RO" dirty="0"/>
              <a:t> </a:t>
            </a:r>
            <a:r>
              <a:rPr lang="ro-RO" dirty="0" smtClean="0"/>
              <a:t>      </a:t>
            </a:r>
            <a:r>
              <a:rPr lang="en-US" dirty="0" err="1" smtClean="0"/>
              <a:t>existente</a:t>
            </a:r>
            <a:endParaRPr lang="ro-RO" dirty="0" smtClean="0"/>
          </a:p>
          <a:p>
            <a:r>
              <a:rPr lang="ro-RO" dirty="0"/>
              <a:t> </a:t>
            </a:r>
            <a:r>
              <a:rPr lang="ro-RO" dirty="0" smtClean="0"/>
              <a:t>    - etc.</a:t>
            </a:r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48691" cy="119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693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63CF9A1-2B3B-464C-B285-18C94A927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155" y="1231786"/>
            <a:ext cx="7776000" cy="617928"/>
          </a:xfrm>
        </p:spPr>
        <p:txBody>
          <a:bodyPr/>
          <a:lstStyle/>
          <a:p>
            <a:pPr algn="ctr"/>
            <a:r>
              <a:rPr lang="ro-RO" b="1" dirty="0">
                <a:solidFill>
                  <a:srgbClr val="C80F0F"/>
                </a:solidFill>
              </a:rPr>
              <a:t>Obiectivul Sesiunii</a:t>
            </a:r>
            <a:endParaRPr lang="en-US" b="1" dirty="0">
              <a:solidFill>
                <a:srgbClr val="C80F0F"/>
              </a:solidFill>
            </a:endParaRPr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3ECAD7ED-12C0-441F-AFEC-1B65F7DA72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83A9FD8D-FCB6-4C93-995A-02BF83214D6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pic>
        <p:nvPicPr>
          <p:cNvPr id="6" name="Imagine 5">
            <a:extLst>
              <a:ext uri="{FF2B5EF4-FFF2-40B4-BE49-F238E27FC236}">
                <a16:creationId xmlns:a16="http://schemas.microsoft.com/office/drawing/2014/main" id="{F51AA3F2-8A6C-4A1B-85CF-FE3847F51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268758"/>
            <a:ext cx="4363594" cy="4092082"/>
          </a:xfrm>
          <a:prstGeom prst="rect">
            <a:avLst/>
          </a:prstGeom>
        </p:spPr>
      </p:pic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D24D9F10-DDF9-474F-B349-BD8558CFF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937" y="2197968"/>
            <a:ext cx="8193063" cy="4066032"/>
          </a:xfrm>
        </p:spPr>
        <p:txBody>
          <a:bodyPr/>
          <a:lstStyle/>
          <a:p>
            <a:pPr algn="just"/>
            <a:r>
              <a:rPr lang="ro-RO" sz="2400" dirty="0"/>
              <a:t>Dezvoltarea și consolidarea</a:t>
            </a:r>
          </a:p>
          <a:p>
            <a:pPr algn="just"/>
            <a:r>
              <a:rPr lang="ro-RO" sz="2400" dirty="0"/>
              <a:t>capacităților manageriale</a:t>
            </a:r>
          </a:p>
          <a:p>
            <a:pPr algn="just"/>
            <a:r>
              <a:rPr lang="ro-RO" sz="2400" dirty="0"/>
              <a:t>și operaționale ale </a:t>
            </a:r>
            <a:r>
              <a:rPr lang="ro-RO" sz="2400" dirty="0" err="1"/>
              <a:t>reprezen</a:t>
            </a:r>
            <a:r>
              <a:rPr lang="ro-RO" sz="2400" dirty="0"/>
              <a:t>-</a:t>
            </a:r>
          </a:p>
          <a:p>
            <a:pPr algn="just"/>
            <a:r>
              <a:rPr lang="ro-RO" sz="2400" dirty="0" err="1"/>
              <a:t>tanților</a:t>
            </a:r>
            <a:r>
              <a:rPr lang="ro-RO" sz="2400" dirty="0"/>
              <a:t> operatorilor urbani și</a:t>
            </a:r>
          </a:p>
          <a:p>
            <a:pPr algn="just"/>
            <a:r>
              <a:rPr lang="ro-RO" sz="2400" dirty="0"/>
              <a:t>rurali de servicii AAC și </a:t>
            </a:r>
          </a:p>
          <a:p>
            <a:pPr algn="just"/>
            <a:r>
              <a:rPr lang="ro-RO" sz="2400" dirty="0"/>
              <a:t>autorităților publice locale.</a:t>
            </a:r>
            <a:endParaRPr lang="en-US" sz="2400" dirty="0"/>
          </a:p>
          <a:p>
            <a:endParaRPr lang="en-US" dirty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62496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000" y="1062910"/>
            <a:ext cx="7776000" cy="617928"/>
          </a:xfrm>
        </p:spPr>
        <p:txBody>
          <a:bodyPr/>
          <a:lstStyle/>
          <a:p>
            <a:pPr algn="ctr"/>
            <a:r>
              <a:rPr lang="en-US" b="1" dirty="0" err="1">
                <a:solidFill>
                  <a:srgbClr val="C00000"/>
                </a:solidFill>
              </a:rPr>
              <a:t>Сomponenţa</a:t>
            </a:r>
            <a:r>
              <a:rPr lang="en-US" b="1" dirty="0">
                <a:solidFill>
                  <a:srgbClr val="C00000"/>
                </a:solidFill>
              </a:rPr>
              <a:t> şi </a:t>
            </a:r>
            <a:r>
              <a:rPr lang="en-US" b="1" dirty="0" err="1">
                <a:solidFill>
                  <a:srgbClr val="C00000"/>
                </a:solidFill>
              </a:rPr>
              <a:t>conţinutul-cadru</a:t>
            </a:r>
            <a:r>
              <a:rPr lang="en-US" b="1" dirty="0">
                <a:solidFill>
                  <a:srgbClr val="C00000"/>
                </a:solidFill>
              </a:rPr>
              <a:t> al </a:t>
            </a:r>
            <a:r>
              <a:rPr lang="en-US" b="1" dirty="0" err="1">
                <a:solidFill>
                  <a:srgbClr val="C00000"/>
                </a:solidFill>
              </a:rPr>
              <a:t>proiectului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 smtClean="0"/>
              <a:t>Alexandru Tagadiuc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ro-RO" noProof="0" dirty="0" smtClean="0"/>
              <a:t>20/06/2017</a:t>
            </a:r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4000" y="1818271"/>
            <a:ext cx="7776000" cy="464291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b="1" dirty="0"/>
              <a:t>măsuri de asigurare a </a:t>
            </a:r>
            <a:r>
              <a:rPr lang="ro-RO" b="1" dirty="0" err="1"/>
              <a:t>siguranţei</a:t>
            </a:r>
            <a:r>
              <a:rPr lang="ro-RO" b="1" dirty="0"/>
              <a:t> la incendiu</a:t>
            </a:r>
          </a:p>
          <a:p>
            <a:r>
              <a:rPr lang="ro-RO" dirty="0"/>
              <a:t>     - </a:t>
            </a:r>
            <a:r>
              <a:rPr lang="en-US" dirty="0" err="1"/>
              <a:t>descrierea</a:t>
            </a:r>
            <a:r>
              <a:rPr lang="en-US" dirty="0"/>
              <a:t> </a:t>
            </a:r>
            <a:r>
              <a:rPr lang="en-US" dirty="0" err="1"/>
              <a:t>sistemului</a:t>
            </a:r>
            <a:r>
              <a:rPr lang="en-US" dirty="0"/>
              <a:t> de </a:t>
            </a:r>
            <a:r>
              <a:rPr lang="en-US" dirty="0" err="1"/>
              <a:t>asigurare</a:t>
            </a:r>
            <a:r>
              <a:rPr lang="ro-RO" dirty="0"/>
              <a:t> </a:t>
            </a:r>
            <a:r>
              <a:rPr lang="en-US" dirty="0"/>
              <a:t>a </a:t>
            </a:r>
            <a:r>
              <a:rPr lang="en-US" dirty="0" err="1"/>
              <a:t>siguranţei</a:t>
            </a:r>
            <a:r>
              <a:rPr lang="en-US" dirty="0"/>
              <a:t> la </a:t>
            </a:r>
            <a:r>
              <a:rPr lang="en-US" dirty="0" err="1"/>
              <a:t>incendiu</a:t>
            </a:r>
            <a:r>
              <a:rPr lang="en-US" dirty="0"/>
              <a:t> a </a:t>
            </a:r>
            <a:r>
              <a:rPr lang="en-US" dirty="0" err="1"/>
              <a:t>obiectului</a:t>
            </a:r>
            <a:endParaRPr lang="ro-RO" dirty="0"/>
          </a:p>
          <a:p>
            <a:r>
              <a:rPr lang="ro-RO" dirty="0"/>
              <a:t>     - </a:t>
            </a:r>
            <a:r>
              <a:rPr lang="en-US" dirty="0" err="1"/>
              <a:t>argumentarea</a:t>
            </a:r>
            <a:r>
              <a:rPr lang="en-US" dirty="0"/>
              <a:t> </a:t>
            </a:r>
            <a:r>
              <a:rPr lang="en-US" dirty="0" err="1"/>
              <a:t>distanţelor</a:t>
            </a:r>
            <a:r>
              <a:rPr lang="en-US" dirty="0"/>
              <a:t> de </a:t>
            </a:r>
            <a:r>
              <a:rPr lang="en-US" dirty="0" err="1"/>
              <a:t>protec</a:t>
            </a:r>
            <a:r>
              <a:rPr lang="it-IT" dirty="0"/>
              <a:t>ţie contra incendiilor între clădiri, </a:t>
            </a:r>
            <a:endParaRPr lang="ro-RO" dirty="0"/>
          </a:p>
          <a:p>
            <a:r>
              <a:rPr lang="ro-RO" dirty="0"/>
              <a:t>        </a:t>
            </a:r>
            <a:r>
              <a:rPr lang="it-IT" dirty="0"/>
              <a:t>construcţii</a:t>
            </a:r>
            <a:r>
              <a:rPr lang="ro-RO" dirty="0"/>
              <a:t> </a:t>
            </a:r>
            <a:r>
              <a:rPr lang="pt-BR" dirty="0"/>
              <a:t>şi instalaţiile exterioare, care asigură</a:t>
            </a:r>
            <a:r>
              <a:rPr lang="ro-RO" dirty="0"/>
              <a:t> </a:t>
            </a:r>
            <a:r>
              <a:rPr lang="en-US" dirty="0" err="1"/>
              <a:t>siguranţa</a:t>
            </a:r>
            <a:r>
              <a:rPr lang="en-US" dirty="0"/>
              <a:t> la </a:t>
            </a:r>
            <a:r>
              <a:rPr lang="en-US" dirty="0" err="1"/>
              <a:t>incendiu</a:t>
            </a:r>
            <a:endParaRPr lang="ro-RO" dirty="0"/>
          </a:p>
          <a:p>
            <a:r>
              <a:rPr lang="ro-RO" dirty="0"/>
              <a:t>     - </a:t>
            </a:r>
            <a:r>
              <a:rPr lang="pt-BR" dirty="0"/>
              <a:t>schema de evacuare a persoanelor</a:t>
            </a:r>
            <a:r>
              <a:rPr lang="ro-RO" dirty="0"/>
              <a:t> </a:t>
            </a:r>
            <a:r>
              <a:rPr lang="en-US" dirty="0"/>
              <a:t>şi </a:t>
            </a:r>
            <a:r>
              <a:rPr lang="en-US" dirty="0" err="1"/>
              <a:t>mijloacelor</a:t>
            </a:r>
            <a:r>
              <a:rPr lang="en-US" dirty="0"/>
              <a:t> </a:t>
            </a:r>
            <a:r>
              <a:rPr lang="en-US" dirty="0" err="1"/>
              <a:t>materiale</a:t>
            </a:r>
            <a:r>
              <a:rPr lang="en-US" dirty="0"/>
              <a:t> din </a:t>
            </a:r>
            <a:r>
              <a:rPr lang="en-US" dirty="0" err="1"/>
              <a:t>clădiri</a:t>
            </a:r>
            <a:r>
              <a:rPr lang="en-US" dirty="0"/>
              <a:t> </a:t>
            </a:r>
            <a:endParaRPr lang="ro-RO" dirty="0"/>
          </a:p>
          <a:p>
            <a:r>
              <a:rPr lang="ro-RO" dirty="0"/>
              <a:t>       </a:t>
            </a:r>
            <a:r>
              <a:rPr lang="en-US" dirty="0"/>
              <a:t>(construcţii)</a:t>
            </a:r>
            <a:r>
              <a:rPr lang="ro-RO" dirty="0"/>
              <a:t> </a:t>
            </a:r>
            <a:r>
              <a:rPr lang="it-IT" dirty="0"/>
              <a:t>şi din teritoriile adiacente cu clădiri</a:t>
            </a:r>
            <a:r>
              <a:rPr lang="ro-RO" dirty="0"/>
              <a:t> </a:t>
            </a:r>
            <a:r>
              <a:rPr lang="en-US" dirty="0"/>
              <a:t>(construcţii)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caz</a:t>
            </a:r>
            <a:r>
              <a:rPr lang="en-US" dirty="0"/>
              <a:t> de </a:t>
            </a:r>
            <a:endParaRPr lang="ro-RO" dirty="0"/>
          </a:p>
          <a:p>
            <a:r>
              <a:rPr lang="ro-RO" dirty="0"/>
              <a:t>       </a:t>
            </a:r>
            <a:r>
              <a:rPr lang="en-US" dirty="0" err="1"/>
              <a:t>apariţie</a:t>
            </a:r>
            <a:r>
              <a:rPr lang="en-US" dirty="0"/>
              <a:t> a </a:t>
            </a:r>
            <a:r>
              <a:rPr lang="en-US" dirty="0" err="1"/>
              <a:t>incendiului</a:t>
            </a:r>
            <a:endParaRPr lang="ro-RO" dirty="0"/>
          </a:p>
          <a:p>
            <a:r>
              <a:rPr lang="ro-RO" dirty="0"/>
              <a:t>      - </a:t>
            </a:r>
            <a:r>
              <a:rPr lang="en-US" dirty="0" err="1"/>
              <a:t>schemele</a:t>
            </a:r>
            <a:r>
              <a:rPr lang="en-US" dirty="0"/>
              <a:t> de </a:t>
            </a:r>
            <a:r>
              <a:rPr lang="en-US" dirty="0" err="1"/>
              <a:t>pozare</a:t>
            </a:r>
            <a:r>
              <a:rPr lang="en-US" dirty="0"/>
              <a:t> a </a:t>
            </a:r>
            <a:r>
              <a:rPr lang="en-US" dirty="0" err="1"/>
              <a:t>conductelor</a:t>
            </a:r>
            <a:r>
              <a:rPr lang="ro-RO" dirty="0"/>
              <a:t> </a:t>
            </a:r>
            <a:r>
              <a:rPr lang="en-US" dirty="0"/>
              <a:t>de </a:t>
            </a:r>
            <a:r>
              <a:rPr lang="en-US" dirty="0" err="1"/>
              <a:t>apă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stingerea</a:t>
            </a:r>
            <a:r>
              <a:rPr lang="ro-RO" dirty="0"/>
              <a:t> i</a:t>
            </a:r>
            <a:r>
              <a:rPr lang="en-US" dirty="0" err="1"/>
              <a:t>ncen</a:t>
            </a:r>
            <a:r>
              <a:rPr lang="ro-RO" dirty="0"/>
              <a:t>-  </a:t>
            </a:r>
          </a:p>
          <a:p>
            <a:r>
              <a:rPr lang="ro-RO" dirty="0"/>
              <a:t>        </a:t>
            </a:r>
            <a:r>
              <a:rPr lang="en-US" dirty="0" err="1"/>
              <a:t>diilor</a:t>
            </a:r>
            <a:r>
              <a:rPr lang="en-US" dirty="0"/>
              <a:t>, </a:t>
            </a:r>
            <a:r>
              <a:rPr lang="en-US" dirty="0" err="1"/>
              <a:t>locurile</a:t>
            </a:r>
            <a:r>
              <a:rPr lang="ro-RO" dirty="0"/>
              <a:t> </a:t>
            </a:r>
            <a:r>
              <a:rPr lang="en-US" dirty="0"/>
              <a:t>de </a:t>
            </a:r>
            <a:r>
              <a:rPr lang="en-US" dirty="0" err="1"/>
              <a:t>amplasare</a:t>
            </a:r>
            <a:r>
              <a:rPr lang="en-US" dirty="0"/>
              <a:t> a </a:t>
            </a:r>
            <a:r>
              <a:rPr lang="en-US" dirty="0" err="1"/>
              <a:t>hidranţilor</a:t>
            </a:r>
            <a:r>
              <a:rPr lang="en-US" dirty="0"/>
              <a:t> de </a:t>
            </a:r>
            <a:r>
              <a:rPr lang="en-US" dirty="0" err="1"/>
              <a:t>incendiu</a:t>
            </a:r>
            <a:r>
              <a:rPr lang="ro-RO" dirty="0"/>
              <a:t> </a:t>
            </a:r>
            <a:r>
              <a:rPr lang="en-US" dirty="0"/>
              <a:t>şi </a:t>
            </a:r>
            <a:r>
              <a:rPr lang="en-US" dirty="0" err="1"/>
              <a:t>locurile</a:t>
            </a:r>
            <a:r>
              <a:rPr lang="en-US" dirty="0"/>
              <a:t> de </a:t>
            </a:r>
            <a:endParaRPr lang="ro-RO" dirty="0"/>
          </a:p>
          <a:p>
            <a:r>
              <a:rPr lang="ro-RO" dirty="0"/>
              <a:t>        </a:t>
            </a:r>
            <a:r>
              <a:rPr lang="en-US" dirty="0" err="1"/>
              <a:t>amplasare</a:t>
            </a:r>
            <a:r>
              <a:rPr lang="en-US" dirty="0"/>
              <a:t> a </a:t>
            </a:r>
            <a:r>
              <a:rPr lang="en-US" dirty="0" err="1"/>
              <a:t>staţiilor</a:t>
            </a:r>
            <a:r>
              <a:rPr lang="en-US" dirty="0"/>
              <a:t> de</a:t>
            </a:r>
            <a:r>
              <a:rPr lang="ro-RO" dirty="0"/>
              <a:t> </a:t>
            </a:r>
            <a:r>
              <a:rPr lang="en-US" dirty="0" err="1"/>
              <a:t>pompare</a:t>
            </a:r>
            <a:endParaRPr lang="ro-RO" dirty="0"/>
          </a:p>
          <a:p>
            <a:r>
              <a:rPr lang="ro-RO" dirty="0"/>
              <a:t>      -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48691" cy="119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5213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000" y="1031894"/>
            <a:ext cx="7776000" cy="617928"/>
          </a:xfrm>
        </p:spPr>
        <p:txBody>
          <a:bodyPr/>
          <a:lstStyle/>
          <a:p>
            <a:pPr algn="ctr"/>
            <a:r>
              <a:rPr lang="en-US" b="1" dirty="0" err="1">
                <a:solidFill>
                  <a:srgbClr val="C00000"/>
                </a:solidFill>
              </a:rPr>
              <a:t>Сomponenţa</a:t>
            </a:r>
            <a:r>
              <a:rPr lang="en-US" b="1" dirty="0">
                <a:solidFill>
                  <a:srgbClr val="C00000"/>
                </a:solidFill>
              </a:rPr>
              <a:t> şi </a:t>
            </a:r>
            <a:r>
              <a:rPr lang="en-US" b="1" dirty="0" err="1">
                <a:solidFill>
                  <a:srgbClr val="C00000"/>
                </a:solidFill>
              </a:rPr>
              <a:t>conţinutul-cadru</a:t>
            </a:r>
            <a:r>
              <a:rPr lang="en-US" b="1" dirty="0">
                <a:solidFill>
                  <a:srgbClr val="C00000"/>
                </a:solidFill>
              </a:rPr>
              <a:t> al </a:t>
            </a:r>
            <a:r>
              <a:rPr lang="en-US" b="1" dirty="0" err="1">
                <a:solidFill>
                  <a:srgbClr val="C00000"/>
                </a:solidFill>
              </a:rPr>
              <a:t>proiectului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 smtClean="0"/>
              <a:t>Alexandru Tagadiuc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ro-RO" noProof="0" dirty="0" smtClean="0"/>
              <a:t>20/06/2017</a:t>
            </a:r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4000" y="1742536"/>
            <a:ext cx="7776000" cy="474452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b="1" dirty="0" err="1"/>
              <a:t>protecţia</a:t>
            </a:r>
            <a:r>
              <a:rPr lang="ro-RO" b="1" dirty="0"/>
              <a:t> mediului înconjurător</a:t>
            </a:r>
          </a:p>
          <a:p>
            <a:r>
              <a:rPr lang="ro-RO" dirty="0" smtClean="0"/>
              <a:t>     - </a:t>
            </a:r>
            <a:r>
              <a:rPr lang="ro-RO" dirty="0"/>
              <a:t>măsurile de protecție a mediului </a:t>
            </a:r>
            <a:r>
              <a:rPr lang="ro-RO" dirty="0" smtClean="0"/>
              <a:t>înconjurător (conform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b="1" dirty="0" err="1"/>
              <a:t>cerinţe</a:t>
            </a:r>
            <a:r>
              <a:rPr lang="ro-RO" b="1" dirty="0"/>
              <a:t> de bază privind exploatarea</a:t>
            </a:r>
          </a:p>
          <a:p>
            <a:r>
              <a:rPr lang="ro-RO" dirty="0" smtClean="0"/>
              <a:t>     (conform </a:t>
            </a:r>
            <a:r>
              <a:rPr lang="pt-BR" dirty="0" smtClean="0"/>
              <a:t>norme</a:t>
            </a:r>
            <a:r>
              <a:rPr lang="ro-RO" dirty="0" smtClean="0"/>
              <a:t>lor</a:t>
            </a:r>
            <a:r>
              <a:rPr lang="pt-BR" dirty="0" smtClean="0"/>
              <a:t> </a:t>
            </a:r>
            <a:r>
              <a:rPr lang="pt-BR" dirty="0"/>
              <a:t>de proiectare </a:t>
            </a:r>
            <a:r>
              <a:rPr lang="ro-RO" dirty="0" smtClean="0"/>
              <a:t>și exploatare </a:t>
            </a:r>
            <a:r>
              <a:rPr lang="pt-BR" dirty="0" smtClean="0"/>
              <a:t>a </a:t>
            </a:r>
            <a:r>
              <a:rPr lang="pt-BR" dirty="0"/>
              <a:t>clădirilor </a:t>
            </a:r>
            <a:r>
              <a:rPr lang="pt-BR" dirty="0" smtClean="0"/>
              <a:t>şi</a:t>
            </a:r>
            <a:r>
              <a:rPr lang="ro-RO" dirty="0" smtClean="0"/>
              <a:t>     </a:t>
            </a:r>
          </a:p>
          <a:p>
            <a:r>
              <a:rPr lang="ro-RO" dirty="0"/>
              <a:t> </a:t>
            </a:r>
            <a:r>
              <a:rPr lang="ro-RO" dirty="0" smtClean="0"/>
              <a:t>     </a:t>
            </a:r>
            <a:r>
              <a:rPr lang="en-US" dirty="0" smtClean="0"/>
              <a:t>construcţiilor</a:t>
            </a:r>
            <a:r>
              <a:rPr lang="ro-RO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b="1" dirty="0" err="1"/>
              <a:t>documentaţia</a:t>
            </a:r>
            <a:r>
              <a:rPr lang="ro-RO" b="1" dirty="0"/>
              <a:t> de deviz</a:t>
            </a:r>
            <a:endParaRPr lang="en-US" dirty="0"/>
          </a:p>
          <a:p>
            <a:r>
              <a:rPr lang="ro-RO" dirty="0" smtClean="0"/>
              <a:t>     - se </a:t>
            </a:r>
            <a:r>
              <a:rPr lang="ro-RO" dirty="0"/>
              <a:t>determină costul de deviz în conformitate cu prevederile expuse în </a:t>
            </a:r>
            <a:endParaRPr lang="ro-RO" dirty="0" smtClean="0"/>
          </a:p>
          <a:p>
            <a:r>
              <a:rPr lang="ro-RO" dirty="0"/>
              <a:t> </a:t>
            </a:r>
            <a:r>
              <a:rPr lang="ro-RO" dirty="0" smtClean="0"/>
              <a:t>    NCM L.01.01 </a:t>
            </a:r>
            <a:r>
              <a:rPr lang="en-US" dirty="0" smtClean="0"/>
              <a:t>“</a:t>
            </a:r>
            <a:r>
              <a:rPr lang="en-US" dirty="0" err="1"/>
              <a:t>Reguli</a:t>
            </a:r>
            <a:r>
              <a:rPr lang="en-US" dirty="0"/>
              <a:t> de </a:t>
            </a:r>
            <a:r>
              <a:rPr lang="en-US" dirty="0" err="1"/>
              <a:t>determinare</a:t>
            </a:r>
            <a:r>
              <a:rPr lang="en-US" dirty="0"/>
              <a:t> a </a:t>
            </a:r>
            <a:r>
              <a:rPr lang="en-US" dirty="0" err="1" smtClean="0"/>
              <a:t>valorii</a:t>
            </a:r>
            <a:r>
              <a:rPr lang="en-US" dirty="0" smtClean="0"/>
              <a:t> </a:t>
            </a:r>
            <a:r>
              <a:rPr lang="en-US" dirty="0" err="1" smtClean="0"/>
              <a:t>obiectivelor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smtClean="0"/>
              <a:t>              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     construcţii”</a:t>
            </a:r>
            <a:r>
              <a:rPr lang="ro-RO" dirty="0" smtClean="0"/>
              <a:t> </a:t>
            </a:r>
            <a:r>
              <a:rPr lang="ro-RO" dirty="0"/>
              <a:t>și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ro-RO" dirty="0" smtClean="0"/>
              <a:t>CP L.01.01</a:t>
            </a:r>
            <a:r>
              <a:rPr lang="en-US" dirty="0" smtClean="0"/>
              <a:t> “</a:t>
            </a:r>
            <a:r>
              <a:rPr lang="en-US" dirty="0" err="1"/>
              <a:t>Instrucţiuni</a:t>
            </a:r>
            <a:r>
              <a:rPr lang="en-US" dirty="0"/>
              <a:t> </a:t>
            </a:r>
            <a:r>
              <a:rPr lang="en-US" dirty="0" err="1"/>
              <a:t>privind</a:t>
            </a:r>
            <a:r>
              <a:rPr lang="en-US" dirty="0"/>
              <a:t> </a:t>
            </a:r>
            <a:r>
              <a:rPr lang="en-US" dirty="0" err="1"/>
              <a:t>întocmirea</a:t>
            </a:r>
            <a:r>
              <a:rPr lang="en-US" dirty="0"/>
              <a:t> </a:t>
            </a:r>
            <a:r>
              <a:rPr lang="en-US" dirty="0" err="1" smtClean="0"/>
              <a:t>devizelor</a:t>
            </a:r>
            <a:r>
              <a:rPr lang="ro-RO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/>
              <a:t>lucrările</a:t>
            </a:r>
            <a:r>
              <a:rPr lang="en-US" dirty="0"/>
              <a:t> de </a:t>
            </a:r>
            <a:r>
              <a:rPr lang="ro-RO" dirty="0" smtClean="0"/>
              <a:t>                      </a:t>
            </a:r>
          </a:p>
          <a:p>
            <a:r>
              <a:rPr lang="ro-RO" dirty="0"/>
              <a:t> </a:t>
            </a:r>
            <a:r>
              <a:rPr lang="ro-RO" dirty="0" smtClean="0"/>
              <a:t>                       </a:t>
            </a:r>
            <a:r>
              <a:rPr lang="en-US" dirty="0" smtClean="0"/>
              <a:t>construcţii-</a:t>
            </a:r>
            <a:r>
              <a:rPr lang="en-US" dirty="0" err="1" smtClean="0"/>
              <a:t>montaj</a:t>
            </a:r>
            <a:r>
              <a:rPr lang="en-US" dirty="0" smtClean="0"/>
              <a:t> </a:t>
            </a:r>
            <a:r>
              <a:rPr lang="en-US" dirty="0" err="1" smtClean="0"/>
              <a:t>prin</a:t>
            </a:r>
            <a:r>
              <a:rPr lang="ro-RO" dirty="0" smtClean="0"/>
              <a:t> </a:t>
            </a:r>
            <a:r>
              <a:rPr lang="en-US" dirty="0" err="1" smtClean="0"/>
              <a:t>metoda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resurse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65564" cy="113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399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Alexandru Tagadiuc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" r="10908"/>
          <a:stretch/>
        </p:blipFill>
        <p:spPr>
          <a:xfrm>
            <a:off x="1122221" y="1086928"/>
            <a:ext cx="8118764" cy="5494073"/>
          </a:xfrm>
        </p:spPr>
      </p:pic>
      <p:pic>
        <p:nvPicPr>
          <p:cNvPr id="5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3273" cy="11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28982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Alexandru Tagadiuc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30" y="1043796"/>
            <a:ext cx="8603673" cy="5537205"/>
          </a:xfrm>
        </p:spPr>
      </p:pic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1581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Alexandru Tagadiuc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0061"/>
            <a:ext cx="9143999" cy="5029200"/>
          </a:xfrm>
        </p:spPr>
      </p:pic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3557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Alexandru Tagadiuc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2808"/>
            <a:ext cx="9143999" cy="5468193"/>
          </a:xfrm>
        </p:spPr>
      </p:pic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72984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Alexandru Tagadiuc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3" r="13107"/>
          <a:stretch/>
        </p:blipFill>
        <p:spPr>
          <a:xfrm>
            <a:off x="2064325" y="1112808"/>
            <a:ext cx="6816437" cy="5468193"/>
          </a:xfrm>
        </p:spPr>
      </p:pic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6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4712E539-A56B-4F8D-B497-0B937A4E8B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2144EF17-D5F9-44EB-90AB-C233D065BEE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480C09A6-D4B0-4B30-B422-BBE7BA116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000" y="2936302"/>
            <a:ext cx="7776000" cy="3327697"/>
          </a:xfrm>
        </p:spPr>
        <p:txBody>
          <a:bodyPr/>
          <a:lstStyle/>
          <a:p>
            <a:pPr algn="ctr"/>
            <a:r>
              <a:rPr lang="ro-RO" sz="3200" dirty="0">
                <a:solidFill>
                  <a:srgbClr val="C00000"/>
                </a:solidFill>
              </a:rPr>
              <a:t>Vă </a:t>
            </a:r>
            <a:r>
              <a:rPr lang="ro-RO" sz="3200" dirty="0" err="1">
                <a:solidFill>
                  <a:srgbClr val="C00000"/>
                </a:solidFill>
              </a:rPr>
              <a:t>multumesc</a:t>
            </a:r>
            <a:r>
              <a:rPr lang="ro-RO" sz="3200" dirty="0">
                <a:solidFill>
                  <a:srgbClr val="C00000"/>
                </a:solidFill>
              </a:rPr>
              <a:t> pentru atenție</a:t>
            </a:r>
            <a:endParaRPr lang="en-US" sz="3200" dirty="0">
              <a:solidFill>
                <a:srgbClr val="C00000"/>
              </a:solidFill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3847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dirty="0" smtClean="0"/>
              <a:t>20/06/2017</a:t>
            </a:r>
            <a:endParaRPr lang="de-DE" noProof="0" dirty="0"/>
          </a:p>
        </p:txBody>
      </p:sp>
      <p:sp>
        <p:nvSpPr>
          <p:cNvPr id="6" name="Inhaltsplatzhalter 7"/>
          <p:cNvSpPr txBox="1">
            <a:spLocks/>
          </p:cNvSpPr>
          <p:nvPr/>
        </p:nvSpPr>
        <p:spPr>
          <a:xfrm>
            <a:off x="684213" y="2108200"/>
            <a:ext cx="4481512" cy="2609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În calitate de entitate federală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GIZ sprijină atingerea obiectivelor Guvernului Germaniei de cooperare internațională și dezvoltare durabilă. 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Publicat de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Deutsche </a:t>
            </a:r>
            <a:r>
              <a:rPr lang="de-DE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Gesellschaft für</a:t>
            </a:r>
            <a:br>
              <a:rPr lang="de-DE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de-DE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Internationale Zusammenarbeit 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(GIZ) GmbH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Oficii înregistrate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Bonn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și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Eschborn, German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ia</a:t>
            </a:r>
            <a:endParaRPr lang="en-GB" sz="1050" b="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Proiectul ”Modernizarea serviciilor publice locale în Republica Moldova”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Chișinău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str. </a:t>
            </a:r>
            <a:r>
              <a:rPr lang="en-GB" sz="1050" b="0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Bernardazzi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66</a:t>
            </a:r>
            <a:endParaRPr lang="en-GB" sz="1050" b="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  + 373 22 22-83-19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  + 373 22 00-02-38</a:t>
            </a:r>
            <a:b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	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www.giz.de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3"/>
              </a:rPr>
              <a:t>www.serviciilocale.md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Inhaltsplatzhalter 8"/>
          <p:cNvSpPr txBox="1">
            <a:spLocks/>
          </p:cNvSpPr>
          <p:nvPr/>
        </p:nvSpPr>
        <p:spPr>
          <a:xfrm>
            <a:off x="5467350" y="2108200"/>
            <a:ext cx="3005138" cy="3814763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defRPr/>
            </a:pPr>
            <a:r>
              <a:rPr lang="en-GB" sz="1050" b="1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Autor</a:t>
            </a:r>
            <a:r>
              <a:rPr lang="ro-RO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i: Alexandru Tagadiuc</a:t>
            </a:r>
            <a:r>
              <a:rPr lang="en-GB" sz="105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105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en-GB" sz="1050" b="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Aft>
                <a:spcPts val="300"/>
              </a:spcAft>
              <a:defRPr/>
            </a:pPr>
            <a:endParaRPr lang="en-GB" sz="105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endParaRPr lang="en-GB" sz="105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495377" y="4718050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>
                <a:solidFill>
                  <a:schemeClr val="tx2">
                    <a:lumMod val="75000"/>
                  </a:schemeClr>
                </a:solidFill>
              </a:rPr>
              <a:t>Proiect cofinanțat de 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feld 9"/>
          <p:cNvSpPr txBox="1">
            <a:spLocks noChangeArrowheads="1"/>
          </p:cNvSpPr>
          <p:nvPr/>
        </p:nvSpPr>
        <p:spPr bwMode="auto">
          <a:xfrm>
            <a:off x="5555933" y="3908425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>
                <a:solidFill>
                  <a:schemeClr val="tx2">
                    <a:lumMod val="75000"/>
                  </a:schemeClr>
                </a:solidFill>
              </a:rPr>
              <a:t>În cooperare cu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605" y="5981404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58952" t="9310" b="18235"/>
          <a:stretch/>
        </p:blipFill>
        <p:spPr>
          <a:xfrm>
            <a:off x="5645778" y="4368969"/>
            <a:ext cx="1569656" cy="6451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1178" y="5306076"/>
            <a:ext cx="1252884" cy="91021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434" y="4156749"/>
            <a:ext cx="847626" cy="85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statia2\Desktop\SDC-Rom_CMYK_hoch_po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46" y="5215306"/>
            <a:ext cx="198437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Stela\Desktop\Logou nou UTM\Logo_inscript_horizontal (1).pn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291" y="5167947"/>
            <a:ext cx="2635885" cy="655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815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dirty="0" smtClean="0"/>
              <a:t>20/06/2017</a:t>
            </a:r>
            <a:endParaRPr lang="de-DE" noProof="0" dirty="0"/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 descr="Gopa Log MS cmyk RZ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451" y="2793129"/>
            <a:ext cx="2827336" cy="1144690"/>
          </a:xfrm>
          <a:prstGeom prst="rect">
            <a:avLst/>
          </a:prstGeom>
          <a:noFill/>
        </p:spPr>
      </p:pic>
      <p:sp>
        <p:nvSpPr>
          <p:cNvPr id="19" name="Textfeld 5"/>
          <p:cNvSpPr txBox="1"/>
          <p:nvPr/>
        </p:nvSpPr>
        <p:spPr>
          <a:xfrm>
            <a:off x="5395399" y="2428037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Din </a:t>
            </a:r>
            <a:r>
              <a:rPr lang="en-US" sz="800" b="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numele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399" y="2793129"/>
            <a:ext cx="3400425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5280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ine 6">
            <a:extLst>
              <a:ext uri="{FF2B5EF4-FFF2-40B4-BE49-F238E27FC236}">
                <a16:creationId xmlns:a16="http://schemas.microsoft.com/office/drawing/2014/main" id="{8261877A-AA3C-4E30-B4FA-D092BA2B9A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90" y="1790341"/>
            <a:ext cx="3673283" cy="2629678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id="{66668BD7-2E80-41EE-AE37-E848B7CB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320" y="1048142"/>
            <a:ext cx="7776000" cy="617928"/>
          </a:xfrm>
        </p:spPr>
        <p:txBody>
          <a:bodyPr/>
          <a:lstStyle/>
          <a:p>
            <a:pPr algn="ctr"/>
            <a:r>
              <a:rPr lang="ro-RO" b="1" dirty="0">
                <a:solidFill>
                  <a:srgbClr val="C80F0F"/>
                </a:solidFill>
              </a:rPr>
              <a:t>Cuprinsul sesiunii</a:t>
            </a:r>
            <a:endParaRPr lang="en-US" b="1" dirty="0">
              <a:solidFill>
                <a:srgbClr val="C80F0F"/>
              </a:solidFill>
            </a:endParaRPr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88400265-6CC6-42A0-B3C1-D8693988EE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22272179-FC96-4615-9D3F-4FE23F5CAF3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F9F54966-F190-4425-8622-8B88AEBE0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993" y="1696297"/>
            <a:ext cx="7776000" cy="2878221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o-RO" dirty="0"/>
              <a:t>Introducere</a:t>
            </a:r>
          </a:p>
          <a:p>
            <a:pPr marL="342900" indent="-342900">
              <a:buFont typeface="+mj-lt"/>
              <a:buAutoNum type="arabicPeriod"/>
            </a:pPr>
            <a:r>
              <a:rPr lang="ro-RO" dirty="0"/>
              <a:t>Calitatea în Construcții</a:t>
            </a:r>
          </a:p>
          <a:p>
            <a:pPr marL="342900" indent="-342900">
              <a:buFont typeface="+mj-lt"/>
              <a:buAutoNum type="arabicPeriod"/>
            </a:pPr>
            <a:r>
              <a:rPr lang="ro-RO" dirty="0"/>
              <a:t>Documentația de proiect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o-RO" dirty="0"/>
              <a:t>Procedura de elaborare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o-RO" dirty="0"/>
              <a:t>Procedura de verificare, avizare și aprobare</a:t>
            </a:r>
          </a:p>
          <a:p>
            <a:pPr marL="342900" indent="-342900">
              <a:buFont typeface="+mj-lt"/>
              <a:buAutoNum type="arabicParenR" startAt="4"/>
            </a:pPr>
            <a:r>
              <a:rPr lang="ro-RO" dirty="0"/>
              <a:t>Componența și conținutul </a:t>
            </a:r>
            <a:r>
              <a:rPr lang="ro-RO" dirty="0" smtClean="0"/>
              <a:t>cadru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ro-RO" dirty="0" smtClean="0"/>
              <a:t> </a:t>
            </a:r>
            <a:r>
              <a:rPr lang="ro-RO" dirty="0"/>
              <a:t>al documentației de proiect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9018"/>
            <a:ext cx="9144000" cy="1851983"/>
          </a:xfrm>
          <a:prstGeom prst="rect">
            <a:avLst/>
          </a:prstGeom>
        </p:spPr>
      </p:pic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1832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E0334BC8-5D27-4443-83D6-418C5E73C70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3315A1F7-31D5-471C-8D4C-4A5CF777C0E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97B45CBB-6487-49F7-BCB5-36379B2BA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155" y="1669908"/>
            <a:ext cx="7776000" cy="3816000"/>
          </a:xfrm>
        </p:spPr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o-RO" sz="2400" dirty="0"/>
              <a:t>Strategia </a:t>
            </a:r>
            <a:r>
              <a:rPr lang="ro-RO" sz="2400" dirty="0" err="1"/>
              <a:t>naţională</a:t>
            </a:r>
            <a:r>
              <a:rPr lang="ro-RO" sz="2400" dirty="0"/>
              <a:t> de dezvoltare regională pentru anii 2010 - 2012 aprobată prin HG Nr. 158 din 04.03.2010</a:t>
            </a:r>
            <a:endParaRPr lang="en-GB" sz="2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o-RO" sz="2400" dirty="0"/>
              <a:t>Strategia </a:t>
            </a:r>
            <a:r>
              <a:rPr lang="ro-RO" sz="2400" dirty="0" err="1"/>
              <a:t>naţională</a:t>
            </a:r>
            <a:r>
              <a:rPr lang="ro-RO" sz="2400" dirty="0"/>
              <a:t> de dezvoltare regională pentru anii  2013-2015 aprobată prin HG Nr. 685 din 04.09.2013</a:t>
            </a:r>
            <a:endParaRPr lang="en-GB" sz="2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o-RO" sz="2400" dirty="0"/>
              <a:t>Strategia națională de dezvoltare regională pentru anii 2016–2020 aprobată prin Legea nr. 239 din 13.10.2016</a:t>
            </a:r>
            <a:endParaRPr lang="en-GB" sz="2400" dirty="0"/>
          </a:p>
          <a:p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7752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2B2F3B13-A9B0-48D6-A2D5-4273EBEE1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/>
              <a:t>Proiecte realizate 2010 - 2015</a:t>
            </a:r>
            <a:endParaRPr lang="en-US" dirty="0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BB582D36-B2BF-46DA-B36D-6DAC69D9E3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71A706F9-4BB8-4F31-9AA2-DFF82795652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63049D83-0348-43D1-92FB-1CF9549BA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o-RO" sz="2400" dirty="0"/>
              <a:t>3 stații de epurare a apelor reziduale</a:t>
            </a:r>
            <a:endParaRPr lang="en-GB" sz="2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o-RO" sz="2400" dirty="0"/>
              <a:t>2 stații de tratare a apei potabile</a:t>
            </a:r>
            <a:endParaRPr lang="en-GB" sz="2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o-RO" sz="2400" dirty="0"/>
              <a:t>164,1 km rețele de apeduct</a:t>
            </a:r>
            <a:endParaRPr lang="en-GB" sz="2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o-RO" sz="2400" dirty="0"/>
              <a:t>55,0 km rețele de canalizare</a:t>
            </a:r>
            <a:endParaRPr lang="en-GB" sz="2400" dirty="0"/>
          </a:p>
          <a:p>
            <a:endParaRPr lang="ro-RO" dirty="0"/>
          </a:p>
          <a:p>
            <a:r>
              <a:rPr lang="ro-RO" sz="2400" dirty="0"/>
              <a:t>Beneficiari: 151 mii de locuitori din 53 de localități.</a:t>
            </a:r>
            <a:endParaRPr lang="en-GB" sz="2400" dirty="0"/>
          </a:p>
          <a:p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79542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E29466F7-D8CB-4425-A02B-469481BD5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72" y="1168335"/>
            <a:ext cx="8922328" cy="835360"/>
          </a:xfrm>
        </p:spPr>
        <p:txBody>
          <a:bodyPr/>
          <a:lstStyle/>
          <a:p>
            <a:pPr algn="ctr"/>
            <a:r>
              <a:rPr lang="nn-NO" dirty="0"/>
              <a:t>Legea Nr. 721 din </a:t>
            </a:r>
            <a:r>
              <a:rPr lang="nn-NO" dirty="0" smtClean="0"/>
              <a:t>02.02.1996 </a:t>
            </a:r>
            <a:r>
              <a:rPr lang="ro-RO" dirty="0" smtClean="0"/>
              <a:t>privind </a:t>
            </a:r>
            <a:r>
              <a:rPr lang="ro-RO" dirty="0"/>
              <a:t>calitatea în construcții</a:t>
            </a:r>
            <a:endParaRPr lang="en-US" dirty="0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78D34755-4092-4F2A-BC7D-7B237A997CC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04DD7320-18F4-48C2-9A3E-B22E3D79503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CA7996F8-7208-4F30-88A2-1FF37F1F5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155" y="1586015"/>
            <a:ext cx="7776000" cy="4159694"/>
          </a:xfrm>
        </p:spPr>
        <p:txBody>
          <a:bodyPr/>
          <a:lstStyle/>
          <a:p>
            <a:pPr algn="ctr"/>
            <a:r>
              <a:rPr lang="ro-RO" b="1" dirty="0"/>
              <a:t>EXIGENȚE ESENȚIALE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rezistenţă</a:t>
            </a:r>
            <a:r>
              <a:rPr lang="en-GB" dirty="0"/>
              <a:t> </a:t>
            </a:r>
            <a:r>
              <a:rPr lang="en-GB" dirty="0" err="1"/>
              <a:t>şi</a:t>
            </a:r>
            <a:r>
              <a:rPr lang="en-GB" dirty="0"/>
              <a:t> </a:t>
            </a:r>
            <a:r>
              <a:rPr lang="en-GB" dirty="0" err="1"/>
              <a:t>stabilitate</a:t>
            </a:r>
            <a:r>
              <a:rPr lang="en-GB" dirty="0"/>
              <a:t> 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siguranţă</a:t>
            </a:r>
            <a:r>
              <a:rPr lang="en-GB" dirty="0"/>
              <a:t> </a:t>
            </a:r>
            <a:r>
              <a:rPr lang="en-GB" dirty="0" err="1"/>
              <a:t>în</a:t>
            </a:r>
            <a:r>
              <a:rPr lang="en-GB" dirty="0"/>
              <a:t> </a:t>
            </a:r>
            <a:r>
              <a:rPr lang="en-GB" dirty="0" err="1"/>
              <a:t>exploatare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securitatea</a:t>
            </a:r>
            <a:r>
              <a:rPr lang="en-GB" dirty="0"/>
              <a:t> la </a:t>
            </a:r>
            <a:r>
              <a:rPr lang="en-GB" dirty="0" err="1"/>
              <a:t>foc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igienă</a:t>
            </a:r>
            <a:r>
              <a:rPr lang="en-GB" dirty="0"/>
              <a:t>, </a:t>
            </a:r>
            <a:r>
              <a:rPr lang="en-GB" dirty="0" err="1"/>
              <a:t>sănătatea</a:t>
            </a:r>
            <a:r>
              <a:rPr lang="en-GB" dirty="0"/>
              <a:t> </a:t>
            </a:r>
            <a:r>
              <a:rPr lang="en-GB" dirty="0" err="1"/>
              <a:t>oamenilor</a:t>
            </a:r>
            <a:r>
              <a:rPr lang="en-GB" dirty="0"/>
              <a:t> </a:t>
            </a:r>
            <a:r>
              <a:rPr lang="en-GB" dirty="0" err="1"/>
              <a:t>refacerea</a:t>
            </a:r>
            <a:r>
              <a:rPr lang="en-GB" dirty="0"/>
              <a:t> </a:t>
            </a:r>
            <a:r>
              <a:rPr lang="en-GB" dirty="0" err="1"/>
              <a:t>şi</a:t>
            </a:r>
            <a:r>
              <a:rPr lang="en-GB" dirty="0"/>
              <a:t> </a:t>
            </a:r>
            <a:r>
              <a:rPr lang="en-GB" dirty="0" err="1"/>
              <a:t>protecţia</a:t>
            </a:r>
            <a:r>
              <a:rPr lang="en-GB" dirty="0"/>
              <a:t> </a:t>
            </a:r>
            <a:r>
              <a:rPr lang="en-GB" dirty="0" err="1"/>
              <a:t>mediului</a:t>
            </a:r>
            <a:r>
              <a:rPr lang="en-GB" dirty="0"/>
              <a:t> </a:t>
            </a:r>
            <a:r>
              <a:rPr lang="en-GB" dirty="0" err="1"/>
              <a:t>înconjurăto</a:t>
            </a:r>
            <a:r>
              <a:rPr lang="ro-RO" dirty="0"/>
              <a:t>r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izolare</a:t>
            </a:r>
            <a:r>
              <a:rPr lang="en-GB" dirty="0"/>
              <a:t> </a:t>
            </a:r>
            <a:r>
              <a:rPr lang="en-GB" dirty="0" err="1"/>
              <a:t>termică</a:t>
            </a:r>
            <a:r>
              <a:rPr lang="en-GB" dirty="0"/>
              <a:t>, </a:t>
            </a:r>
            <a:r>
              <a:rPr lang="en-GB" dirty="0" err="1"/>
              <a:t>hidrofugă</a:t>
            </a:r>
            <a:r>
              <a:rPr lang="en-GB" dirty="0"/>
              <a:t> </a:t>
            </a:r>
            <a:r>
              <a:rPr lang="en-GB" dirty="0" err="1"/>
              <a:t>şi</a:t>
            </a:r>
            <a:r>
              <a:rPr lang="en-GB" dirty="0"/>
              <a:t> </a:t>
            </a:r>
            <a:r>
              <a:rPr lang="en-GB" dirty="0" err="1"/>
              <a:t>economie</a:t>
            </a:r>
            <a:r>
              <a:rPr lang="en-GB" dirty="0"/>
              <a:t> de </a:t>
            </a:r>
            <a:r>
              <a:rPr lang="en-GB" dirty="0" err="1"/>
              <a:t>energie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protecţia</a:t>
            </a:r>
            <a:r>
              <a:rPr lang="en-GB" dirty="0"/>
              <a:t> </a:t>
            </a:r>
            <a:r>
              <a:rPr lang="en-GB" dirty="0" err="1"/>
              <a:t>împotriva</a:t>
            </a:r>
            <a:r>
              <a:rPr lang="en-GB" dirty="0"/>
              <a:t> </a:t>
            </a:r>
            <a:r>
              <a:rPr lang="en-GB" dirty="0" err="1"/>
              <a:t>zgomotului</a:t>
            </a:r>
            <a:endParaRPr lang="en-GB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9855"/>
            <a:ext cx="9144000" cy="1741146"/>
          </a:xfrm>
          <a:prstGeom prst="rect">
            <a:avLst/>
          </a:prstGeom>
        </p:spPr>
      </p:pic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121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854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9FD9FB42-CE67-44B6-B060-EEBC95193D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3709" y="1266276"/>
            <a:ext cx="7776000" cy="617928"/>
          </a:xfrm>
        </p:spPr>
        <p:txBody>
          <a:bodyPr/>
          <a:lstStyle/>
          <a:p>
            <a:pPr algn="ctr"/>
            <a:r>
              <a:rPr lang="ro-RO" b="1" dirty="0">
                <a:cs typeface="Times New Roman" panose="02020603050405020304" pitchFamily="18" charset="0"/>
              </a:rPr>
              <a:t>Codul Urbanismului și Construcțiilor</a:t>
            </a:r>
            <a:endParaRPr lang="en-US" dirty="0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ABBC9EC4-D472-43DD-A2B8-793049D81BF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2A943715-1EE5-4563-9D28-3D3832FB7BC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424C26AD-A07E-4A25-A1CC-5CCAC0552C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155" y="1921164"/>
            <a:ext cx="7776000" cy="3967989"/>
          </a:xfrm>
        </p:spPr>
        <p:txBody>
          <a:bodyPr/>
          <a:lstStyle/>
          <a:p>
            <a:r>
              <a:rPr lang="ro-RO" sz="2000" dirty="0"/>
              <a:t>reprezintă un cadru legal unitar, care va reglementa relațiile: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o-RO" sz="2000" dirty="0"/>
              <a:t>din domeniile de planificare a teritoriului și urbanismului;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o-RO" sz="2000" dirty="0"/>
              <a:t>autorizarea și executarea lucrărilor de construcții</a:t>
            </a:r>
            <a:endParaRPr lang="ru-R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o-RO" sz="2000" dirty="0"/>
              <a:t>asigurarea calității construcțiilor, a materialelor și a produselor pentru construcții;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o-RO" sz="2000" dirty="0"/>
              <a:t>exploatarea construcțiilor;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o-RO" sz="2000" dirty="0"/>
              <a:t>certificarea profesională a întreprinderilor din construcții;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o-RO" sz="2000" dirty="0"/>
              <a:t>exercitarea controlului de stat;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o-RO" sz="2000" dirty="0"/>
              <a:t>aplicarea unitară a prevederilor legale în domeniul utilizării și post utilizării construcțiilor pe teritoriul Republicii Moldova. </a:t>
            </a:r>
            <a:endParaRPr lang="en-GB" sz="2000" dirty="0"/>
          </a:p>
          <a:p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7760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07B2DD53-8AB8-423B-916F-1506FED30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b="1" dirty="0">
                <a:cs typeface="Times New Roman" panose="02020603050405020304" pitchFamily="18" charset="0"/>
              </a:rPr>
              <a:t>Codul Urbanismului și Construcțiilor</a:t>
            </a:r>
            <a:endParaRPr lang="en-US" dirty="0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1B2F34E5-5BC7-4FC9-B845-7A347C8FDD3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AE41B213-6DA8-4A3E-97FA-FF5AC6FF900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7AA213CD-A226-40F0-9757-BC5D2576A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000" y="2243404"/>
            <a:ext cx="7776000" cy="4020596"/>
          </a:xfrm>
        </p:spPr>
        <p:txBody>
          <a:bodyPr/>
          <a:lstStyle/>
          <a:p>
            <a:pPr algn="ctr"/>
            <a:r>
              <a:rPr lang="ro-RO" b="1" dirty="0">
                <a:solidFill>
                  <a:srgbClr val="0070C0"/>
                </a:solidFill>
              </a:rPr>
              <a:t>CERINȚE FUNDAMENTALE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rezistenţă</a:t>
            </a:r>
            <a:r>
              <a:rPr lang="en-GB" dirty="0"/>
              <a:t> </a:t>
            </a:r>
            <a:r>
              <a:rPr lang="en-GB" dirty="0" err="1"/>
              <a:t>şi</a:t>
            </a:r>
            <a:r>
              <a:rPr lang="en-GB" dirty="0"/>
              <a:t> </a:t>
            </a:r>
            <a:r>
              <a:rPr lang="en-GB" dirty="0" err="1"/>
              <a:t>stabilitate</a:t>
            </a:r>
            <a:r>
              <a:rPr lang="en-GB" dirty="0"/>
              <a:t> 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siguranţă</a:t>
            </a:r>
            <a:r>
              <a:rPr lang="en-GB" dirty="0"/>
              <a:t> </a:t>
            </a:r>
            <a:r>
              <a:rPr lang="en-GB" dirty="0" err="1"/>
              <a:t>în</a:t>
            </a:r>
            <a:r>
              <a:rPr lang="en-GB" dirty="0"/>
              <a:t> </a:t>
            </a:r>
            <a:r>
              <a:rPr lang="en-GB" dirty="0" err="1"/>
              <a:t>exploatare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securitatea</a:t>
            </a:r>
            <a:r>
              <a:rPr lang="en-GB" dirty="0"/>
              <a:t> la </a:t>
            </a:r>
            <a:r>
              <a:rPr lang="en-GB" dirty="0" err="1"/>
              <a:t>foc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igienă</a:t>
            </a:r>
            <a:r>
              <a:rPr lang="en-GB" dirty="0"/>
              <a:t>, </a:t>
            </a:r>
            <a:r>
              <a:rPr lang="en-GB" dirty="0" err="1"/>
              <a:t>sănătatea</a:t>
            </a:r>
            <a:r>
              <a:rPr lang="en-GB" dirty="0"/>
              <a:t> </a:t>
            </a:r>
            <a:r>
              <a:rPr lang="en-GB" dirty="0" err="1"/>
              <a:t>oamenilor</a:t>
            </a:r>
            <a:r>
              <a:rPr lang="en-GB" dirty="0"/>
              <a:t> </a:t>
            </a:r>
            <a:r>
              <a:rPr lang="en-GB" dirty="0" err="1"/>
              <a:t>refacerea</a:t>
            </a:r>
            <a:r>
              <a:rPr lang="en-GB" dirty="0"/>
              <a:t> </a:t>
            </a:r>
            <a:r>
              <a:rPr lang="en-GB" dirty="0" err="1"/>
              <a:t>şi</a:t>
            </a:r>
            <a:r>
              <a:rPr lang="en-GB" dirty="0"/>
              <a:t> </a:t>
            </a:r>
            <a:r>
              <a:rPr lang="en-GB" dirty="0" err="1"/>
              <a:t>protecţia</a:t>
            </a:r>
            <a:r>
              <a:rPr lang="en-GB" dirty="0"/>
              <a:t> </a:t>
            </a:r>
            <a:r>
              <a:rPr lang="en-GB" dirty="0" err="1"/>
              <a:t>mediului</a:t>
            </a:r>
            <a:r>
              <a:rPr lang="en-GB" dirty="0"/>
              <a:t> </a:t>
            </a:r>
            <a:r>
              <a:rPr lang="en-GB" dirty="0" err="1"/>
              <a:t>înconjurăto</a:t>
            </a:r>
            <a:r>
              <a:rPr lang="ro-RO" dirty="0"/>
              <a:t>r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izolare</a:t>
            </a:r>
            <a:r>
              <a:rPr lang="en-GB" dirty="0"/>
              <a:t> </a:t>
            </a:r>
            <a:r>
              <a:rPr lang="en-GB" dirty="0" err="1"/>
              <a:t>termică</a:t>
            </a:r>
            <a:r>
              <a:rPr lang="en-GB" dirty="0"/>
              <a:t>, </a:t>
            </a:r>
            <a:r>
              <a:rPr lang="en-GB" dirty="0" err="1"/>
              <a:t>hidrofugă</a:t>
            </a:r>
            <a:r>
              <a:rPr lang="en-GB" dirty="0"/>
              <a:t> </a:t>
            </a:r>
            <a:r>
              <a:rPr lang="en-GB" dirty="0" err="1"/>
              <a:t>şi</a:t>
            </a:r>
            <a:r>
              <a:rPr lang="en-GB" dirty="0"/>
              <a:t> </a:t>
            </a:r>
            <a:r>
              <a:rPr lang="en-GB" dirty="0" err="1"/>
              <a:t>economie</a:t>
            </a:r>
            <a:r>
              <a:rPr lang="en-GB" dirty="0"/>
              <a:t> de </a:t>
            </a:r>
            <a:r>
              <a:rPr lang="en-GB" dirty="0" err="1"/>
              <a:t>energie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protecţia</a:t>
            </a:r>
            <a:r>
              <a:rPr lang="en-GB" dirty="0"/>
              <a:t> </a:t>
            </a:r>
            <a:r>
              <a:rPr lang="en-GB" dirty="0" err="1"/>
              <a:t>împotriva</a:t>
            </a:r>
            <a:r>
              <a:rPr lang="en-GB" dirty="0"/>
              <a:t> </a:t>
            </a:r>
            <a:r>
              <a:rPr lang="en-GB" dirty="0" err="1" smtClean="0"/>
              <a:t>zgomotului</a:t>
            </a:r>
            <a:endParaRPr lang="en-GB" dirty="0" smtClean="0"/>
          </a:p>
          <a:p>
            <a:pPr marL="514350" indent="-514350">
              <a:buFont typeface="+mj-lt"/>
              <a:buAutoNum type="alphaUcPeriod"/>
            </a:pPr>
            <a:r>
              <a:rPr lang="ro-RO" b="1" dirty="0" smtClean="0">
                <a:solidFill>
                  <a:srgbClr val="0070C0"/>
                </a:solidFill>
              </a:rPr>
              <a:t>Utilizare </a:t>
            </a:r>
            <a:r>
              <a:rPr lang="ro-RO" b="1" dirty="0">
                <a:solidFill>
                  <a:srgbClr val="0070C0"/>
                </a:solidFill>
              </a:rPr>
              <a:t>sustenabilă a resurselor naturale</a:t>
            </a:r>
            <a:endParaRPr lang="en-GB" dirty="0">
              <a:solidFill>
                <a:srgbClr val="0070C0"/>
              </a:solidFill>
            </a:endParaRPr>
          </a:p>
          <a:p>
            <a:endParaRPr lang="ro-RO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4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485" y="3132263"/>
            <a:ext cx="3497118" cy="2417602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id="{B02E77E1-1FCC-4E9A-B288-B90EE047C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6855" y="1314097"/>
            <a:ext cx="7776000" cy="1146971"/>
          </a:xfrm>
        </p:spPr>
        <p:txBody>
          <a:bodyPr/>
          <a:lstStyle/>
          <a:p>
            <a:pPr algn="ctr"/>
            <a:r>
              <a:rPr lang="ro-RO" b="1" dirty="0">
                <a:cs typeface="Times New Roman" panose="02020603050405020304" pitchFamily="18" charset="0"/>
              </a:rPr>
              <a:t>HG 913</a:t>
            </a:r>
            <a:r>
              <a:rPr lang="ro-RO" dirty="0">
                <a:cs typeface="Times New Roman" panose="02020603050405020304" pitchFamily="18" charset="0"/>
              </a:rPr>
              <a:t> privind </a:t>
            </a:r>
            <a:r>
              <a:rPr lang="ro-RO" b="1" dirty="0">
                <a:cs typeface="Times New Roman" panose="02020603050405020304" pitchFamily="18" charset="0"/>
              </a:rPr>
              <a:t>„Reglementarea tehnică cu privire la </a:t>
            </a:r>
            <a:r>
              <a:rPr lang="ro-RO" b="1" dirty="0" err="1">
                <a:cs typeface="Times New Roman" panose="02020603050405020304" pitchFamily="18" charset="0"/>
              </a:rPr>
              <a:t>cerinţele</a:t>
            </a:r>
            <a:r>
              <a:rPr lang="ro-RO" b="1" dirty="0">
                <a:cs typeface="Times New Roman" panose="02020603050405020304" pitchFamily="18" charset="0"/>
              </a:rPr>
              <a:t> minime pentru comercializarea produselor pentru </a:t>
            </a:r>
            <a:r>
              <a:rPr lang="ro-RO" b="1" dirty="0" err="1">
                <a:cs typeface="Times New Roman" panose="02020603050405020304" pitchFamily="18" charset="0"/>
              </a:rPr>
              <a:t>construcţii</a:t>
            </a:r>
            <a:r>
              <a:rPr lang="ro-RO" b="1" dirty="0">
                <a:cs typeface="Times New Roman" panose="02020603050405020304" pitchFamily="18" charset="0"/>
              </a:rPr>
              <a:t>”</a:t>
            </a:r>
            <a:r>
              <a:rPr lang="ro-RO" dirty="0">
                <a:cs typeface="Times New Roman" panose="02020603050405020304" pitchFamily="18" charset="0"/>
              </a:rPr>
              <a:t> din 25 iulie 2016</a:t>
            </a:r>
            <a:endParaRPr lang="en-US" dirty="0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77AD320B-D1DA-43EA-87B7-04B94B21189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Alexandru Tagadiuc</a:t>
            </a:r>
            <a:endParaRPr lang="de-DE" dirty="0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67D8B283-6995-4D5D-8076-B1E4192A70D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 noProof="0" dirty="0" smtClean="0"/>
              <a:t>20/06/2017</a:t>
            </a:r>
            <a:endParaRPr lang="en-GB" noProof="0" dirty="0"/>
          </a:p>
        </p:txBody>
      </p:sp>
      <p:sp>
        <p:nvSpPr>
          <p:cNvPr id="5" name="Substituent conținut 4">
            <a:extLst>
              <a:ext uri="{FF2B5EF4-FFF2-40B4-BE49-F238E27FC236}">
                <a16:creationId xmlns:a16="http://schemas.microsoft.com/office/drawing/2014/main" id="{E86E221B-C1B8-4E4E-B239-7D20AC55F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067" y="2433064"/>
            <a:ext cx="5284488" cy="3816000"/>
          </a:xfrm>
        </p:spPr>
        <p:txBody>
          <a:bodyPr/>
          <a:lstStyle/>
          <a:p>
            <a:pPr algn="ctr"/>
            <a:r>
              <a:rPr lang="ro-RO" b="1" dirty="0"/>
              <a:t>CERINȚE FUNDAMENTALE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rezistenţă</a:t>
            </a:r>
            <a:r>
              <a:rPr lang="en-GB" dirty="0"/>
              <a:t> </a:t>
            </a:r>
            <a:r>
              <a:rPr lang="en-GB" dirty="0" err="1"/>
              <a:t>şi</a:t>
            </a:r>
            <a:r>
              <a:rPr lang="en-GB" dirty="0"/>
              <a:t> </a:t>
            </a:r>
            <a:r>
              <a:rPr lang="en-GB" dirty="0" err="1"/>
              <a:t>stabilitate</a:t>
            </a:r>
            <a:r>
              <a:rPr lang="en-GB" dirty="0"/>
              <a:t> 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siguranţă</a:t>
            </a:r>
            <a:r>
              <a:rPr lang="en-GB" dirty="0"/>
              <a:t> </a:t>
            </a:r>
            <a:r>
              <a:rPr lang="en-GB" dirty="0" err="1"/>
              <a:t>în</a:t>
            </a:r>
            <a:r>
              <a:rPr lang="en-GB" dirty="0"/>
              <a:t> </a:t>
            </a:r>
            <a:r>
              <a:rPr lang="en-GB" dirty="0" err="1"/>
              <a:t>exploatare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securitatea</a:t>
            </a:r>
            <a:r>
              <a:rPr lang="en-GB" dirty="0"/>
              <a:t> la </a:t>
            </a:r>
            <a:r>
              <a:rPr lang="en-GB" dirty="0" err="1"/>
              <a:t>foc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igienă</a:t>
            </a:r>
            <a:r>
              <a:rPr lang="en-GB" dirty="0"/>
              <a:t>, </a:t>
            </a:r>
            <a:r>
              <a:rPr lang="en-GB" dirty="0" err="1"/>
              <a:t>sănătatea</a:t>
            </a:r>
            <a:r>
              <a:rPr lang="en-GB" dirty="0"/>
              <a:t> </a:t>
            </a:r>
            <a:r>
              <a:rPr lang="en-GB" dirty="0" err="1"/>
              <a:t>oamenilor</a:t>
            </a:r>
            <a:r>
              <a:rPr lang="en-GB" dirty="0"/>
              <a:t> </a:t>
            </a:r>
            <a:r>
              <a:rPr lang="en-GB" dirty="0" err="1"/>
              <a:t>refacerea</a:t>
            </a:r>
            <a:r>
              <a:rPr lang="en-GB" dirty="0"/>
              <a:t> </a:t>
            </a:r>
            <a:r>
              <a:rPr lang="en-GB" dirty="0" err="1"/>
              <a:t>şi</a:t>
            </a:r>
            <a:r>
              <a:rPr lang="en-GB" dirty="0"/>
              <a:t>  </a:t>
            </a:r>
            <a:r>
              <a:rPr lang="en-GB" dirty="0" smtClean="0"/>
              <a:t>                                         </a:t>
            </a:r>
            <a:r>
              <a:rPr lang="en-GB" dirty="0" err="1" smtClean="0"/>
              <a:t>protecţia</a:t>
            </a:r>
            <a:r>
              <a:rPr lang="en-GB" dirty="0" smtClean="0"/>
              <a:t> </a:t>
            </a:r>
            <a:r>
              <a:rPr lang="en-GB" dirty="0" err="1"/>
              <a:t>mediului</a:t>
            </a:r>
            <a:r>
              <a:rPr lang="en-GB" dirty="0"/>
              <a:t> </a:t>
            </a:r>
            <a:r>
              <a:rPr lang="en-GB" dirty="0" err="1"/>
              <a:t>înconjurăto</a:t>
            </a:r>
            <a:r>
              <a:rPr lang="ro-RO" dirty="0"/>
              <a:t>r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izolare</a:t>
            </a:r>
            <a:r>
              <a:rPr lang="en-GB" dirty="0"/>
              <a:t> </a:t>
            </a:r>
            <a:r>
              <a:rPr lang="en-GB" dirty="0" err="1"/>
              <a:t>termică</a:t>
            </a:r>
            <a:r>
              <a:rPr lang="en-GB" dirty="0"/>
              <a:t>, </a:t>
            </a:r>
            <a:r>
              <a:rPr lang="en-GB" dirty="0" err="1"/>
              <a:t>hidrofugă</a:t>
            </a:r>
            <a:r>
              <a:rPr lang="en-GB" dirty="0"/>
              <a:t> </a:t>
            </a:r>
            <a:r>
              <a:rPr lang="en-GB" dirty="0" err="1"/>
              <a:t>şi</a:t>
            </a:r>
            <a:r>
              <a:rPr lang="en-GB" dirty="0"/>
              <a:t> </a:t>
            </a:r>
            <a:r>
              <a:rPr lang="en-GB" dirty="0" err="1"/>
              <a:t>economie</a:t>
            </a:r>
            <a:r>
              <a:rPr lang="en-GB" dirty="0"/>
              <a:t> </a:t>
            </a:r>
            <a:r>
              <a:rPr lang="en-GB" dirty="0" smtClean="0"/>
              <a:t>de                                     </a:t>
            </a:r>
            <a:r>
              <a:rPr lang="en-GB" dirty="0" err="1"/>
              <a:t>energie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en-GB" dirty="0" err="1"/>
              <a:t>protecţia</a:t>
            </a:r>
            <a:r>
              <a:rPr lang="en-GB" dirty="0"/>
              <a:t> </a:t>
            </a:r>
            <a:r>
              <a:rPr lang="en-GB" dirty="0" err="1"/>
              <a:t>împotriva</a:t>
            </a:r>
            <a:r>
              <a:rPr lang="en-GB" dirty="0"/>
              <a:t> </a:t>
            </a:r>
            <a:r>
              <a:rPr lang="en-GB" dirty="0" err="1"/>
              <a:t>zgomotului</a:t>
            </a:r>
            <a:endParaRPr lang="ro-RO" dirty="0"/>
          </a:p>
          <a:p>
            <a:pPr marL="514350" indent="-514350">
              <a:buFont typeface="+mj-lt"/>
              <a:buAutoNum type="alphaUcPeriod"/>
            </a:pPr>
            <a:r>
              <a:rPr lang="ro-RO" b="1" dirty="0">
                <a:solidFill>
                  <a:srgbClr val="0070C0"/>
                </a:solidFill>
              </a:rPr>
              <a:t>Utilizare sustenabilă a resurselor naturale</a:t>
            </a:r>
            <a:endParaRPr lang="en-GB" b="1" dirty="0">
              <a:solidFill>
                <a:srgbClr val="0070C0"/>
              </a:solidFill>
            </a:endParaRPr>
          </a:p>
          <a:p>
            <a:endParaRPr lang="en-US" dirty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74555" cy="1436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789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1277</TotalTime>
  <Words>1321</Words>
  <Application>Microsoft Office PowerPoint</Application>
  <PresentationFormat>On-screen Show (4:3)</PresentationFormat>
  <Paragraphs>243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Arial Narrow</vt:lpstr>
      <vt:lpstr>Times New Roman</vt:lpstr>
      <vt:lpstr>GIZ_Banner_Kopfzeile-Ausland (3)</vt:lpstr>
      <vt:lpstr>Curs de instruire pentru angajaţii operatorilor „Apă-Canal” din Republica Moldova </vt:lpstr>
      <vt:lpstr>Obiectivul Sesiunii</vt:lpstr>
      <vt:lpstr>Cuprinsul sesiunii</vt:lpstr>
      <vt:lpstr>PowerPoint Presentation</vt:lpstr>
      <vt:lpstr>Proiecte realizate 2010 - 2015</vt:lpstr>
      <vt:lpstr>Legea Nr. 721 din 02.02.1996 privind calitatea în construcții</vt:lpstr>
      <vt:lpstr>Codul Urbanismului și Construcțiilor</vt:lpstr>
      <vt:lpstr>Codul Urbanismului și Construcțiilor</vt:lpstr>
      <vt:lpstr>HG 913 privind „Reglementarea tehnică cu privire la cerinţele minime pentru comercializarea produselor pentru construcţii” din 25 iulie 2016</vt:lpstr>
      <vt:lpstr>NCM A.07.02-2012 “PROCEDURA DE ELABORARE, AVIZARE, APROBARE ŞI CONŢINUTUL-CADRU AL DOCUMENTAŢIEI DE PROIECT PENTRU CONSTRUCŢII”</vt:lpstr>
      <vt:lpstr>Elaborare documentație de proiect</vt:lpstr>
      <vt:lpstr>Elaborare documentație de proiect</vt:lpstr>
      <vt:lpstr>Verificarea, avizarea şi aprobarea documentaţiei de proiect</vt:lpstr>
      <vt:lpstr>Сomponenţa şi conţinutul-cadru al proiectului </vt:lpstr>
      <vt:lpstr>Сomponenţa şi conţinutul-cadru al proiectului</vt:lpstr>
      <vt:lpstr>Сomponenţa şi conţinutul-cadru al proiectului</vt:lpstr>
      <vt:lpstr>Сomponenţa şi conţinutul-cadru al proiectului</vt:lpstr>
      <vt:lpstr>Сomponenţa şi conţinutul-cadru al proiectului</vt:lpstr>
      <vt:lpstr>Сomponenţa şi conţinutul-cadru al proiectului</vt:lpstr>
      <vt:lpstr>Сomponenţa şi conţinutul-cadru al proiectului</vt:lpstr>
      <vt:lpstr>Сomponenţa şi conţinutul-cadru al proiectului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Admin</cp:lastModifiedBy>
  <cp:revision>201</cp:revision>
  <cp:lastPrinted>2012-07-19T10:16:59Z</cp:lastPrinted>
  <dcterms:created xsi:type="dcterms:W3CDTF">2013-09-05T11:54:56Z</dcterms:created>
  <dcterms:modified xsi:type="dcterms:W3CDTF">2017-06-13T07:21:22Z</dcterms:modified>
</cp:coreProperties>
</file>