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notesMasterIdLst>
    <p:notesMasterId r:id="rId44"/>
  </p:notesMasterIdLst>
  <p:handoutMasterIdLst>
    <p:handoutMasterId r:id="rId45"/>
  </p:handoutMasterIdLst>
  <p:sldIdLst>
    <p:sldId id="342" r:id="rId2"/>
    <p:sldId id="343" r:id="rId3"/>
    <p:sldId id="290" r:id="rId4"/>
    <p:sldId id="309" r:id="rId5"/>
    <p:sldId id="307" r:id="rId6"/>
    <p:sldId id="308" r:id="rId7"/>
    <p:sldId id="318" r:id="rId8"/>
    <p:sldId id="319" r:id="rId9"/>
    <p:sldId id="320" r:id="rId10"/>
    <p:sldId id="291" r:id="rId11"/>
    <p:sldId id="301" r:id="rId12"/>
    <p:sldId id="292" r:id="rId13"/>
    <p:sldId id="293" r:id="rId14"/>
    <p:sldId id="331" r:id="rId15"/>
    <p:sldId id="300" r:id="rId16"/>
    <p:sldId id="294" r:id="rId17"/>
    <p:sldId id="310" r:id="rId18"/>
    <p:sldId id="297" r:id="rId19"/>
    <p:sldId id="298" r:id="rId20"/>
    <p:sldId id="299" r:id="rId21"/>
    <p:sldId id="323" r:id="rId22"/>
    <p:sldId id="302" r:id="rId23"/>
    <p:sldId id="322" r:id="rId24"/>
    <p:sldId id="328" r:id="rId25"/>
    <p:sldId id="335" r:id="rId26"/>
    <p:sldId id="336" r:id="rId27"/>
    <p:sldId id="304" r:id="rId28"/>
    <p:sldId id="330" r:id="rId29"/>
    <p:sldId id="332" r:id="rId30"/>
    <p:sldId id="326" r:id="rId31"/>
    <p:sldId id="312" r:id="rId32"/>
    <p:sldId id="313" r:id="rId33"/>
    <p:sldId id="314" r:id="rId34"/>
    <p:sldId id="337" r:id="rId35"/>
    <p:sldId id="338" r:id="rId36"/>
    <p:sldId id="339" r:id="rId37"/>
    <p:sldId id="340" r:id="rId38"/>
    <p:sldId id="306" r:id="rId39"/>
    <p:sldId id="333" r:id="rId40"/>
    <p:sldId id="311" r:id="rId41"/>
    <p:sldId id="316" r:id="rId42"/>
    <p:sldId id="317" r:id="rId43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58">
          <p15:clr>
            <a:srgbClr val="A4A3A4"/>
          </p15:clr>
        </p15:guide>
        <p15:guide id="2" orient="horz" pos="388">
          <p15:clr>
            <a:srgbClr val="A4A3A4"/>
          </p15:clr>
        </p15:guide>
        <p15:guide id="3" pos="288">
          <p15:clr>
            <a:srgbClr val="A4A3A4"/>
          </p15:clr>
        </p15:guide>
        <p15:guide id="4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 Bohantova" initials="LB" lastIdx="0" clrIdx="0">
    <p:extLst>
      <p:ext uri="{19B8F6BF-5375-455C-9EA6-DF929625EA0E}">
        <p15:presenceInfo xmlns:p15="http://schemas.microsoft.com/office/powerpoint/2012/main" xmlns="" userId="Laura Bohantov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452"/>
    <a:srgbClr val="E5DBA1"/>
    <a:srgbClr val="BABA93"/>
    <a:srgbClr val="BABB93"/>
    <a:srgbClr val="DEDEAF"/>
    <a:srgbClr val="999999"/>
    <a:srgbClr val="D9D9D9"/>
    <a:srgbClr val="CCCCCC"/>
    <a:srgbClr val="C80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24" autoAdjust="0"/>
    <p:restoredTop sz="98003" autoAdjust="0"/>
  </p:normalViewPr>
  <p:slideViewPr>
    <p:cSldViewPr snapToGrid="0">
      <p:cViewPr>
        <p:scale>
          <a:sx n="100" d="100"/>
          <a:sy n="100" d="100"/>
        </p:scale>
        <p:origin x="-198" y="732"/>
      </p:cViewPr>
      <p:guideLst>
        <p:guide orient="horz" pos="658"/>
        <p:guide orient="horz" pos="388"/>
        <p:guide pos="288"/>
        <p:guide pos="1022"/>
      </p:guideLst>
    </p:cSldViewPr>
  </p:slideViewPr>
  <p:outlineViewPr>
    <p:cViewPr>
      <p:scale>
        <a:sx n="33" d="100"/>
        <a:sy n="33" d="100"/>
      </p:scale>
      <p:origin x="0" y="276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8" d="100"/>
          <a:sy n="108" d="100"/>
        </p:scale>
        <p:origin x="-4140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47F930EC-4FD0-431B-BB9B-47DE359CDF6F}" type="slidenum">
              <a:rPr lang="de-DE">
                <a:latin typeface="Arial Narrow" pitchFamily="34" charset="0"/>
              </a:rPr>
              <a:pPr/>
              <a:t>‹#›</a:t>
            </a:fld>
            <a:endParaRPr lang="de-DE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22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351"/>
            <a:ext cx="4984962" cy="446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Klicken Sie, um die Formate des Vorlagentextes zu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fld id="{276F4F92-661F-4424-ADED-7D3829A4203F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160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7818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dirty="0" smtClean="0"/>
              <a:t>Unse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1864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6310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27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7413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39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7345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2453010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1335835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 smtClean="0"/>
              <a:t>Click on symbol </a:t>
            </a:r>
            <a:br>
              <a:rPr lang="en-GB" noProof="0" dirty="0" smtClean="0"/>
            </a:br>
            <a:r>
              <a:rPr lang="en-GB" noProof="0" dirty="0" smtClean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val="581427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 smtClean="0"/>
              <a:t>Click on symbol </a:t>
            </a:r>
            <a:br>
              <a:rPr lang="en-GB" noProof="0" dirty="0" smtClean="0"/>
            </a:br>
            <a:r>
              <a:rPr lang="en-GB" noProof="0" dirty="0" smtClean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val="18016267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4241795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</p:txBody>
      </p:sp>
    </p:spTree>
    <p:extLst>
      <p:ext uri="{BB962C8B-B14F-4D97-AF65-F5344CB8AC3E}">
        <p14:creationId xmlns:p14="http://schemas.microsoft.com/office/powerpoint/2010/main" val="9934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810"/>
            <a:ext cx="9144000" cy="11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Grafik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1000" b="0" noProof="0" dirty="0" smtClean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327115CA-E6A4-425F-BB4F-A64D48743A27}" type="slidenum">
              <a:rPr lang="en-GB" sz="1000" b="0" noProof="0" smtClean="0">
                <a:solidFill>
                  <a:srgbClr val="6E6452"/>
                </a:solidFill>
                <a:latin typeface="Arial Narrow" pitchFamily="34" charset="0"/>
              </a:rPr>
              <a:pPr/>
              <a:t>‹#›</a:t>
            </a:fld>
            <a:endParaRPr lang="en-GB" sz="1000" b="0" noProof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here to add title</a:t>
            </a:r>
            <a:endParaRPr lang="de-DE" noProof="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09" r:id="rId3"/>
    <p:sldLayoutId id="2147483714" r:id="rId4"/>
    <p:sldLayoutId id="2147483710" r:id="rId5"/>
    <p:sldLayoutId id="2147483711" r:id="rId6"/>
  </p:sldLayoutIdLst>
  <p:transition/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hyperlink" Target="http://www.serviciilocale.md/" TargetMode="External"/><Relationship Id="rId7" Type="http://schemas.openxmlformats.org/officeDocument/2006/relationships/image" Target="../media/image34.png"/><Relationship Id="rId2" Type="http://schemas.openxmlformats.org/officeDocument/2006/relationships/hyperlink" Target="http://www.giz.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.jpeg"/><Relationship Id="rId9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322288" y="1516719"/>
            <a:ext cx="8499423" cy="5711933"/>
          </a:xfrm>
        </p:spPr>
        <p:txBody>
          <a:bodyPr/>
          <a:lstStyle/>
          <a:p>
            <a:pPr algn="ctr"/>
            <a:r>
              <a:rPr lang="ro-RO" sz="1600" b="1" dirty="0" smtClean="0">
                <a:solidFill>
                  <a:srgbClr val="002060"/>
                </a:solidFill>
              </a:rPr>
              <a:t>Curs de instruire pentru angajaţii operatorilor „Apă-Canal”</a:t>
            </a:r>
            <a:r>
              <a:rPr lang="ro-RO" b="1" dirty="0" smtClean="0">
                <a:solidFill>
                  <a:srgbClr val="002060"/>
                </a:solidFill>
              </a:rPr>
              <a:t/>
            </a:r>
            <a:br>
              <a:rPr lang="ro-RO" b="1" dirty="0" smtClean="0">
                <a:solidFill>
                  <a:srgbClr val="002060"/>
                </a:solidFill>
              </a:rPr>
            </a:br>
            <a:r>
              <a:rPr lang="ro-RO" b="1" dirty="0" smtClean="0">
                <a:solidFill>
                  <a:srgbClr val="002060"/>
                </a:solidFill>
              </a:rPr>
              <a:t/>
            </a:r>
            <a:br>
              <a:rPr lang="ro-RO" b="1" dirty="0" smtClean="0">
                <a:solidFill>
                  <a:srgbClr val="002060"/>
                </a:solidFill>
              </a:rPr>
            </a:br>
            <a:r>
              <a:rPr lang="ro-RO" b="1" dirty="0" smtClean="0">
                <a:solidFill>
                  <a:srgbClr val="C00000"/>
                </a:solidFill>
              </a:rPr>
              <a:t>Modulul 10: </a:t>
            </a:r>
            <a:r>
              <a:rPr lang="ro-RO" b="1" dirty="0" smtClean="0">
                <a:solidFill>
                  <a:srgbClr val="002060"/>
                </a:solidFill>
              </a:rPr>
              <a:t>Rolul operatorilor de servicii publice de alimentare cu apă și de canalizare în procesul de atragere a investițiilor, proiectare, construcție și dare în exploatare a obiectelor de alimentare cu apă și de canalizare</a:t>
            </a:r>
            <a:r>
              <a:rPr lang="ro-RO" b="1" dirty="0" smtClean="0">
                <a:solidFill>
                  <a:srgbClr val="FF0000"/>
                </a:solidFill>
              </a:rPr>
              <a:t/>
            </a:r>
            <a:br>
              <a:rPr lang="ro-RO" b="1" dirty="0" smtClean="0">
                <a:solidFill>
                  <a:srgbClr val="FF0000"/>
                </a:solidFill>
              </a:rPr>
            </a:br>
            <a:r>
              <a:rPr lang="ro-RO" b="1" dirty="0" smtClean="0">
                <a:solidFill>
                  <a:srgbClr val="FF0000"/>
                </a:solidFill>
              </a:rPr>
              <a:t/>
            </a:r>
            <a:br>
              <a:rPr lang="ro-RO" b="1" dirty="0" smtClean="0">
                <a:solidFill>
                  <a:srgbClr val="FF0000"/>
                </a:solidFill>
              </a:rPr>
            </a:br>
            <a:r>
              <a:rPr lang="ro-RO" altLang="en-US" sz="2000" b="1" dirty="0">
                <a:solidFill>
                  <a:srgbClr val="FF0000"/>
                </a:solidFill>
              </a:rPr>
              <a:t>Sesiunea </a:t>
            </a:r>
            <a:r>
              <a:rPr lang="ro-RO" altLang="en-US" sz="2000" b="1" dirty="0" smtClean="0">
                <a:solidFill>
                  <a:srgbClr val="FF0000"/>
                </a:solidFill>
              </a:rPr>
              <a:t>4</a:t>
            </a:r>
            <a:r>
              <a:rPr lang="ro-RO" altLang="en-US" sz="2000" b="1" dirty="0">
                <a:solidFill>
                  <a:srgbClr val="FF0000"/>
                </a:solidFill>
              </a:rPr>
              <a:t/>
            </a:r>
            <a:br>
              <a:rPr lang="ro-RO" altLang="en-US" sz="2000" b="1" dirty="0">
                <a:solidFill>
                  <a:srgbClr val="FF0000"/>
                </a:solidFill>
              </a:rPr>
            </a:br>
            <a:r>
              <a:rPr lang="ro-RO" altLang="en-US" sz="2000" b="1" dirty="0">
                <a:solidFill>
                  <a:srgbClr val="002060"/>
                </a:solidFill>
              </a:rPr>
              <a:t>Rolul operatorilor de servicii publice de alimentare cu apă </a:t>
            </a:r>
            <a:br>
              <a:rPr lang="ro-RO" altLang="en-US" sz="2000" b="1" dirty="0">
                <a:solidFill>
                  <a:srgbClr val="002060"/>
                </a:solidFill>
              </a:rPr>
            </a:br>
            <a:r>
              <a:rPr lang="ro-RO" altLang="en-US" sz="2000" b="1" dirty="0">
                <a:solidFill>
                  <a:srgbClr val="002060"/>
                </a:solidFill>
              </a:rPr>
              <a:t>și de canalizare </a:t>
            </a:r>
            <a:r>
              <a:rPr lang="ro-RO" altLang="en-US" sz="2000" b="1" dirty="0">
                <a:solidFill>
                  <a:srgbClr val="FF0000"/>
                </a:solidFill>
              </a:rPr>
              <a:t>în procesul de </a:t>
            </a:r>
            <a:r>
              <a:rPr lang="ro-RO" altLang="en-US" sz="2000" b="1" dirty="0" smtClean="0">
                <a:solidFill>
                  <a:srgbClr val="FF0000"/>
                </a:solidFill>
              </a:rPr>
              <a:t>dare în exploatare </a:t>
            </a:r>
            <a:r>
              <a:rPr lang="ro-RO" altLang="en-US" sz="2000" b="1" dirty="0">
                <a:solidFill>
                  <a:srgbClr val="002060"/>
                </a:solidFill>
              </a:rPr>
              <a:t>a obiectivelor de </a:t>
            </a:r>
            <a:br>
              <a:rPr lang="ro-RO" altLang="en-US" sz="2000" b="1" dirty="0">
                <a:solidFill>
                  <a:srgbClr val="002060"/>
                </a:solidFill>
              </a:rPr>
            </a:br>
            <a:r>
              <a:rPr lang="ro-RO" altLang="en-US" sz="2000" b="1" dirty="0">
                <a:solidFill>
                  <a:srgbClr val="002060"/>
                </a:solidFill>
              </a:rPr>
              <a:t>alimentare cu apă şi ce canalizare</a:t>
            </a:r>
            <a:r>
              <a:rPr lang="vi-VN" altLang="en-US" sz="2000" b="1" dirty="0"/>
              <a:t/>
            </a:r>
            <a:br>
              <a:rPr lang="vi-VN" altLang="en-US" sz="2000" b="1" dirty="0"/>
            </a:br>
            <a:r>
              <a:rPr lang="vi-VN" b="1" dirty="0"/>
              <a:t/>
            </a:r>
            <a:br>
              <a:rPr lang="vi-VN" b="1" dirty="0"/>
            </a:br>
            <a:r>
              <a:rPr lang="ro-RO" sz="1600" b="1" i="1" dirty="0" smtClean="0">
                <a:solidFill>
                  <a:srgbClr val="002060"/>
                </a:solidFill>
                <a:latin typeface="+mn-lt"/>
              </a:rPr>
              <a:t>Expert, Mihail CHIPERI</a:t>
            </a:r>
            <a:br>
              <a:rPr lang="ro-RO" sz="1600" b="1" i="1" dirty="0" smtClean="0">
                <a:solidFill>
                  <a:srgbClr val="002060"/>
                </a:solidFill>
                <a:latin typeface="+mn-lt"/>
              </a:rPr>
            </a:br>
            <a:r>
              <a:rPr lang="ro-RO" sz="1400" b="1" dirty="0">
                <a:solidFill>
                  <a:srgbClr val="002060"/>
                </a:solidFill>
              </a:rPr>
              <a:t/>
            </a:r>
            <a:br>
              <a:rPr lang="ro-RO" sz="1400" b="1" dirty="0">
                <a:solidFill>
                  <a:srgbClr val="002060"/>
                </a:solidFill>
              </a:rPr>
            </a:br>
            <a:r>
              <a:rPr lang="en-US" sz="1400" b="1" dirty="0" smtClean="0">
                <a:solidFill>
                  <a:srgbClr val="002060"/>
                </a:solidFill>
              </a:rPr>
              <a:t>2</a:t>
            </a:r>
            <a:r>
              <a:rPr lang="ro-RO" sz="1400" b="1" dirty="0" smtClean="0">
                <a:solidFill>
                  <a:srgbClr val="002060"/>
                </a:solidFill>
              </a:rPr>
              <a:t>0-21-22 iunie</a:t>
            </a:r>
            <a:r>
              <a:rPr lang="en-US" sz="1400" b="1" dirty="0" smtClean="0">
                <a:solidFill>
                  <a:srgbClr val="002060"/>
                </a:solidFill>
              </a:rPr>
              <a:t>  201</a:t>
            </a:r>
            <a:r>
              <a:rPr lang="ro-RO" sz="1400" b="1" dirty="0" smtClean="0">
                <a:solidFill>
                  <a:srgbClr val="002060"/>
                </a:solidFill>
              </a:rPr>
              <a:t>7</a:t>
            </a:r>
            <a:r>
              <a:rPr lang="en-US" sz="1400" b="1" dirty="0" smtClean="0">
                <a:solidFill>
                  <a:srgbClr val="002060"/>
                </a:solidFill>
              </a:rPr>
              <a:t>,  </a:t>
            </a:r>
            <a:r>
              <a:rPr lang="ro-RO" sz="1400" b="1" dirty="0" smtClean="0">
                <a:solidFill>
                  <a:srgbClr val="002060"/>
                </a:solidFill>
              </a:rPr>
              <a:t>Chișinău</a:t>
            </a:r>
            <a:endParaRPr lang="de-DE" b="1" dirty="0">
              <a:solidFill>
                <a:srgbClr val="002060"/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19/06/2017</a:t>
            </a:fld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335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555646"/>
            <a:ext cx="7776000" cy="545482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Procesele verbale ce devin ascunse 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smtClean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4000" y="2448000"/>
            <a:ext cx="7759356" cy="38160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sz="1200" dirty="0" smtClean="0">
                <a:solidFill>
                  <a:schemeClr val="tx1"/>
                </a:solidFill>
              </a:rPr>
              <a:t>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Procesul-verbal la lucrări ce devin ascunse va conține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-Data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începerii lucărilor,data finalizării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-Genul de lucrări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-Desenele în baza cărora sau executat lucrările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-Materialele folosite la executarea lucrărilor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-Perioada de executare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-Starea timpului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-Încercările de laborator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-Schemele de execuție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o-RO" sz="1400" dirty="0" smtClean="0"/>
          </a:p>
          <a:p>
            <a:endParaRPr lang="ru-RU" sz="1200" dirty="0"/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05576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19/06/2017</a:t>
            </a:fld>
            <a:endParaRPr lang="de-DE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4395" y="1555646"/>
            <a:ext cx="7861464" cy="807544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Lucr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ări care se consideră ascunse la rețelele de apă și de canalizare</a:t>
            </a:r>
            <a:endParaRPr lang="de-DE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Inhaltsplatzhalter 4"/>
          <p:cNvSpPr txBox="1">
            <a:spLocks/>
          </p:cNvSpPr>
          <p:nvPr/>
        </p:nvSpPr>
        <p:spPr bwMode="auto">
          <a:xfrm>
            <a:off x="748145" y="2671947"/>
            <a:ext cx="7837714" cy="358634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  <a:ea typeface="+mn-ea"/>
                <a:cs typeface="+mn-cs"/>
              </a:defRPr>
            </a:lvl1pPr>
            <a:lvl2pPr marL="3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2pPr>
            <a:lvl3pPr marL="7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3pPr>
            <a:lvl4pPr marL="10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4pPr>
            <a:lvl5pPr marL="14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5pPr>
            <a:lvl6pPr marL="180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6pPr>
            <a:lvl7pPr marL="21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7pPr>
            <a:lvl8pPr marL="25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8pPr>
            <a:lvl9pPr marL="28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9pPr>
          </a:lstStyle>
          <a:p>
            <a:r>
              <a:rPr lang="en-U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o-RO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Patul șanțului</a:t>
            </a:r>
            <a:r>
              <a:rPr lang="en-U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Pozarea</a:t>
            </a:r>
            <a:r>
              <a:rPr lang="en-U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țevii</a:t>
            </a:r>
            <a:r>
              <a:rPr lang="en-U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o-RO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400" b="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amblierea</a:t>
            </a:r>
            <a:r>
              <a:rPr lang="en-U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șanțului.</a:t>
            </a:r>
            <a:endParaRPr lang="en-US" sz="2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o-RO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o-RO" sz="1400" i="1" dirty="0" smtClean="0">
                <a:latin typeface="Times New Roman" pitchFamily="18" charset="0"/>
                <a:cs typeface="Times New Roman" pitchFamily="18" charset="0"/>
              </a:rPr>
              <a:t>							</a:t>
            </a:r>
            <a:endParaRPr lang="en-US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400" i="1" dirty="0" smtClean="0"/>
              <a:t>  </a:t>
            </a:r>
            <a:r>
              <a:rPr lang="ro-RO" sz="1400" i="1" dirty="0" smtClean="0"/>
              <a:t>		</a:t>
            </a:r>
          </a:p>
          <a:p>
            <a:pPr algn="ctr"/>
            <a:endParaRPr lang="ro-RO" sz="1400" i="1" dirty="0" smtClean="0"/>
          </a:p>
          <a:p>
            <a:pPr algn="ctr"/>
            <a:endParaRPr lang="ro-RO" sz="1400" i="1" dirty="0"/>
          </a:p>
          <a:p>
            <a:pPr algn="ctr"/>
            <a:r>
              <a:rPr lang="en-US" sz="1400" i="1" dirty="0" smtClean="0"/>
              <a:t> </a:t>
            </a:r>
            <a:endParaRPr lang="ro-RO" dirty="0" smtClean="0"/>
          </a:p>
          <a:p>
            <a:pPr marL="285750" indent="-2857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75579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018" y="1435468"/>
            <a:ext cx="7776000" cy="545482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smtClean="0"/>
              <a:t> 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Verificarea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calit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ății și recepția lucrărilor.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6" name="Объект 5"/>
          <p:cNvSpPr>
            <a:spLocks noGrp="1"/>
          </p:cNvSpPr>
          <p:nvPr>
            <p:ph idx="12"/>
          </p:nvPr>
        </p:nvSpPr>
        <p:spPr>
          <a:xfrm>
            <a:off x="665018" y="2161310"/>
            <a:ext cx="7913735" cy="4114566"/>
          </a:xfrm>
          <a:ln>
            <a:solidFill>
              <a:schemeClr val="bg1"/>
            </a:solidFill>
          </a:ln>
        </p:spPr>
        <p:txBody>
          <a:bodyPr/>
          <a:lstStyle/>
          <a:p>
            <a:pPr algn="just"/>
            <a:r>
              <a:rPr lang="ro-RO" dirty="0" smtClean="0">
                <a:solidFill>
                  <a:schemeClr val="tx1"/>
                </a:solidFill>
              </a:rPr>
              <a:t>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Verific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area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calitatății lucrărilor în corespundere cu proiectul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Întocmirea împreună cu specialiștii geotehnicieni și cu executantul de lucrări procese-verbale prin care se va constata </a:t>
            </a:r>
            <a:r>
              <a:rPr lang="ro-RO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 terenul de fundație corespunde cu cel indicat în proiect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Întocmirea în comun cu executantul de lucrări,proiectantul și alți factori procese-verbale la recepția lucrărilor ascunse (patul tranșeului,amplasarea țevilor,lucrări de betonare a punctelor de sprijin,compactarea solului, lucrări de armare,izolații hidrofuge,tehnice și anticorpzive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Urmărirea ca toate materialele folosite să fie însoțite de certificate de conformitate,buletine de încercări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Verificarea dacă toate produsele inclusiv și cele noi care se folosesc în construcții să aibă agrimente tehnice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842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555646"/>
            <a:ext cx="7776000" cy="545482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Verificarea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calit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ății și recepția lucrărilor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бъект 8"/>
          <p:cNvSpPr>
            <a:spLocks noGrp="1"/>
          </p:cNvSpPr>
          <p:nvPr>
            <p:ph idx="12"/>
          </p:nvPr>
        </p:nvSpPr>
        <p:spPr>
          <a:xfrm>
            <a:off x="748145" y="2202873"/>
            <a:ext cx="7711855" cy="4061127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sz="2000" dirty="0" smtClean="0">
                <a:solidFill>
                  <a:schemeClr val="tx1"/>
                </a:solidFill>
              </a:rPr>
              <a:t>-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 caz dacă se constată că lucrările se execută cu abateri de la proiect se va sista lucrările se va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cere demolarea sau remediera cu avizul proiectantului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Verifi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carea cantitățiile de lucrări conform proiectului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Urm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ărirea ca executantul lucrărilor să întocmească la zi registrele de evidiență a lucrărilor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Urm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ărirea ca lucrările să fie continuate numai după executarea recepției a lucrărilor in faze determinante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-Urmărirea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lucr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ările executate supuse recepției să corespundă cerințelor de calitate.</a:t>
            </a:r>
          </a:p>
          <a:p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8435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266825"/>
            <a:ext cx="7776000" cy="834303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o-RO" dirty="0" smtClean="0">
                <a:solidFill>
                  <a:srgbClr val="C00000"/>
                </a:solidFill>
              </a:rPr>
              <a:t>Lucrari de constructie a retelelor </a:t>
            </a:r>
            <a:br>
              <a:rPr lang="ro-RO" dirty="0" smtClean="0">
                <a:solidFill>
                  <a:srgbClr val="C00000"/>
                </a:solidFill>
              </a:rPr>
            </a:br>
            <a:r>
              <a:rPr lang="ro-RO" dirty="0" smtClean="0">
                <a:solidFill>
                  <a:srgbClr val="C00000"/>
                </a:solidFill>
              </a:rPr>
              <a:t>de canalizare executate necalitativ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D:\System\Desktop\FOTOGRAFII!!!!!\2014\APRILIE\12.04.14\PTDC00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476500"/>
            <a:ext cx="3800475" cy="3895726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System\Desktop\FOTO_BERD lucrari\DCIM\149___11\IMG_13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2447925"/>
            <a:ext cx="4238626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1069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748" y="1401288"/>
            <a:ext cx="7776000" cy="617928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o-RO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Postutilizarea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Construc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țiilor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pic>
        <p:nvPicPr>
          <p:cNvPr id="10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40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17517" y="2196934"/>
            <a:ext cx="7790213" cy="4067065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Regulamentul privind urmărirea comportării în exploatare,intervențiile în timp și postutilizarea construcțiilor,aprobat pri Hotărîrea de Guvern nr.382 din 24.04.1997.Modificat prin H.G.nr.1269 din 20.12.2000.</a:t>
            </a: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Prezentul Regulament prevede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Urm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ărirea comportării în exploatare a construcțiilor.</a:t>
            </a: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-Urmărirea curentă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rm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ărirea specială.</a:t>
            </a:r>
          </a:p>
          <a:p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Cu cît mai responsabili vom fi atunci cînd supraveghem lucrările de construcții, cu atît mai suguri vom fi la exploatare și la prestarea serviciului de calitate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164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401287"/>
            <a:ext cx="7776000" cy="938151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dirty="0" smtClean="0"/>
              <a:t>                  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Postutilizarea construcțiilor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12519" y="2446317"/>
            <a:ext cx="7742712" cy="4001985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sz="2000" dirty="0" smtClean="0">
                <a:latin typeface="Times New Roman" pitchFamily="18" charset="0"/>
                <a:cs typeface="Times New Roman" pitchFamily="18" charset="0"/>
              </a:rPr>
              <a:t>Disființarea construcțiilor se face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-La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cerera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proprietarului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o-RO" sz="2000" dirty="0" smtClean="0">
                <a:latin typeface="Times New Roman" pitchFamily="18" charset="0"/>
                <a:cs typeface="Times New Roman" pitchFamily="18" charset="0"/>
              </a:rPr>
              <a:t>-La cerea APL în cazul cînd construcția a fost executată fără de proiect și fără Autorizație de Construire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Construc</a:t>
            </a:r>
            <a:r>
              <a:rPr lang="ro-RO" sz="2000" dirty="0" smtClean="0">
                <a:latin typeface="Times New Roman" pitchFamily="18" charset="0"/>
                <a:cs typeface="Times New Roman" pitchFamily="18" charset="0"/>
              </a:rPr>
              <a:t>ția numai asigură siguranță în exploatare și numai poate fi reabilitată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Construc</a:t>
            </a:r>
            <a:r>
              <a:rPr lang="ro-RO" sz="2000" dirty="0" smtClean="0">
                <a:latin typeface="Times New Roman" pitchFamily="18" charset="0"/>
                <a:cs typeface="Times New Roman" pitchFamily="18" charset="0"/>
              </a:rPr>
              <a:t>ția prezintă pericol pentru mediul înconjurător.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282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4513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55" y="1716288"/>
            <a:ext cx="7901860" cy="796862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Regulamentl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privind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exploatarea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tehnic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ă a sistemelor de alimentare cu apă și de canalizare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79155" y="2899559"/>
            <a:ext cx="7564582" cy="35208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dirty="0" smtClean="0"/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AuditTehnic-este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proces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complex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acumulare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și perfecționare a cunoștințelor despre sistem</a:t>
            </a: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-Rolul Auditului Tehnic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-Planul Auditului Tehnic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-Efectuarea unui Audit Tehnic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-Aplicarea Audituli Tehnic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Preg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ătirea planului de obicei se începe de la sfîrșit,pentru a  determina acțiunele care nesisită de efectuat.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o-RO" dirty="0" smtClean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19669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555646"/>
            <a:ext cx="7776000" cy="831294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b="1" dirty="0" smtClean="0">
                <a:solidFill>
                  <a:srgbClr val="C00000"/>
                </a:solidFill>
              </a:rPr>
              <a:t>        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Pregătirea solicitării de date și informații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95874" y="2565071"/>
            <a:ext cx="7771231" cy="3829558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sz="2400" dirty="0" smtClean="0"/>
              <a:t>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Conținutul SDI va conține următoarele date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Descriera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sistemului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Datele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anii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preceden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Datele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economice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Contorizarea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4356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374" y="1306286"/>
            <a:ext cx="7759356" cy="761236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Exploatarea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și întreținera a sistemelor de alimentare cu apa și de canalizare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24395" y="2327564"/>
            <a:ext cx="7717838" cy="3900810"/>
          </a:xfrm>
          <a:ln>
            <a:solidFill>
              <a:schemeClr val="bg1"/>
            </a:solidFill>
          </a:ln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Pentru a exploata  corect și efectiv sistemele de alimentare cu apă și de canalizare necisită ca fiecare operator să dispună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o-RO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Schema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sistemului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Schema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actualizat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 la zi a rețelelor(pe fiecare cartier,stradă)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Lungimele, diametrele, presiunele maxime în rețele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Aplasamentul tuturor surselor de apă,SP,rezervaore,turnuri.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Date cu privire la conducte ca minimum trebuie să conțină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o-RO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Materialul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modul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conectare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(ex,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flan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șe,sudură, mufe)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Anul instalării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Numărul de scurgeri,numărul de reparații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Este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foarte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important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datele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despre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sistem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fie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salvate în versia electronică</a:t>
            </a:r>
            <a:r>
              <a:rPr lang="ro-RO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306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6166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148316"/>
            <a:ext cx="7776000" cy="774488"/>
          </a:xfrm>
        </p:spPr>
        <p:txBody>
          <a:bodyPr/>
          <a:lstStyle/>
          <a:p>
            <a:pPr algn="ctr"/>
            <a:r>
              <a:rPr lang="ro-RO" b="1" dirty="0" smtClean="0">
                <a:solidFill>
                  <a:srgbClr val="C00000"/>
                </a:solidFill>
              </a:rPr>
              <a:t>Cuprinsul sesiunii:</a:t>
            </a: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4000" y="2303929"/>
            <a:ext cx="7614873" cy="3960071"/>
          </a:xfrm>
        </p:spPr>
        <p:txBody>
          <a:bodyPr/>
          <a:lstStyle/>
          <a:p>
            <a:pPr marL="457200" indent="-457200" algn="just">
              <a:buAutoNum type="arabicPeriod"/>
            </a:pPr>
            <a:r>
              <a:rPr lang="ro-RO" sz="2000" dirty="0" smtClean="0">
                <a:solidFill>
                  <a:schemeClr val="tx1"/>
                </a:solidFill>
              </a:rPr>
              <a:t>Verificarea calității și recepția lucrărilor ascunse și în faze determinate. Postutilizarea construcțiilor.</a:t>
            </a:r>
          </a:p>
          <a:p>
            <a:pPr marL="342900" indent="-342900" algn="just">
              <a:buAutoNum type="arabicPeriod"/>
            </a:pPr>
            <a:r>
              <a:rPr lang="ro-RO" sz="2000" dirty="0" smtClean="0">
                <a:solidFill>
                  <a:schemeClr val="tx1"/>
                </a:solidFill>
              </a:rPr>
              <a:t>Regulamentul privind exploatarea tehnică a sistemelor de alimentare cu apă și de canalizare. Documentația tehnica.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02270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773112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b="1" dirty="0" smtClean="0"/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Exploatarea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și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întreținera a  sistemelor de alimentare cu apă și canalizare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09143" y="2401726"/>
            <a:ext cx="7694088" cy="3888936"/>
          </a:xfrm>
          <a:ln>
            <a:solidFill>
              <a:schemeClr val="bg1"/>
            </a:solidFill>
          </a:ln>
        </p:spPr>
        <p:txBody>
          <a:bodyPr/>
          <a:lstStyle/>
          <a:p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În  baza de date trebuie să conțină următoarele informații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Tipul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echipamentului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ex.pomp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 submersibilă,pompă centrifugă)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Informațiile de pe inscripția montată pe echipament(ex.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resiunea,productivitatea,puterea motorului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ata dării în exploatare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Data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și timpul reparațiilor,capitale,sau curente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Datele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despre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ultimele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efectuate</a:t>
            </a:r>
            <a:r>
              <a:rPr lang="en-US" sz="1400" dirty="0" smtClean="0"/>
              <a:t>;</a:t>
            </a:r>
            <a:endParaRPr lang="ru-RU" sz="1400" dirty="0"/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282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9094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" y="1467999"/>
            <a:ext cx="8829675" cy="5200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74555" cy="1436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3200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876" y="1555646"/>
            <a:ext cx="7794984" cy="779929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Exploatarea și întreținera sistemelor de alimentare cu apă și de canalizare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90876" y="2837113"/>
            <a:ext cx="7820725" cy="3990109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Baza de date a conectărilor,consumătorilor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Numele consumătorilor,adresa inclusiv categoria(casnic,agent economic)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Locul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conect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ării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Parametrii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țin de conectare,lunjimea,diametrul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Date despre contor,locul instalării,Nr.contorului,termenul de verificare a contorului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654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55" y="1555646"/>
            <a:ext cx="7776000" cy="784871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err="1">
                <a:solidFill>
                  <a:srgbClr val="C00000"/>
                </a:solidFill>
              </a:rPr>
              <a:t>Exploatarea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ro-RO" dirty="0">
                <a:solidFill>
                  <a:srgbClr val="C00000"/>
                </a:solidFill>
              </a:rPr>
              <a:t>și întrețin</a:t>
            </a:r>
            <a:r>
              <a:rPr lang="en-US" dirty="0">
                <a:solidFill>
                  <a:srgbClr val="C00000"/>
                </a:solidFill>
              </a:rPr>
              <a:t>era </a:t>
            </a:r>
            <a:r>
              <a:rPr lang="en-US" dirty="0" err="1">
                <a:solidFill>
                  <a:srgbClr val="C00000"/>
                </a:solidFill>
              </a:rPr>
              <a:t>sistemelor</a:t>
            </a:r>
            <a:r>
              <a:rPr lang="en-US" dirty="0">
                <a:solidFill>
                  <a:srgbClr val="C00000"/>
                </a:solidFill>
              </a:rPr>
              <a:t> de </a:t>
            </a:r>
            <a:r>
              <a:rPr lang="en-US" dirty="0" err="1">
                <a:solidFill>
                  <a:srgbClr val="C00000"/>
                </a:solidFill>
              </a:rPr>
              <a:t>alimentare</a:t>
            </a:r>
            <a:r>
              <a:rPr lang="en-US" dirty="0">
                <a:solidFill>
                  <a:srgbClr val="C00000"/>
                </a:solidFill>
              </a:rPr>
              <a:t> cu </a:t>
            </a:r>
            <a:r>
              <a:rPr lang="en-US" dirty="0" err="1">
                <a:solidFill>
                  <a:srgbClr val="C00000"/>
                </a:solidFill>
              </a:rPr>
              <a:t>ap</a:t>
            </a:r>
            <a:r>
              <a:rPr lang="ro-RO" dirty="0">
                <a:solidFill>
                  <a:srgbClr val="C00000"/>
                </a:solidFill>
              </a:rPr>
              <a:t>ă și de canalizare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89991" y="2552759"/>
            <a:ext cx="7776000" cy="38160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sz="2000" b="1" dirty="0"/>
              <a:t>Pompele</a:t>
            </a:r>
            <a:r>
              <a:rPr lang="en-US" dirty="0"/>
              <a:t>-</a:t>
            </a:r>
            <a:r>
              <a:rPr lang="ro-RO" dirty="0"/>
              <a:t> constituie una din cele mai importante părți ale sistemului,în practică există două probleme majore ce țin de sistemul de pompare</a:t>
            </a:r>
            <a:r>
              <a:rPr lang="en-US" dirty="0"/>
              <a:t>:</a:t>
            </a:r>
            <a:r>
              <a:rPr lang="ro-RO" dirty="0"/>
              <a:t/>
            </a:r>
            <a:br>
              <a:rPr lang="ro-RO" dirty="0"/>
            </a:br>
            <a:r>
              <a:rPr lang="ro-RO" dirty="0"/>
              <a:t/>
            </a:r>
            <a:br>
              <a:rPr lang="ro-RO" dirty="0"/>
            </a:br>
            <a:r>
              <a:rPr lang="en-US" sz="2000" b="1" dirty="0" err="1"/>
              <a:t>Turbulen</a:t>
            </a:r>
            <a:r>
              <a:rPr lang="ro-RO" sz="2000" b="1" dirty="0"/>
              <a:t>ța- </a:t>
            </a:r>
            <a:r>
              <a:rPr lang="ro-RO" dirty="0"/>
              <a:t>nivelul redus de apă înainte de țava de absrbție</a:t>
            </a:r>
            <a:r>
              <a:rPr lang="en-US" dirty="0"/>
              <a:t>;</a:t>
            </a:r>
            <a:br>
              <a:rPr lang="en-US" dirty="0"/>
            </a:br>
            <a:r>
              <a:rPr lang="en-US" sz="2000" b="1" dirty="0" err="1" smtClean="0"/>
              <a:t>Cavita</a:t>
            </a:r>
            <a:r>
              <a:rPr lang="ro-RO" sz="2000" b="1" dirty="0"/>
              <a:t>ția </a:t>
            </a:r>
            <a:r>
              <a:rPr lang="ro-RO" dirty="0"/>
              <a:t>– aspirația pompei se află în condiții de vacum ridicat,care pot fi recunosute după ,zgomote,presiune joasă la refulare.</a:t>
            </a:r>
            <a:r>
              <a:rPr lang="en-US" dirty="0"/>
              <a:t>	</a:t>
            </a:r>
            <a:r>
              <a:rPr lang="ro-RO" dirty="0"/>
              <a:t> </a:t>
            </a:r>
            <a:br>
              <a:rPr lang="ro-RO" dirty="0"/>
            </a:br>
            <a:r>
              <a:rPr lang="ro-RO" b="1" dirty="0"/>
              <a:t/>
            </a:r>
            <a:br>
              <a:rPr lang="ro-RO" b="1" dirty="0"/>
            </a:br>
            <a:r>
              <a:rPr lang="ro-RO" b="1" dirty="0"/>
              <a:t>Eficiența sistemului depinde foarte mult de alegerea corectă a puterii pompei</a:t>
            </a:r>
            <a:br>
              <a:rPr lang="ro-RO" b="1" dirty="0"/>
            </a:br>
            <a:endParaRPr lang="ru-RU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1221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55" y="1452045"/>
            <a:ext cx="7776000" cy="891453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err="1"/>
              <a:t>Sta</a:t>
            </a:r>
            <a:r>
              <a:rPr lang="ro-RO" dirty="0"/>
              <a:t>ție de pompare a apei potabilă și de pompare a apelor uzate după optimizarea hidraulică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pic>
        <p:nvPicPr>
          <p:cNvPr id="7" name="Picture 4" descr="D:\Documents\Statia de Epurare_ZUC\Colector sub presiune\IMG_01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64141"/>
            <a:ext cx="3779837" cy="378391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SCN3351"/>
          <p:cNvPicPr>
            <a:picLocks noGrp="1" noChangeAspect="1" noChangeArrowheads="1"/>
          </p:cNvPicPr>
          <p:nvPr>
            <p:ph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2447924"/>
            <a:ext cx="3779838" cy="37909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74384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1009650"/>
            <a:ext cx="8381999" cy="525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7018" cy="103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1473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6" y="1085850"/>
            <a:ext cx="8496300" cy="517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0145" cy="109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0617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55" y="1555646"/>
            <a:ext cx="7722824" cy="771180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o-RO" dirty="0" smtClean="0"/>
              <a:t>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Exploatarea sistemelor de alimentre cu apă și </a:t>
            </a:r>
            <a:r>
              <a:rPr lang="ro-RO" b="1" dirty="0"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canalizare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95064" y="2339507"/>
            <a:ext cx="7942854" cy="4241494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Sistemul de distribuție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reprezintă 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parte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sistemului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care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cauze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 cele mai multe probleme,find totodată și cea mai neglijată.</a:t>
            </a: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-Rețele construite  în anii 80-90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-Rețele supradimensionate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Lipsa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schemelor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țelelor de distribuție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Lipsa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informa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ției despre materialul țevelor.</a:t>
            </a: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La elaborarea planurilor de proiectare s-au de reconstrucție necisită de luat în considerație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Costul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exploatare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sistemului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distribu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ție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 este posibil de reconstruit sistemul bazat mai mult pe distribuția apei gravitațional,optimizarea presiunii în rețelele de distribuție.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o-RO" sz="2400" dirty="0" smtClean="0"/>
              <a:t>             </a:t>
            </a:r>
            <a:endParaRPr lang="ru-RU" sz="2400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07785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574026"/>
            <a:ext cx="7776000" cy="638175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Schema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instal</a:t>
            </a:r>
            <a:r>
              <a:rPr lang="ro-RO" b="1" dirty="0">
                <a:latin typeface="Times New Roman" pitchFamily="18" charset="0"/>
                <a:cs typeface="Times New Roman" pitchFamily="18" charset="0"/>
              </a:rPr>
              <a:t>ării nodului de evidență a unui grup comun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pic>
        <p:nvPicPr>
          <p:cNvPr id="7" name="Picture 4" descr="D:\System\Desktop\IMG_2039.JPG"/>
          <p:cNvPicPr>
            <a:picLocks noGrp="1" noChangeAspect="1" noChangeArrowheads="1"/>
          </p:cNvPicPr>
          <p:nvPr>
            <p:ph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230582"/>
            <a:ext cx="7896225" cy="437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0034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483199"/>
            <a:ext cx="7776000" cy="755175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o-RO" b="1" dirty="0">
                <a:latin typeface="Times New Roman" pitchFamily="18" charset="0"/>
                <a:cs typeface="Times New Roman" pitchFamily="18" charset="0"/>
              </a:rPr>
              <a:t>Exploatarea sistemelor de alimentare cu apă și de canalizare </a:t>
            </a:r>
            <a:br>
              <a:rPr lang="ro-RO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4000" y="2765001"/>
            <a:ext cx="7776000" cy="3816000"/>
          </a:xfrm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2000" b="1" dirty="0" smtClean="0"/>
              <a:t>- </a:t>
            </a:r>
            <a:r>
              <a:rPr lang="ro-RO" sz="2000" b="1" dirty="0" smtClean="0"/>
              <a:t>Materialele </a:t>
            </a:r>
            <a:r>
              <a:rPr lang="ro-RO" dirty="0"/>
              <a:t>follosite in practică pentru sistemul de distribuție a apei</a:t>
            </a:r>
            <a:br>
              <a:rPr lang="ro-RO" dirty="0"/>
            </a:br>
            <a:r>
              <a:rPr lang="ro-RO" dirty="0"/>
              <a:t>potabile sunt</a:t>
            </a:r>
            <a:r>
              <a:rPr lang="en-US" dirty="0"/>
              <a:t>: o</a:t>
            </a:r>
            <a:r>
              <a:rPr lang="ro-RO" dirty="0"/>
              <a:t>țel,fontă,polietilenă</a:t>
            </a:r>
            <a:br>
              <a:rPr lang="ro-RO" dirty="0"/>
            </a:br>
            <a:r>
              <a:rPr lang="en-US" dirty="0" smtClean="0"/>
              <a:t>- </a:t>
            </a:r>
            <a:r>
              <a:rPr lang="ro-RO" sz="2000" b="1" dirty="0" smtClean="0"/>
              <a:t>Materialele</a:t>
            </a:r>
            <a:r>
              <a:rPr lang="ro-RO" dirty="0" smtClean="0"/>
              <a:t> </a:t>
            </a:r>
            <a:r>
              <a:rPr lang="ro-RO" dirty="0"/>
              <a:t>pentru țevi neicisită de ales cu o deosăbită atenție înainte de a lua careva decizii referitor la înlocuiri sau la extinderi</a:t>
            </a:r>
            <a:br>
              <a:rPr lang="ro-RO" dirty="0"/>
            </a:br>
            <a:r>
              <a:rPr lang="ro-RO" dirty="0"/>
              <a:t>Necisită de luat în considerație costurile pentru întrețeneri ,durata de exploatare,inclusiv și rezistența hidraulică.Trebuie de luat în considerație  cerințele de instalare țevilor și a conectărilor </a:t>
            </a:r>
            <a:br>
              <a:rPr lang="ro-RO" dirty="0"/>
            </a:br>
            <a:r>
              <a:rPr lang="ro-RO" dirty="0"/>
              <a:t/>
            </a:r>
            <a:br>
              <a:rPr lang="ro-RO" dirty="0"/>
            </a:br>
            <a:endParaRPr lang="ru-RU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42641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7800" y="1555646"/>
            <a:ext cx="7854519" cy="1104427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2.CP.A.08.01-96 Verificarea calității și recepția lucrărilor ascunse și în faze  determinante. Postutilizarea construcțiilor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78475" y="2760068"/>
            <a:ext cx="7834184" cy="3884177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o-RO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AZĂ DETERMINANTĂ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-stadiul fizic la o lucrare de construcție, care nu poate fi prelungită fără recepție și care nu mai poate fi continuată fără acceptul scris al beneficiarului,proiectantului,executantului.</a:t>
            </a:r>
          </a:p>
          <a:p>
            <a:r>
              <a:rPr lang="ro-RO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FAZELE DETERMINANTE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-se stabilesc de proiectant pe specializări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arhitectură,rezistență,instalații.</a:t>
            </a:r>
          </a:p>
          <a:p>
            <a:r>
              <a:rPr lang="ro-RO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FAZELE DETERMINANTE-pot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Trasarea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construc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ției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Verificarea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natur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 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terenului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 corespundere cu studiul geotehnic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Realizarea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funda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țiilor armate și nearmate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/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14800" y="2973823"/>
            <a:ext cx="1847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934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000" y="1555646"/>
            <a:ext cx="7776000" cy="618564"/>
          </a:xfrm>
        </p:spPr>
        <p:txBody>
          <a:bodyPr/>
          <a:lstStyle/>
          <a:p>
            <a:pPr algn="ctr"/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Camine din PVC pentru canalizare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System\Desktop\FOTO_BERD lucrari\IUNIE\145___06\IMG_09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84" y="2428875"/>
            <a:ext cx="4201721" cy="405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Documents\Informatie site\2014\Foto_lucrari antrepr\Str.Razesilor_Olimer.JPG"/>
          <p:cNvPicPr>
            <a:picLocks noGrp="1" noChangeAspect="1" noChangeArrowheads="1"/>
          </p:cNvPicPr>
          <p:nvPr>
            <p:ph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2476498"/>
            <a:ext cx="3779838" cy="3897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273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999" y="1483200"/>
            <a:ext cx="7787971" cy="775258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o-RO" b="1" dirty="0" smtClean="0"/>
              <a:t> </a:t>
            </a:r>
            <a:r>
              <a:rPr lang="ro-RO" b="1" dirty="0" smtClean="0">
                <a:solidFill>
                  <a:srgbClr val="C00000"/>
                </a:solidFill>
              </a:rPr>
              <a:t>Exploatarea sistemelor de alimentare cu apă și de canalizare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smtClean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12618" y="2390659"/>
            <a:ext cx="7961681" cy="4023019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sz="1600" dirty="0" smtClean="0"/>
              <a:t> </a:t>
            </a:r>
            <a:r>
              <a:rPr lang="ro-RO" sz="2400" b="1" dirty="0" smtClean="0"/>
              <a:t>Contorizarea –</a:t>
            </a:r>
            <a:r>
              <a:rPr lang="ro-RO" b="1" dirty="0" smtClean="0"/>
              <a:t>este foarte importantă pentru administraea corectă,evidiență și o funcționare eficientă a sistemului.</a:t>
            </a:r>
          </a:p>
          <a:p>
            <a:r>
              <a:rPr lang="ro-RO" dirty="0" smtClean="0"/>
              <a:t>Prin contorizare se poate determina</a:t>
            </a:r>
            <a:r>
              <a:rPr lang="en-US" dirty="0" smtClean="0"/>
              <a:t>:</a:t>
            </a:r>
          </a:p>
          <a:p>
            <a:r>
              <a:rPr lang="en-US" dirty="0" smtClean="0"/>
              <a:t>-</a:t>
            </a:r>
            <a:r>
              <a:rPr lang="en-US" dirty="0" err="1" smtClean="0"/>
              <a:t>Pierderile</a:t>
            </a:r>
            <a:r>
              <a:rPr lang="en-US" dirty="0" smtClean="0"/>
              <a:t> din </a:t>
            </a:r>
            <a:r>
              <a:rPr lang="en-US" dirty="0" err="1" smtClean="0"/>
              <a:t>sistem</a:t>
            </a:r>
            <a:r>
              <a:rPr lang="en-US" dirty="0" smtClean="0"/>
              <a:t>;</a:t>
            </a:r>
          </a:p>
          <a:p>
            <a:r>
              <a:rPr lang="en-US" dirty="0" smtClean="0"/>
              <a:t>-</a:t>
            </a:r>
            <a:r>
              <a:rPr lang="en-US" dirty="0" err="1" smtClean="0"/>
              <a:t>Cantitatea</a:t>
            </a:r>
            <a:r>
              <a:rPr lang="en-US" dirty="0" smtClean="0"/>
              <a:t> de </a:t>
            </a:r>
            <a:r>
              <a:rPr lang="en-US" dirty="0" err="1" smtClean="0"/>
              <a:t>ap</a:t>
            </a:r>
            <a:r>
              <a:rPr lang="ro-RO" dirty="0" smtClean="0"/>
              <a:t>ă dobîndită</a:t>
            </a:r>
            <a:r>
              <a:rPr lang="en-US" dirty="0" smtClean="0"/>
              <a:t>;</a:t>
            </a:r>
          </a:p>
          <a:p>
            <a:r>
              <a:rPr lang="en-US" dirty="0" smtClean="0"/>
              <a:t>-D</a:t>
            </a:r>
            <a:r>
              <a:rPr lang="ro-RO" dirty="0"/>
              <a:t>e</a:t>
            </a:r>
            <a:r>
              <a:rPr lang="en-US" dirty="0" err="1" smtClean="0"/>
              <a:t>terminare</a:t>
            </a:r>
            <a:r>
              <a:rPr lang="ro-RO" dirty="0" smtClean="0"/>
              <a:t>a</a:t>
            </a:r>
            <a:r>
              <a:rPr lang="en-US" dirty="0" smtClean="0"/>
              <a:t> </a:t>
            </a:r>
            <a:r>
              <a:rPr lang="en-US" dirty="0" err="1" smtClean="0"/>
              <a:t>capacit</a:t>
            </a:r>
            <a:r>
              <a:rPr lang="ro-RO" dirty="0" smtClean="0"/>
              <a:t>ății pompelor</a:t>
            </a:r>
            <a:r>
              <a:rPr lang="en-US" dirty="0" smtClean="0"/>
              <a:t>;</a:t>
            </a:r>
          </a:p>
          <a:p>
            <a:r>
              <a:rPr lang="en-US" dirty="0" smtClean="0"/>
              <a:t>-</a:t>
            </a:r>
            <a:r>
              <a:rPr lang="en-US" dirty="0" err="1" smtClean="0"/>
              <a:t>Evaluarea</a:t>
            </a:r>
            <a:r>
              <a:rPr lang="en-US" dirty="0" smtClean="0"/>
              <a:t> </a:t>
            </a:r>
            <a:r>
              <a:rPr lang="en-US" dirty="0" err="1" smtClean="0"/>
              <a:t>bilan</a:t>
            </a:r>
            <a:r>
              <a:rPr lang="ro-RO" dirty="0" smtClean="0"/>
              <a:t>țului a apei</a:t>
            </a:r>
            <a:r>
              <a:rPr lang="en-US" dirty="0" smtClean="0"/>
              <a:t>;</a:t>
            </a:r>
          </a:p>
          <a:p>
            <a:r>
              <a:rPr lang="en-US" dirty="0" smtClean="0"/>
              <a:t>-</a:t>
            </a:r>
            <a:r>
              <a:rPr lang="en-US" dirty="0" err="1" smtClean="0"/>
              <a:t>Volumul</a:t>
            </a:r>
            <a:r>
              <a:rPr lang="en-US" dirty="0" smtClean="0"/>
              <a:t> de </a:t>
            </a:r>
            <a:r>
              <a:rPr lang="en-US" dirty="0" err="1" smtClean="0"/>
              <a:t>ap</a:t>
            </a:r>
            <a:r>
              <a:rPr lang="ro-RO" dirty="0" smtClean="0"/>
              <a:t>ă</a:t>
            </a:r>
            <a:r>
              <a:rPr lang="en-US" dirty="0" smtClean="0"/>
              <a:t> </a:t>
            </a:r>
            <a:r>
              <a:rPr lang="en-US" dirty="0" err="1" smtClean="0"/>
              <a:t>facturat</a:t>
            </a:r>
            <a:r>
              <a:rPr lang="en-US" dirty="0" smtClean="0"/>
              <a:t>.</a:t>
            </a:r>
          </a:p>
          <a:p>
            <a:r>
              <a:rPr lang="en-US" sz="2000" dirty="0" smtClean="0"/>
              <a:t>Info</a:t>
            </a:r>
            <a:r>
              <a:rPr lang="ro-RO" sz="2000" dirty="0" smtClean="0"/>
              <a:t>r</a:t>
            </a:r>
            <a:r>
              <a:rPr lang="en-US" sz="2000" dirty="0" smtClean="0"/>
              <a:t>ma</a:t>
            </a:r>
            <a:r>
              <a:rPr lang="ro-RO" sz="2000" dirty="0" smtClean="0"/>
              <a:t>țiile obținute prin contorizare vor fi importante pentru gestionarea costurilor.</a:t>
            </a:r>
            <a:endParaRPr lang="en-US" sz="2000" dirty="0" smtClean="0"/>
          </a:p>
          <a:p>
            <a:endParaRPr lang="ro-RO" dirty="0" smtClean="0"/>
          </a:p>
          <a:p>
            <a:endParaRPr lang="ro-RO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4872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851" y="1555646"/>
            <a:ext cx="7790298" cy="809240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Exploatarea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sistemelor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alimentare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ap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ă și de canalizare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Объект 4"/>
              <p:cNvSpPr>
                <a:spLocks noGrp="1"/>
              </p:cNvSpPr>
              <p:nvPr>
                <p:ph idx="1"/>
              </p:nvPr>
            </p:nvSpPr>
            <p:spPr>
              <a:xfrm>
                <a:off x="332509" y="2479964"/>
                <a:ext cx="8231942" cy="3985230"/>
              </a:xfrm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pPr marL="0" indent="0">
                  <a:buNone/>
                </a:pPr>
                <a:r>
                  <a:rPr lang="ro-RO" b="1" dirty="0" smtClean="0">
                    <a:latin typeface="Times New Roman" pitchFamily="18" charset="0"/>
                    <a:cs typeface="Times New Roman" pitchFamily="18" charset="0"/>
                  </a:rPr>
                  <a:t>                                     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o-RO" b="1" dirty="0" smtClean="0">
                    <a:latin typeface="Times New Roman" pitchFamily="18" charset="0"/>
                    <a:cs typeface="Times New Roman" pitchFamily="18" charset="0"/>
                  </a:rPr>
                  <a:t>Calitatea apei </a:t>
                </a:r>
              </a:p>
              <a:p>
                <a:pPr marL="0" indent="0">
                  <a:buNone/>
                </a:pPr>
                <a:r>
                  <a:rPr lang="ro-RO" dirty="0" smtClean="0">
                    <a:latin typeface="Times New Roman" pitchFamily="18" charset="0"/>
                    <a:cs typeface="Times New Roman" pitchFamily="18" charset="0"/>
                  </a:rPr>
                  <a:t>Elementele de poluare care pot fi găsite în sursele de apă sunt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pPr marL="0" indent="0">
                  <a:buNone/>
                </a:pP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en-US" b="1" dirty="0" err="1" smtClean="0">
                    <a:latin typeface="Times New Roman" pitchFamily="18" charset="0"/>
                    <a:cs typeface="Times New Roman" pitchFamily="18" charset="0"/>
                  </a:rPr>
                  <a:t>Elemente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 err="1" smtClean="0">
                    <a:latin typeface="Times New Roman" pitchFamily="18" charset="0"/>
                    <a:cs typeface="Times New Roman" pitchFamily="18" charset="0"/>
                  </a:rPr>
                  <a:t>microbiologice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b="1" dirty="0" err="1" smtClean="0">
                    <a:latin typeface="Times New Roman" pitchFamily="18" charset="0"/>
                    <a:cs typeface="Times New Roman" pitchFamily="18" charset="0"/>
                  </a:rPr>
                  <a:t>viru</a:t>
                </a:r>
                <a:r>
                  <a:rPr lang="ro-RO" b="1" dirty="0" smtClean="0">
                    <a:latin typeface="Times New Roman" pitchFamily="18" charset="0"/>
                    <a:cs typeface="Times New Roman" pitchFamily="18" charset="0"/>
                  </a:rPr>
                  <a:t>și </a:t>
                </a:r>
                <a:r>
                  <a:rPr lang="ro-RO" dirty="0" smtClean="0">
                    <a:latin typeface="Times New Roman" pitchFamily="18" charset="0"/>
                    <a:cs typeface="Times New Roman" pitchFamily="18" charset="0"/>
                  </a:rPr>
                  <a:t>de bacterii) provenirea-factorul uman(viceuri,fose,deșeuri)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;</a:t>
                </a:r>
              </a:p>
              <a:p>
                <a:pPr marL="0" indent="0">
                  <a:buNone/>
                </a:pP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en-US" b="1" dirty="0" err="1" smtClean="0">
                    <a:latin typeface="Times New Roman" pitchFamily="18" charset="0"/>
                    <a:cs typeface="Times New Roman" pitchFamily="18" charset="0"/>
                  </a:rPr>
                  <a:t>Elemente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de </a:t>
                </a:r>
                <a:r>
                  <a:rPr lang="en-US" b="1" dirty="0" err="1" smtClean="0">
                    <a:latin typeface="Times New Roman" pitchFamily="18" charset="0"/>
                    <a:cs typeface="Times New Roman" pitchFamily="18" charset="0"/>
                  </a:rPr>
                  <a:t>contaminare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 err="1" smtClean="0">
                    <a:latin typeface="Times New Roman" pitchFamily="18" charset="0"/>
                    <a:cs typeface="Times New Roman" pitchFamily="18" charset="0"/>
                  </a:rPr>
                  <a:t>neorganice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(s</a:t>
                </a:r>
                <a:r>
                  <a:rPr lang="ro-RO" dirty="0" smtClean="0">
                    <a:latin typeface="Times New Roman" pitchFamily="18" charset="0"/>
                    <a:cs typeface="Times New Roman" pitchFamily="18" charset="0"/>
                  </a:rPr>
                  <a:t>ăruri,metale) provinirea-în rezultatul sucrgerilor provocate de inundații, deversarea apelor uzate,din activitatea întreprinderilor industriale. </a:t>
                </a:r>
              </a:p>
              <a:p>
                <a:pPr marL="0" indent="0">
                  <a:buNone/>
                </a:pPr>
                <a:r>
                  <a:rPr lang="ro-RO" dirty="0" smtClean="0">
                    <a:latin typeface="Times New Roman" pitchFamily="18" charset="0"/>
                    <a:cs typeface="Times New Roman" pitchFamily="18" charset="0"/>
                  </a:rPr>
                  <a:t>Cei mai răspîndiți poluanți care se găsesc în sursele de apă subterane sunt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pPr marL="0" indent="0">
                  <a:buNone/>
                </a:pP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-Cu </a:t>
                </a:r>
                <a:r>
                  <a:rPr lang="en-US" dirty="0" err="1" smtClean="0">
                    <a:latin typeface="Times New Roman" pitchFamily="18" charset="0"/>
                    <a:cs typeface="Times New Roman" pitchFamily="18" charset="0"/>
                  </a:rPr>
                  <a:t>Amoniu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ro-RO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o-RO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N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);</a:t>
                </a:r>
              </a:p>
              <a:p>
                <a:pPr marL="0" indent="0">
                  <a:buNone/>
                </a:pP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-Cu </a:t>
                </a:r>
                <a:r>
                  <a:rPr lang="en-US" dirty="0" err="1" smtClean="0">
                    <a:latin typeface="Times New Roman" pitchFamily="18" charset="0"/>
                    <a:cs typeface="Times New Roman" pitchFamily="18" charset="0"/>
                  </a:rPr>
                  <a:t>Hidrogenul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err="1" smtClean="0">
                    <a:latin typeface="Times New Roman" pitchFamily="18" charset="0"/>
                    <a:cs typeface="Times New Roman" pitchFamily="18" charset="0"/>
                  </a:rPr>
                  <a:t>Sulfuros</a:t>
                </a:r>
                <a:r>
                  <a:rPr lang="en-US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S)</a:t>
                </a: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>
          <p:sp>
            <p:nvSpPr>
              <p:cNvPr id="5" name="Объект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2509" y="2479964"/>
                <a:ext cx="8231942" cy="3985230"/>
              </a:xfrm>
              <a:blipFill rotWithShape="1">
                <a:blip r:embed="rId2"/>
                <a:stretch>
                  <a:fillRect l="-592" t="-610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77920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670" y="1819651"/>
            <a:ext cx="7762884" cy="792107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Exploatarea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și întreținerea sistemelor de alimentare cu             apă și de canalizare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77670" y="2757054"/>
            <a:ext cx="7776000" cy="3493041"/>
          </a:xfrm>
          <a:ln>
            <a:solidFill>
              <a:schemeClr val="bg1"/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Rapoarte tehnice -scopul întocmirii rapoartelor tehnice,elaborarea planurilor de reparații preventive la sistemele de alimentare cu apă și de canalizare,</a:t>
            </a:r>
          </a:p>
          <a:p>
            <a:pPr marL="0" indent="0">
              <a:buNone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Durata păstrării a documentelor tehnice se recomandă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Reg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termin-2ani;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Diagrame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ale sistemului-3ani;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Rapoartele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tehnice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lunare,trimestriale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anuale-4ani.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32975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38125"/>
            <a:ext cx="8686800" cy="638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78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352550"/>
            <a:ext cx="8488829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6259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8728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6" y="95250"/>
            <a:ext cx="8753474" cy="664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90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745" y="1938610"/>
            <a:ext cx="7790298" cy="798490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Exploatarea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sistemelor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alimentre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ap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ă și de canalizare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4000" y="2895600"/>
            <a:ext cx="7776000" cy="3368400"/>
          </a:xfrm>
          <a:ln>
            <a:solidFill>
              <a:schemeClr val="bg1"/>
            </a:solidFill>
          </a:ln>
        </p:spPr>
        <p:txBody>
          <a:bodyPr/>
          <a:lstStyle/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r>
              <a:rPr lang="ro-RO" sz="2400" dirty="0" smtClean="0"/>
              <a:t>-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Supravegherea tehnică a construcțiilor,</a:t>
            </a:r>
          </a:p>
          <a:p>
            <a:pPr marL="0" indent="0">
              <a:buNone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Darea în exploatare a lucrărilor de construcții,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Obligațiunele inginerului desemnat pentru control și monitorizare a construcțiilor,</a:t>
            </a:r>
          </a:p>
          <a:p>
            <a:pPr marL="0" indent="0">
              <a:buNone/>
            </a:pPr>
            <a:r>
              <a:rPr lang="ro-RO" sz="2400" b="1" dirty="0" smtClean="0">
                <a:latin typeface="Times New Roman" pitchFamily="18" charset="0"/>
                <a:cs typeface="Times New Roman" pitchFamily="18" charset="0"/>
              </a:rPr>
              <a:t>Dreptu</a:t>
            </a: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o-RO" sz="2400" b="1" dirty="0" smtClean="0">
                <a:latin typeface="Times New Roman" pitchFamily="18" charset="0"/>
                <a:cs typeface="Times New Roman" pitchFamily="18" charset="0"/>
              </a:rPr>
              <a:t>ile inginerului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o-RO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o-RO" sz="2000" b="1" dirty="0" smtClean="0"/>
          </a:p>
          <a:p>
            <a:pPr marL="0" indent="0">
              <a:buNone/>
            </a:pPr>
            <a:endParaRPr lang="ro-RO" sz="2000" b="1" dirty="0"/>
          </a:p>
          <a:p>
            <a:pPr marL="0" indent="0">
              <a:buNone/>
            </a:pPr>
            <a:endParaRPr lang="en-US" sz="2000" b="1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84724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550" y="1530075"/>
            <a:ext cx="7791450" cy="4733925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o-RO" b="1" dirty="0" smtClean="0">
                <a:solidFill>
                  <a:sysClr val="windowText" lastClr="000000"/>
                </a:solidFill>
              </a:rPr>
              <a:t>                        </a:t>
            </a:r>
            <a:r>
              <a:rPr lang="ro-RO" b="1" dirty="0" smtClean="0">
                <a:solidFill>
                  <a:srgbClr val="C00000"/>
                </a:solidFill>
              </a:rPr>
              <a:t>Rezumatul sesiunii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b="1" dirty="0" smtClean="0"/>
              <a:t>Întrebări, Discuții</a:t>
            </a:r>
            <a:r>
              <a:rPr lang="en-US" b="1" dirty="0" smtClean="0"/>
              <a:t>:</a:t>
            </a:r>
          </a:p>
          <a:p>
            <a:r>
              <a:rPr lang="en-US" dirty="0" smtClean="0"/>
              <a:t>-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ro-RO" dirty="0" smtClean="0"/>
              <a:t>înseamnă  Faze Determinant</a:t>
            </a:r>
            <a:r>
              <a:rPr lang="en-US" dirty="0" smtClean="0"/>
              <a:t>e</a:t>
            </a:r>
            <a:r>
              <a:rPr lang="ru-RU" dirty="0" smtClean="0"/>
              <a:t>?</a:t>
            </a:r>
            <a:endParaRPr lang="ro-RO" dirty="0" smtClean="0"/>
          </a:p>
          <a:p>
            <a:r>
              <a:rPr lang="ro-RO" dirty="0" smtClean="0"/>
              <a:t>-Ce documente necisită să fie anexate la Procesul-Verbal de recepție a fazelor determinante</a:t>
            </a:r>
            <a:r>
              <a:rPr lang="ru-RU" dirty="0" smtClean="0"/>
              <a:t>?</a:t>
            </a:r>
          </a:p>
          <a:p>
            <a:r>
              <a:rPr lang="ru-RU" dirty="0" smtClean="0"/>
              <a:t>-С</a:t>
            </a:r>
            <a:r>
              <a:rPr lang="ro-RO" dirty="0" smtClean="0"/>
              <a:t>are faze determinante pot avea loc la executarea lucrărilor de construcții a rețelelor exterioare de alimentare cu apă și de canalizare</a:t>
            </a:r>
            <a:r>
              <a:rPr lang="ru-RU" dirty="0" smtClean="0"/>
              <a:t>?</a:t>
            </a:r>
            <a:endParaRPr lang="ro-RO" dirty="0" smtClean="0"/>
          </a:p>
          <a:p>
            <a:r>
              <a:rPr lang="ro-RO" dirty="0" smtClean="0"/>
              <a:t>-Unde și cine indică fazele determinante</a:t>
            </a:r>
            <a:r>
              <a:rPr lang="ru-RU" dirty="0" smtClean="0"/>
              <a:t>?</a:t>
            </a:r>
          </a:p>
          <a:p>
            <a:r>
              <a:rPr lang="ro-RO" dirty="0" smtClean="0"/>
              <a:t>-Cum se păstrează datele istorice la întreprinderea dumneavoasră</a:t>
            </a:r>
            <a:r>
              <a:rPr lang="ru-RU" dirty="0" smtClean="0"/>
              <a:t>?</a:t>
            </a:r>
          </a:p>
          <a:p>
            <a:r>
              <a:rPr lang="ru-RU" dirty="0" smtClean="0"/>
              <a:t>-С</a:t>
            </a:r>
            <a:r>
              <a:rPr lang="ro-RO" dirty="0" smtClean="0"/>
              <a:t>e fel de informație pot oferi contoarele specialiștilor care deservesc sistemele de alimentare cu apă și cel de canalizare</a:t>
            </a:r>
            <a:r>
              <a:rPr lang="ru-RU" dirty="0" smtClean="0"/>
              <a:t>?</a:t>
            </a:r>
            <a:r>
              <a:rPr lang="ro-RO" dirty="0" smtClean="0"/>
              <a:t> </a:t>
            </a:r>
            <a:endParaRPr lang="ru-RU" dirty="0" smtClean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35809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930" y="1458487"/>
            <a:ext cx="7776000" cy="617928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FAZELE DETERMINANTE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640355" y="6611779"/>
            <a:ext cx="3418449" cy="246221"/>
          </a:xfrm>
        </p:spPr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7" name="Объект 6"/>
          <p:cNvSpPr>
            <a:spLocks noGrp="1"/>
          </p:cNvSpPr>
          <p:nvPr>
            <p:ph idx="12"/>
          </p:nvPr>
        </p:nvSpPr>
        <p:spPr>
          <a:xfrm>
            <a:off x="681066" y="2289370"/>
            <a:ext cx="7738539" cy="4040659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sz="2400" dirty="0" smtClean="0">
                <a:solidFill>
                  <a:schemeClr val="tx1"/>
                </a:solidFill>
                <a:latin typeface="Bernard MT Condensed" pitchFamily="18" charset="0"/>
              </a:rPr>
              <a:t>-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Construc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ția stîlpilor și pereților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Construc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ția plăcilor din beton armat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Construcția sarpantei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Verificarea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și realizarea probelor de presiune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Realizarea probelor la instalațiile electrice.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86718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19/06/2017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81892" y="1017431"/>
            <a:ext cx="7826594" cy="5486400"/>
          </a:xfrm>
          <a:ln>
            <a:solidFill>
              <a:schemeClr val="bg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Bibliografia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o-RO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Regulamentul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privind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exploatarea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tehnic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 a sistemelor de alimentare cu apă și de canalizare aprobat prin ordinul directoului general al Agenției de Dezvoltare Regionale sub Nr.6 din 24.01.2006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2. Legea Nr.721 din02.02.1996 cu modificări prin legea 153 din 30. 07.2015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Regulamentul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de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recep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ție a construcțiilor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Nr. 285 din 23.05.1996;</a:t>
            </a:r>
          </a:p>
          <a:p>
            <a:pPr marL="0" indent="0" algn="just">
              <a:buNone/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H.G Nr.382 din 24.04.1997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Privind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urm</a:t>
            </a:r>
            <a:r>
              <a:rPr lang="ro-RO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rirea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comportării în exploatare, intervențiile în timp și postutilizarea construcțiilor.</a:t>
            </a:r>
          </a:p>
          <a:p>
            <a:pPr marL="0" indent="0" algn="just">
              <a:buNone/>
            </a:pPr>
            <a:r>
              <a:rPr lang="ro-RO" sz="2400" dirty="0">
                <a:solidFill>
                  <a:srgbClr val="0070C0"/>
                </a:solidFill>
              </a:rPr>
              <a:t> </a:t>
            </a:r>
            <a:endParaRPr lang="ro-RO" sz="2400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ro-RO" sz="2400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733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19/06/2017</a:t>
            </a:fld>
            <a:endParaRPr lang="de-DE" noProof="0" dirty="0"/>
          </a:p>
        </p:txBody>
      </p:sp>
      <p:sp>
        <p:nvSpPr>
          <p:cNvPr id="6" name="Inhaltsplatzhalter 7"/>
          <p:cNvSpPr txBox="1">
            <a:spLocks/>
          </p:cNvSpPr>
          <p:nvPr/>
        </p:nvSpPr>
        <p:spPr>
          <a:xfrm>
            <a:off x="684213" y="2108200"/>
            <a:ext cx="4481512" cy="2609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În calitate de entitate federală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GIZ sprijină atingerea obiectivelor Guvernului Germaniei de cooperare internațională și dezvoltare durabilă. 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Publicat 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Deutsche </a:t>
            </a: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Gesellschaft für</a:t>
            </a:r>
            <a:b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Internationale Zusammenarbeit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(GIZ) GmbH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Oficii înregistrate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Bonn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și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Eschborn, German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ia</a:t>
            </a:r>
            <a:endParaRPr lang="en-GB" sz="1050" b="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Proiectul ”Modernizarea serviciilor publice locale în Republica Moldova”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Chișinău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str. </a:t>
            </a: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Bernardazzi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66</a:t>
            </a:r>
            <a:endParaRPr lang="en-GB" sz="1050" b="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  + 373 22 22-83-19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  + 373 22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00-02-38</a:t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	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www.giz.de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3"/>
              </a:rPr>
              <a:t>www.serviciilocale.md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Inhaltsplatzhalter 8"/>
          <p:cNvSpPr txBox="1">
            <a:spLocks/>
          </p:cNvSpPr>
          <p:nvPr/>
        </p:nvSpPr>
        <p:spPr>
          <a:xfrm>
            <a:off x="5467350" y="2108200"/>
            <a:ext cx="3005138" cy="3814763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  <a:defRPr/>
            </a:pPr>
            <a:r>
              <a:rPr lang="en-GB" sz="105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Autor</a:t>
            </a:r>
            <a:r>
              <a:rPr lang="ro-RO" sz="105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o-RO" sz="105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o-RO" sz="1050" dirty="0"/>
              <a:t>MIHAIL CHIPERI</a:t>
            </a:r>
          </a:p>
          <a:p>
            <a:r>
              <a:rPr lang="ro-RO" sz="1050" dirty="0"/>
              <a:t>Tel: 060102028</a:t>
            </a:r>
          </a:p>
          <a:p>
            <a:r>
              <a:rPr lang="ro-RO" sz="1050" dirty="0"/>
              <a:t>E-mail: mihaichiperi500@gmail.com</a:t>
            </a:r>
            <a:endParaRPr lang="ru-RU" sz="1050" dirty="0"/>
          </a:p>
          <a:p>
            <a:pPr algn="l">
              <a:spcAft>
                <a:spcPts val="300"/>
              </a:spcAft>
              <a:defRPr/>
            </a:pPr>
            <a:endParaRPr lang="en-GB" sz="105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endParaRPr lang="en-GB" sz="105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495377" y="4718050"/>
            <a:ext cx="11477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Proiect cofinanțat de 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feld 9"/>
          <p:cNvSpPr txBox="1">
            <a:spLocks noChangeArrowheads="1"/>
          </p:cNvSpPr>
          <p:nvPr/>
        </p:nvSpPr>
        <p:spPr bwMode="auto">
          <a:xfrm>
            <a:off x="5555933" y="3908425"/>
            <a:ext cx="11477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În cooperare cu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605" y="5981404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58952" t="9310" b="18235"/>
          <a:stretch/>
        </p:blipFill>
        <p:spPr>
          <a:xfrm>
            <a:off x="5645778" y="4368969"/>
            <a:ext cx="1569656" cy="6451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1178" y="5306076"/>
            <a:ext cx="1252884" cy="91021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434" y="4156749"/>
            <a:ext cx="847626" cy="85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statia2\Desktop\SDC-Rom_CMYK_hoch_po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46" y="5215306"/>
            <a:ext cx="198437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Stela\Desktop\Logou nou UTM\Logo_inscript_horizontal (1).pn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291" y="5167947"/>
            <a:ext cx="2635885" cy="655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86228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19/06/2017</a:t>
            </a:fld>
            <a:endParaRPr lang="de-DE" noProof="0" dirty="0"/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 descr="Gopa Log MS cmyk RZ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451" y="2793129"/>
            <a:ext cx="2827336" cy="1144690"/>
          </a:xfrm>
          <a:prstGeom prst="rect">
            <a:avLst/>
          </a:prstGeom>
          <a:noFill/>
        </p:spPr>
      </p:pic>
      <p:sp>
        <p:nvSpPr>
          <p:cNvPr id="19" name="Textfeld 5"/>
          <p:cNvSpPr txBox="1"/>
          <p:nvPr/>
        </p:nvSpPr>
        <p:spPr>
          <a:xfrm>
            <a:off x="5395399" y="2428037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Din </a:t>
            </a:r>
            <a:r>
              <a:rPr lang="en-US" sz="800" b="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numele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399" y="2793129"/>
            <a:ext cx="3400425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368138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018" y="1483200"/>
            <a:ext cx="7794981" cy="583106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FAZELE DETERMINANTE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46929" y="2273643"/>
            <a:ext cx="7669167" cy="386679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o-RO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LA FAZELE DETERMINANTE PARTICIPĂ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Inspectorul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partea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inspectoratului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stat 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consruc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ții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Proiectantul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Beneficiarul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investi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ției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Antreprenorul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,(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executantul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lucr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ărilor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Dirigintele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șantier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Responsabilul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tehnic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6223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55" y="1485220"/>
            <a:ext cx="7776000" cy="748879"/>
          </a:xfr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Doc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mentele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înscriu și care se anexează la  </a:t>
            </a:r>
            <a:b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procesul –verbal de recepție la fazele determinante</a:t>
            </a:r>
            <a:r>
              <a:rPr lang="ro-RO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o-RO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/>
              <a:t>Mihai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6" name="Объект 5"/>
          <p:cNvSpPr>
            <a:spLocks noGrp="1"/>
          </p:cNvSpPr>
          <p:nvPr>
            <p:ph idx="12"/>
          </p:nvPr>
        </p:nvSpPr>
        <p:spPr>
          <a:xfrm>
            <a:off x="735106" y="2315688"/>
            <a:ext cx="7672625" cy="4183724"/>
          </a:xfrm>
          <a:ln>
            <a:solidFill>
              <a:schemeClr val="bg1"/>
            </a:solidFill>
          </a:ln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sz="2400" dirty="0" smtClean="0">
                <a:solidFill>
                  <a:schemeClr val="tx1"/>
                </a:solidFill>
              </a:rPr>
              <a:t>-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Documentația de proiec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Încercările de laborator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Certificat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conformitate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-Pașapoarte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-Scheme de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execu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ție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-Certificate de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prelevarea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belor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laborator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Procese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verbale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prelevarea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probelor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sudur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Procesul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verbal de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trasare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lucr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ărilor de construcție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Registru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procese-verbale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verificare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lucr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ărilor ce devin ascunse.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		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1777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488283"/>
            <a:ext cx="7776000" cy="1080654"/>
          </a:xfrm>
        </p:spPr>
        <p:txBody>
          <a:bodyPr/>
          <a:lstStyle/>
          <a:p>
            <a:pPr algn="ctr"/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Pregatirea terenului de  fundatie pentru conducte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Patul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șanțului)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 smtClean="0"/>
              <a:t>Mihail Chiperi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pic>
        <p:nvPicPr>
          <p:cNvPr id="1028" name="Picture 4" descr="D:\System\Desktop\FOTOGRAFII!!!!!\2014\IULIE\IMG_1092.JPG"/>
          <p:cNvPicPr>
            <a:picLocks noGrp="1" noChangeAspect="1" noChangeArrowheads="1"/>
          </p:cNvPicPr>
          <p:nvPr>
            <p:ph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2398816"/>
            <a:ext cx="3779838" cy="381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System\Desktop\FOTOGRAFII!!!!!\2014\IULIE\IMG_109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93819"/>
            <a:ext cx="3779837" cy="369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4365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Lucrari în faze determinante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System\Desktop\FOTO_BERD lucrari\DCIM\147___08\IMG_12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92" y="2410692"/>
            <a:ext cx="3930733" cy="3823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Grp="1" noChangeAspect="1" noChangeArrowheads="1"/>
          </p:cNvPicPr>
          <p:nvPr>
            <p:ph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252" y="2493818"/>
            <a:ext cx="3816536" cy="3740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1333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Lucrari în faze determinante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smtClean="0"/>
              <a:pPr/>
              <a:t>19/06/2017</a:t>
            </a:fld>
            <a:endParaRPr lang="en-GB" dirty="0" smtClean="0"/>
          </a:p>
        </p:txBody>
      </p:sp>
      <p:sp>
        <p:nvSpPr>
          <p:cNvPr id="6" name="Объект 5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D:\System\Desktop\Новая папка\DSCN38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81943"/>
            <a:ext cx="3852161" cy="381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D:\System\Desktop\FOTOGRAFII!!!!!\2014\IULIE\IMG_11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752" y="2458192"/>
            <a:ext cx="4013858" cy="383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7160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IZ_Banner_Kopfzeile-Ausland (3)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GIZ_Banner_Kopfzeile-Ausland (3)</Template>
  <TotalTime>8037</TotalTime>
  <Words>1806</Words>
  <Application>Microsoft Office PowerPoint</Application>
  <PresentationFormat>Экран (4:3)</PresentationFormat>
  <Paragraphs>295</Paragraphs>
  <Slides>42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GIZ_Banner_Kopfzeile-Ausland (3)</vt:lpstr>
      <vt:lpstr>Curs de instruire pentru angajaţii operatorilor „Apă-Canal”  Modulul 10: Rolul operatorilor de servicii publice de alimentare cu apă și de canalizare în procesul de atragere a investițiilor, proiectare, construcție și dare în exploatare a obiectelor de alimentare cu apă și de canalizare  Sesiunea 4 Rolul operatorilor de servicii publice de alimentare cu apă  și de canalizare în procesul de dare în exploatare a obiectivelor de  alimentare cu apă şi ce canalizare  Expert, Mihail CHIPERI  20-21-22 iunie  2017,  Chișinău</vt:lpstr>
      <vt:lpstr>Cuprinsul sesiunii:  </vt:lpstr>
      <vt:lpstr> 2.CP.A.08.01-96 Verificarea calității și recepția lucrărilor ascunse și în faze  determinante. Postutilizarea construcțiilor</vt:lpstr>
      <vt:lpstr> FAZELE DETERMINANTE</vt:lpstr>
      <vt:lpstr>FAZELE DETERMINANTE </vt:lpstr>
      <vt:lpstr> Documentele ce se înscriu și care se anexează la   procesul –verbal de recepție la fazele determinante. </vt:lpstr>
      <vt:lpstr>Pregatirea terenului de  fundatie pentru conducte `(Patul șanțului)</vt:lpstr>
      <vt:lpstr>Lucrari în faze determinante</vt:lpstr>
      <vt:lpstr>Lucrari în faze determinante </vt:lpstr>
      <vt:lpstr>Procesele verbale ce devin ascunse  </vt:lpstr>
      <vt:lpstr> Lucrări care se consideră ascunse la rețelele de apă și de canalizare</vt:lpstr>
      <vt:lpstr>  Verificarea calității și recepția lucrărilor.</vt:lpstr>
      <vt:lpstr> Verificarea calității și recepția lucrărilor</vt:lpstr>
      <vt:lpstr>Lucrari de constructie a retelelor  de canalizare executate necalitativ</vt:lpstr>
      <vt:lpstr> Postutilizarea Construcțiilor</vt:lpstr>
      <vt:lpstr>                   Postutilizarea construcțiilor </vt:lpstr>
      <vt:lpstr> Regulamentl privind exploatarea tehnică a sistemelor de alimentare cu apă și de canalizare</vt:lpstr>
      <vt:lpstr>        Pregătirea solicitării de date și informații</vt:lpstr>
      <vt:lpstr> Exploatarea și întreținera a sistemelor de alimentare cu apa și de canalizare</vt:lpstr>
      <vt:lpstr> Exploatarea și întreținera a  sistemelor de alimentare cu apă și canalizare    </vt:lpstr>
      <vt:lpstr>Презентация PowerPoint</vt:lpstr>
      <vt:lpstr> Exploatarea și întreținera sistemelor de alimentare cu apă și de canalizare</vt:lpstr>
      <vt:lpstr>Exploatarea și întreținera sistemelor de alimentare cu apă și de canalizare</vt:lpstr>
      <vt:lpstr>Stație de pompare a apei potabilă și de pompare a apelor uzate după optimizarea hidraulică</vt:lpstr>
      <vt:lpstr>Презентация PowerPoint</vt:lpstr>
      <vt:lpstr>Презентация PowerPoint</vt:lpstr>
      <vt:lpstr> Exploatarea sistemelor de alimentre cu apă și de canalizare</vt:lpstr>
      <vt:lpstr>Schema instalării nodului de evidență a unui grup comun</vt:lpstr>
      <vt:lpstr>Exploatarea sistemelor de alimentare cu apă și de canalizare  </vt:lpstr>
      <vt:lpstr>Camine din PVC pentru canalizare</vt:lpstr>
      <vt:lpstr> Exploatarea sistemelor de alimentare cu apă și de canalizare</vt:lpstr>
      <vt:lpstr>Exploatarea sistemelor de alimentare cu apă și de canalizare</vt:lpstr>
      <vt:lpstr> Exploatarea și întreținerea sistemelor de alimentare cu             apă și de canalizare</vt:lpstr>
      <vt:lpstr>Презентация PowerPoint</vt:lpstr>
      <vt:lpstr>Презентация PowerPoint</vt:lpstr>
      <vt:lpstr>Презентация PowerPoint</vt:lpstr>
      <vt:lpstr>Презентация PowerPoint</vt:lpstr>
      <vt:lpstr> Exploatarea sistemelor de alimentre cu apă și de canalizare</vt:lpstr>
      <vt:lpstr>                        Rezumatul sesiunii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GIZ-Design</dc:creator>
  <cp:keywords>GIZ-Leerfolie</cp:keywords>
  <cp:lastModifiedBy>User</cp:lastModifiedBy>
  <cp:revision>362</cp:revision>
  <cp:lastPrinted>2016-10-07T08:42:53Z</cp:lastPrinted>
  <dcterms:created xsi:type="dcterms:W3CDTF">2013-09-05T11:54:56Z</dcterms:created>
  <dcterms:modified xsi:type="dcterms:W3CDTF">2017-06-19T15:39:48Z</dcterms:modified>
</cp:coreProperties>
</file>