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 id="2147483715" r:id="rId2"/>
  </p:sldMasterIdLst>
  <p:notesMasterIdLst>
    <p:notesMasterId r:id="rId15"/>
  </p:notesMasterIdLst>
  <p:handoutMasterIdLst>
    <p:handoutMasterId r:id="rId16"/>
  </p:handoutMasterIdLst>
  <p:sldIdLst>
    <p:sldId id="301" r:id="rId3"/>
    <p:sldId id="302" r:id="rId4"/>
    <p:sldId id="297" r:id="rId5"/>
    <p:sldId id="290" r:id="rId6"/>
    <p:sldId id="292" r:id="rId7"/>
    <p:sldId id="307" r:id="rId8"/>
    <p:sldId id="293" r:id="rId9"/>
    <p:sldId id="299" r:id="rId10"/>
    <p:sldId id="294" r:id="rId11"/>
    <p:sldId id="308" r:id="rId12"/>
    <p:sldId id="296" r:id="rId13"/>
    <p:sldId id="300" r:id="rId14"/>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24" autoAdjust="0"/>
    <p:restoredTop sz="73890" autoAdjust="0"/>
  </p:normalViewPr>
  <p:slideViewPr>
    <p:cSldViewPr snapToGrid="0">
      <p:cViewPr>
        <p:scale>
          <a:sx n="95" d="100"/>
          <a:sy n="95" d="100"/>
        </p:scale>
        <p:origin x="-1038" y="-72"/>
      </p:cViewPr>
      <p:guideLst>
        <p:guide orient="horz" pos="658"/>
        <p:guide orient="horz" pos="388"/>
        <p:guide pos="288"/>
        <p:guide pos="102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94B115-95C7-4F9C-828E-114CE0004E14}" type="doc">
      <dgm:prSet loTypeId="urn:microsoft.com/office/officeart/2005/8/layout/radial6" loCatId="cycle" qsTypeId="urn:microsoft.com/office/officeart/2005/8/quickstyle/simple1#6" qsCatId="simple" csTypeId="urn:microsoft.com/office/officeart/2005/8/colors/accent2_2" csCatId="accent2" phldr="1"/>
      <dgm:spPr/>
      <dgm:t>
        <a:bodyPr/>
        <a:lstStyle/>
        <a:p>
          <a:endParaRPr lang="ro-RO"/>
        </a:p>
      </dgm:t>
    </dgm:pt>
    <dgm:pt modelId="{6BC2B362-EF6E-433C-B64F-467635F5D0BB}">
      <dgm:prSet phldrT="[Text]"/>
      <dgm:spPr/>
      <dgm:t>
        <a:bodyPr/>
        <a:lstStyle/>
        <a:p>
          <a:pPr algn="ctr"/>
          <a:r>
            <a:rPr lang="ro-RO" dirty="0" smtClean="0"/>
            <a:t>Servicii Publice Locale eficiente</a:t>
          </a:r>
          <a:endParaRPr lang="ro-RO" dirty="0"/>
        </a:p>
      </dgm:t>
    </dgm:pt>
    <dgm:pt modelId="{F1E9ECDC-DE6A-48D7-87DF-D91AE2E1A2A0}" type="parTrans" cxnId="{8A8CFDB5-9850-4EF0-93AF-2C7EEAADE844}">
      <dgm:prSet/>
      <dgm:spPr/>
      <dgm:t>
        <a:bodyPr/>
        <a:lstStyle/>
        <a:p>
          <a:pPr algn="ctr"/>
          <a:endParaRPr lang="ro-RO"/>
        </a:p>
      </dgm:t>
    </dgm:pt>
    <dgm:pt modelId="{5122906A-3DBA-48B4-BF5F-A19166F278B2}" type="sibTrans" cxnId="{8A8CFDB5-9850-4EF0-93AF-2C7EEAADE844}">
      <dgm:prSet/>
      <dgm:spPr/>
      <dgm:t>
        <a:bodyPr/>
        <a:lstStyle/>
        <a:p>
          <a:pPr algn="ctr"/>
          <a:endParaRPr lang="ro-RO"/>
        </a:p>
      </dgm:t>
    </dgm:pt>
    <dgm:pt modelId="{317BE612-4726-47D3-8F0B-C0B94C0BEC25}">
      <dgm:prSet phldrT="[Text]" custT="1"/>
      <dgm:spPr/>
      <dgm:t>
        <a:bodyPr/>
        <a:lstStyle/>
        <a:p>
          <a:pPr algn="ctr"/>
          <a:r>
            <a:rPr lang="ro-RO" sz="2000" b="1" dirty="0" smtClean="0"/>
            <a:t>1.</a:t>
          </a:r>
          <a:r>
            <a:rPr lang="ro-RO" sz="1200" b="1" dirty="0" smtClean="0"/>
            <a:t> Planificarea şi programarea locală integrată </a:t>
          </a:r>
          <a:endParaRPr lang="ro-RO" sz="1200" dirty="0"/>
        </a:p>
      </dgm:t>
    </dgm:pt>
    <dgm:pt modelId="{CA04D0EE-A479-4588-B618-C5E3149C8A02}" type="parTrans" cxnId="{086FA081-782F-4BE4-9FDF-608650A066F7}">
      <dgm:prSet/>
      <dgm:spPr/>
      <dgm:t>
        <a:bodyPr/>
        <a:lstStyle/>
        <a:p>
          <a:pPr algn="ctr"/>
          <a:endParaRPr lang="ro-RO"/>
        </a:p>
      </dgm:t>
    </dgm:pt>
    <dgm:pt modelId="{21BC35D3-CB39-40B8-9C2B-E4796969E21E}" type="sibTrans" cxnId="{086FA081-782F-4BE4-9FDF-608650A066F7}">
      <dgm:prSet/>
      <dgm:spPr/>
      <dgm:t>
        <a:bodyPr/>
        <a:lstStyle/>
        <a:p>
          <a:pPr algn="ctr"/>
          <a:endParaRPr lang="ro-RO"/>
        </a:p>
      </dgm:t>
    </dgm:pt>
    <dgm:pt modelId="{849D37CD-7F9B-49D8-9048-6A582604B199}">
      <dgm:prSet phldrT="[Text]" custT="1"/>
      <dgm:spPr/>
      <dgm:t>
        <a:bodyPr/>
        <a:lstStyle/>
        <a:p>
          <a:pPr algn="ctr"/>
          <a:r>
            <a:rPr lang="ro-RO" sz="2000" b="1" dirty="0" smtClean="0"/>
            <a:t>2.</a:t>
          </a:r>
          <a:r>
            <a:rPr lang="ro-RO" sz="1200" b="1" dirty="0" smtClean="0"/>
            <a:t> Îmbunătăţirea cooperării  între APL</a:t>
          </a:r>
          <a:endParaRPr lang="ro-RO" sz="1200" dirty="0"/>
        </a:p>
      </dgm:t>
    </dgm:pt>
    <dgm:pt modelId="{50F423DA-C2C2-44B7-901A-84B00E606905}" type="parTrans" cxnId="{5420748E-451A-4852-92F9-CF0D52A26336}">
      <dgm:prSet/>
      <dgm:spPr/>
      <dgm:t>
        <a:bodyPr/>
        <a:lstStyle/>
        <a:p>
          <a:pPr algn="ctr"/>
          <a:endParaRPr lang="ro-RO"/>
        </a:p>
      </dgm:t>
    </dgm:pt>
    <dgm:pt modelId="{F905E8E0-E56B-4B8E-9EC6-63ADDE9C02D1}" type="sibTrans" cxnId="{5420748E-451A-4852-92F9-CF0D52A26336}">
      <dgm:prSet/>
      <dgm:spPr/>
      <dgm:t>
        <a:bodyPr/>
        <a:lstStyle/>
        <a:p>
          <a:pPr algn="ctr"/>
          <a:endParaRPr lang="ro-RO"/>
        </a:p>
      </dgm:t>
    </dgm:pt>
    <dgm:pt modelId="{3CB1B4EF-204B-4500-853D-AFF9158774BF}">
      <dgm:prSet phldrT="[Text]" custT="1"/>
      <dgm:spPr>
        <a:solidFill>
          <a:srgbClr val="002060"/>
        </a:solidFill>
      </dgm:spPr>
      <dgm:t>
        <a:bodyPr/>
        <a:lstStyle/>
        <a:p>
          <a:pPr algn="ctr"/>
          <a:r>
            <a:rPr lang="ro-RO" sz="2000" b="1" dirty="0" smtClean="0"/>
            <a:t>3. </a:t>
          </a:r>
        </a:p>
        <a:p>
          <a:pPr algn="ctr"/>
          <a:r>
            <a:rPr lang="ro-RO" sz="1100" b="1" dirty="0" smtClean="0"/>
            <a:t>Investiţii pentru îmbunătăţirea infrastructurii de prestare a serviciilor</a:t>
          </a:r>
          <a:endParaRPr lang="ro-RO" sz="1100" dirty="0"/>
        </a:p>
      </dgm:t>
    </dgm:pt>
    <dgm:pt modelId="{A4348845-8DC0-404F-8384-BE84FFBF9376}" type="parTrans" cxnId="{F2C42668-40D8-4316-ABD2-6B191C2BE60A}">
      <dgm:prSet/>
      <dgm:spPr/>
      <dgm:t>
        <a:bodyPr/>
        <a:lstStyle/>
        <a:p>
          <a:pPr algn="ctr"/>
          <a:endParaRPr lang="ro-RO"/>
        </a:p>
      </dgm:t>
    </dgm:pt>
    <dgm:pt modelId="{B472BB37-83A2-4EC4-9D37-436DAEF6B686}" type="sibTrans" cxnId="{F2C42668-40D8-4316-ABD2-6B191C2BE60A}">
      <dgm:prSet/>
      <dgm:spPr/>
      <dgm:t>
        <a:bodyPr/>
        <a:lstStyle/>
        <a:p>
          <a:pPr algn="ctr"/>
          <a:endParaRPr lang="ro-RO"/>
        </a:p>
      </dgm:t>
    </dgm:pt>
    <dgm:pt modelId="{1F820A75-1A02-485A-898B-F2DA273DEE39}">
      <dgm:prSet phldrT="[Text]" custT="1"/>
      <dgm:spPr/>
      <dgm:t>
        <a:bodyPr/>
        <a:lstStyle/>
        <a:p>
          <a:pPr algn="ctr"/>
          <a:r>
            <a:rPr lang="ro-RO" sz="2000" b="1" dirty="0" smtClean="0"/>
            <a:t>4. </a:t>
          </a:r>
          <a:r>
            <a:rPr lang="ro-RO" sz="1200" b="1" dirty="0" smtClean="0"/>
            <a:t>Dezvoltarea capacităţilor pentru </a:t>
          </a:r>
          <a:r>
            <a:rPr lang="ro-RO" sz="1300" b="1" dirty="0" smtClean="0"/>
            <a:t>APL şi PS </a:t>
          </a:r>
          <a:endParaRPr lang="ro-RO" sz="1300" dirty="0"/>
        </a:p>
      </dgm:t>
    </dgm:pt>
    <dgm:pt modelId="{548DE449-ECE8-4C62-A050-D184112C8387}" type="parTrans" cxnId="{1BC25B50-090F-46FA-B76D-5F2DFCCF21F9}">
      <dgm:prSet/>
      <dgm:spPr/>
      <dgm:t>
        <a:bodyPr/>
        <a:lstStyle/>
        <a:p>
          <a:pPr algn="ctr"/>
          <a:endParaRPr lang="ro-RO"/>
        </a:p>
      </dgm:t>
    </dgm:pt>
    <dgm:pt modelId="{0157B374-8AED-4CBB-89CA-5A016F61D230}" type="sibTrans" cxnId="{1BC25B50-090F-46FA-B76D-5F2DFCCF21F9}">
      <dgm:prSet/>
      <dgm:spPr/>
      <dgm:t>
        <a:bodyPr/>
        <a:lstStyle/>
        <a:p>
          <a:pPr algn="ctr"/>
          <a:endParaRPr lang="ro-RO"/>
        </a:p>
      </dgm:t>
    </dgm:pt>
    <dgm:pt modelId="{FCF9C301-5847-4C35-AE42-1B2FCF74A87A}">
      <dgm:prSet phldrT="[Text]" custT="1"/>
      <dgm:spPr/>
      <dgm:t>
        <a:bodyPr/>
        <a:lstStyle/>
        <a:p>
          <a:pPr algn="ctr"/>
          <a:r>
            <a:rPr lang="ro-RO" sz="2000" b="1" dirty="0" smtClean="0"/>
            <a:t>5. </a:t>
          </a:r>
          <a:r>
            <a:rPr lang="ro-RO" sz="1300" b="1" dirty="0" smtClean="0"/>
            <a:t>Mobilizarea comunităţii şi implicarea cetăţenilor </a:t>
          </a:r>
          <a:endParaRPr lang="ro-RO" sz="1300" dirty="0"/>
        </a:p>
      </dgm:t>
    </dgm:pt>
    <dgm:pt modelId="{9923A447-803B-45CE-B4F1-158D43CCE3DD}" type="parTrans" cxnId="{65576B1D-3A00-49BF-86BD-C0247522B7EA}">
      <dgm:prSet/>
      <dgm:spPr/>
      <dgm:t>
        <a:bodyPr/>
        <a:lstStyle/>
        <a:p>
          <a:pPr algn="ctr"/>
          <a:endParaRPr lang="ro-RO"/>
        </a:p>
      </dgm:t>
    </dgm:pt>
    <dgm:pt modelId="{06D42F6B-43D5-4157-A88F-47B4B05F881A}" type="sibTrans" cxnId="{65576B1D-3A00-49BF-86BD-C0247522B7EA}">
      <dgm:prSet/>
      <dgm:spPr/>
      <dgm:t>
        <a:bodyPr/>
        <a:lstStyle/>
        <a:p>
          <a:pPr algn="ctr"/>
          <a:endParaRPr lang="ro-RO"/>
        </a:p>
      </dgm:t>
    </dgm:pt>
    <dgm:pt modelId="{5EBDCDD6-3430-45FB-A064-44A252CB0296}" type="pres">
      <dgm:prSet presAssocID="{9094B115-95C7-4F9C-828E-114CE0004E14}" presName="Name0" presStyleCnt="0">
        <dgm:presLayoutVars>
          <dgm:chMax val="1"/>
          <dgm:dir/>
          <dgm:animLvl val="ctr"/>
          <dgm:resizeHandles val="exact"/>
        </dgm:presLayoutVars>
      </dgm:prSet>
      <dgm:spPr/>
      <dgm:t>
        <a:bodyPr/>
        <a:lstStyle/>
        <a:p>
          <a:endParaRPr lang="ro-RO"/>
        </a:p>
      </dgm:t>
    </dgm:pt>
    <dgm:pt modelId="{7AA998EB-1B47-46A1-8520-42EBD003346A}" type="pres">
      <dgm:prSet presAssocID="{6BC2B362-EF6E-433C-B64F-467635F5D0BB}" presName="centerShape" presStyleLbl="node0" presStyleIdx="0" presStyleCnt="1"/>
      <dgm:spPr/>
      <dgm:t>
        <a:bodyPr/>
        <a:lstStyle/>
        <a:p>
          <a:endParaRPr lang="ro-RO"/>
        </a:p>
      </dgm:t>
    </dgm:pt>
    <dgm:pt modelId="{4FE32D62-9283-4EA5-B8FB-4D5AC426A516}" type="pres">
      <dgm:prSet presAssocID="{317BE612-4726-47D3-8F0B-C0B94C0BEC25}" presName="node" presStyleLbl="node1" presStyleIdx="0" presStyleCnt="5">
        <dgm:presLayoutVars>
          <dgm:bulletEnabled val="1"/>
        </dgm:presLayoutVars>
      </dgm:prSet>
      <dgm:spPr/>
      <dgm:t>
        <a:bodyPr/>
        <a:lstStyle/>
        <a:p>
          <a:endParaRPr lang="ro-RO"/>
        </a:p>
      </dgm:t>
    </dgm:pt>
    <dgm:pt modelId="{A572DCD3-4B2F-44F6-90D6-ECEB85ED24B0}" type="pres">
      <dgm:prSet presAssocID="{317BE612-4726-47D3-8F0B-C0B94C0BEC25}" presName="dummy" presStyleCnt="0"/>
      <dgm:spPr/>
    </dgm:pt>
    <dgm:pt modelId="{CD86670D-E587-4941-80E7-E4F4FE01A0B4}" type="pres">
      <dgm:prSet presAssocID="{21BC35D3-CB39-40B8-9C2B-E4796969E21E}" presName="sibTrans" presStyleLbl="sibTrans2D1" presStyleIdx="0" presStyleCnt="5"/>
      <dgm:spPr/>
      <dgm:t>
        <a:bodyPr/>
        <a:lstStyle/>
        <a:p>
          <a:endParaRPr lang="ro-RO"/>
        </a:p>
      </dgm:t>
    </dgm:pt>
    <dgm:pt modelId="{865BCD9F-A5CC-484A-9A04-A98609B82D9D}" type="pres">
      <dgm:prSet presAssocID="{849D37CD-7F9B-49D8-9048-6A582604B199}" presName="node" presStyleLbl="node1" presStyleIdx="1" presStyleCnt="5">
        <dgm:presLayoutVars>
          <dgm:bulletEnabled val="1"/>
        </dgm:presLayoutVars>
      </dgm:prSet>
      <dgm:spPr/>
      <dgm:t>
        <a:bodyPr/>
        <a:lstStyle/>
        <a:p>
          <a:endParaRPr lang="ro-RO"/>
        </a:p>
      </dgm:t>
    </dgm:pt>
    <dgm:pt modelId="{ECE804DD-4A67-4256-A569-C49E539BA0BA}" type="pres">
      <dgm:prSet presAssocID="{849D37CD-7F9B-49D8-9048-6A582604B199}" presName="dummy" presStyleCnt="0"/>
      <dgm:spPr/>
    </dgm:pt>
    <dgm:pt modelId="{9943E9FC-8077-4C0B-9F48-DE51032B0D4F}" type="pres">
      <dgm:prSet presAssocID="{F905E8E0-E56B-4B8E-9EC6-63ADDE9C02D1}" presName="sibTrans" presStyleLbl="sibTrans2D1" presStyleIdx="1" presStyleCnt="5" custLinFactNeighborY="-288"/>
      <dgm:spPr/>
      <dgm:t>
        <a:bodyPr/>
        <a:lstStyle/>
        <a:p>
          <a:endParaRPr lang="ro-RO"/>
        </a:p>
      </dgm:t>
    </dgm:pt>
    <dgm:pt modelId="{B808EA87-B4F4-4844-B0CD-DB2D43BDD8ED}" type="pres">
      <dgm:prSet presAssocID="{3CB1B4EF-204B-4500-853D-AFF9158774BF}" presName="node" presStyleLbl="node1" presStyleIdx="2" presStyleCnt="5" custScaleX="123046" custScaleY="118165">
        <dgm:presLayoutVars>
          <dgm:bulletEnabled val="1"/>
        </dgm:presLayoutVars>
      </dgm:prSet>
      <dgm:spPr/>
      <dgm:t>
        <a:bodyPr/>
        <a:lstStyle/>
        <a:p>
          <a:endParaRPr lang="ro-RO"/>
        </a:p>
      </dgm:t>
    </dgm:pt>
    <dgm:pt modelId="{C6AC2E63-49DC-4858-AC54-A26C5F7E3E5A}" type="pres">
      <dgm:prSet presAssocID="{3CB1B4EF-204B-4500-853D-AFF9158774BF}" presName="dummy" presStyleCnt="0"/>
      <dgm:spPr/>
    </dgm:pt>
    <dgm:pt modelId="{3B239812-B673-4DB9-8274-8A709C5773CA}" type="pres">
      <dgm:prSet presAssocID="{B472BB37-83A2-4EC4-9D37-436DAEF6B686}" presName="sibTrans" presStyleLbl="sibTrans2D1" presStyleIdx="2" presStyleCnt="5"/>
      <dgm:spPr/>
      <dgm:t>
        <a:bodyPr/>
        <a:lstStyle/>
        <a:p>
          <a:endParaRPr lang="ro-RO"/>
        </a:p>
      </dgm:t>
    </dgm:pt>
    <dgm:pt modelId="{7BCD385D-E52E-4EE4-BB04-51A5326248B8}" type="pres">
      <dgm:prSet presAssocID="{1F820A75-1A02-485A-898B-F2DA273DEE39}" presName="node" presStyleLbl="node1" presStyleIdx="3" presStyleCnt="5">
        <dgm:presLayoutVars>
          <dgm:bulletEnabled val="1"/>
        </dgm:presLayoutVars>
      </dgm:prSet>
      <dgm:spPr/>
      <dgm:t>
        <a:bodyPr/>
        <a:lstStyle/>
        <a:p>
          <a:endParaRPr lang="ro-RO"/>
        </a:p>
      </dgm:t>
    </dgm:pt>
    <dgm:pt modelId="{B10DF0D8-6963-4712-A478-7FB3FB4CD68B}" type="pres">
      <dgm:prSet presAssocID="{1F820A75-1A02-485A-898B-F2DA273DEE39}" presName="dummy" presStyleCnt="0"/>
      <dgm:spPr/>
    </dgm:pt>
    <dgm:pt modelId="{D7B2B447-647A-428B-B856-0EA503BDD2D0}" type="pres">
      <dgm:prSet presAssocID="{0157B374-8AED-4CBB-89CA-5A016F61D230}" presName="sibTrans" presStyleLbl="sibTrans2D1" presStyleIdx="3" presStyleCnt="5"/>
      <dgm:spPr/>
      <dgm:t>
        <a:bodyPr/>
        <a:lstStyle/>
        <a:p>
          <a:endParaRPr lang="ro-RO"/>
        </a:p>
      </dgm:t>
    </dgm:pt>
    <dgm:pt modelId="{2CC58FF8-7624-4234-A852-DE5D3973240C}" type="pres">
      <dgm:prSet presAssocID="{FCF9C301-5847-4C35-AE42-1B2FCF74A87A}" presName="node" presStyleLbl="node1" presStyleIdx="4" presStyleCnt="5" custScaleX="115274" custScaleY="118059">
        <dgm:presLayoutVars>
          <dgm:bulletEnabled val="1"/>
        </dgm:presLayoutVars>
      </dgm:prSet>
      <dgm:spPr/>
      <dgm:t>
        <a:bodyPr/>
        <a:lstStyle/>
        <a:p>
          <a:endParaRPr lang="ro-RO"/>
        </a:p>
      </dgm:t>
    </dgm:pt>
    <dgm:pt modelId="{F1D8AFA8-61C9-49F2-9433-C3930734DFBB}" type="pres">
      <dgm:prSet presAssocID="{FCF9C301-5847-4C35-AE42-1B2FCF74A87A}" presName="dummy" presStyleCnt="0"/>
      <dgm:spPr/>
    </dgm:pt>
    <dgm:pt modelId="{92EF6CCF-B881-4181-8954-93C1540EEE7F}" type="pres">
      <dgm:prSet presAssocID="{06D42F6B-43D5-4157-A88F-47B4B05F881A}" presName="sibTrans" presStyleLbl="sibTrans2D1" presStyleIdx="4" presStyleCnt="5"/>
      <dgm:spPr/>
      <dgm:t>
        <a:bodyPr/>
        <a:lstStyle/>
        <a:p>
          <a:endParaRPr lang="ro-RO"/>
        </a:p>
      </dgm:t>
    </dgm:pt>
  </dgm:ptLst>
  <dgm:cxnLst>
    <dgm:cxn modelId="{65576B1D-3A00-49BF-86BD-C0247522B7EA}" srcId="{6BC2B362-EF6E-433C-B64F-467635F5D0BB}" destId="{FCF9C301-5847-4C35-AE42-1B2FCF74A87A}" srcOrd="4" destOrd="0" parTransId="{9923A447-803B-45CE-B4F1-158D43CCE3DD}" sibTransId="{06D42F6B-43D5-4157-A88F-47B4B05F881A}"/>
    <dgm:cxn modelId="{131346AF-018C-4872-8EAD-AB6A5AD8D28B}" type="presOf" srcId="{0157B374-8AED-4CBB-89CA-5A016F61D230}" destId="{D7B2B447-647A-428B-B856-0EA503BDD2D0}" srcOrd="0" destOrd="0" presId="urn:microsoft.com/office/officeart/2005/8/layout/radial6"/>
    <dgm:cxn modelId="{5420748E-451A-4852-92F9-CF0D52A26336}" srcId="{6BC2B362-EF6E-433C-B64F-467635F5D0BB}" destId="{849D37CD-7F9B-49D8-9048-6A582604B199}" srcOrd="1" destOrd="0" parTransId="{50F423DA-C2C2-44B7-901A-84B00E606905}" sibTransId="{F905E8E0-E56B-4B8E-9EC6-63ADDE9C02D1}"/>
    <dgm:cxn modelId="{BD9480F5-1F25-4AC3-B29E-0688DCE1FC53}" type="presOf" srcId="{317BE612-4726-47D3-8F0B-C0B94C0BEC25}" destId="{4FE32D62-9283-4EA5-B8FB-4D5AC426A516}" srcOrd="0" destOrd="0" presId="urn:microsoft.com/office/officeart/2005/8/layout/radial6"/>
    <dgm:cxn modelId="{48793BE1-DF3F-4AC1-86E0-4DFC04FB5F89}" type="presOf" srcId="{1F820A75-1A02-485A-898B-F2DA273DEE39}" destId="{7BCD385D-E52E-4EE4-BB04-51A5326248B8}" srcOrd="0" destOrd="0" presId="urn:microsoft.com/office/officeart/2005/8/layout/radial6"/>
    <dgm:cxn modelId="{086FA081-782F-4BE4-9FDF-608650A066F7}" srcId="{6BC2B362-EF6E-433C-B64F-467635F5D0BB}" destId="{317BE612-4726-47D3-8F0B-C0B94C0BEC25}" srcOrd="0" destOrd="0" parTransId="{CA04D0EE-A479-4588-B618-C5E3149C8A02}" sibTransId="{21BC35D3-CB39-40B8-9C2B-E4796969E21E}"/>
    <dgm:cxn modelId="{9ABD3655-99CA-407F-BDE6-B92D39C3ACA1}" type="presOf" srcId="{6BC2B362-EF6E-433C-B64F-467635F5D0BB}" destId="{7AA998EB-1B47-46A1-8520-42EBD003346A}" srcOrd="0" destOrd="0" presId="urn:microsoft.com/office/officeart/2005/8/layout/radial6"/>
    <dgm:cxn modelId="{3FCFF4E7-CD91-4F76-9165-9606F278B033}" type="presOf" srcId="{849D37CD-7F9B-49D8-9048-6A582604B199}" destId="{865BCD9F-A5CC-484A-9A04-A98609B82D9D}" srcOrd="0" destOrd="0" presId="urn:microsoft.com/office/officeart/2005/8/layout/radial6"/>
    <dgm:cxn modelId="{2CED2E52-7C8E-4467-873E-91C5433BB1C5}" type="presOf" srcId="{06D42F6B-43D5-4157-A88F-47B4B05F881A}" destId="{92EF6CCF-B881-4181-8954-93C1540EEE7F}" srcOrd="0" destOrd="0" presId="urn:microsoft.com/office/officeart/2005/8/layout/radial6"/>
    <dgm:cxn modelId="{A5224714-445A-4C7C-A652-A6961D108FB2}" type="presOf" srcId="{FCF9C301-5847-4C35-AE42-1B2FCF74A87A}" destId="{2CC58FF8-7624-4234-A852-DE5D3973240C}" srcOrd="0" destOrd="0" presId="urn:microsoft.com/office/officeart/2005/8/layout/radial6"/>
    <dgm:cxn modelId="{1BC25B50-090F-46FA-B76D-5F2DFCCF21F9}" srcId="{6BC2B362-EF6E-433C-B64F-467635F5D0BB}" destId="{1F820A75-1A02-485A-898B-F2DA273DEE39}" srcOrd="3" destOrd="0" parTransId="{548DE449-ECE8-4C62-A050-D184112C8387}" sibTransId="{0157B374-8AED-4CBB-89CA-5A016F61D230}"/>
    <dgm:cxn modelId="{567BA1CC-94ED-4042-929C-046CAE09A409}" type="presOf" srcId="{B472BB37-83A2-4EC4-9D37-436DAEF6B686}" destId="{3B239812-B673-4DB9-8274-8A709C5773CA}" srcOrd="0" destOrd="0" presId="urn:microsoft.com/office/officeart/2005/8/layout/radial6"/>
    <dgm:cxn modelId="{8A8CFDB5-9850-4EF0-93AF-2C7EEAADE844}" srcId="{9094B115-95C7-4F9C-828E-114CE0004E14}" destId="{6BC2B362-EF6E-433C-B64F-467635F5D0BB}" srcOrd="0" destOrd="0" parTransId="{F1E9ECDC-DE6A-48D7-87DF-D91AE2E1A2A0}" sibTransId="{5122906A-3DBA-48B4-BF5F-A19166F278B2}"/>
    <dgm:cxn modelId="{85996E14-9802-4124-B826-0F6728F236AF}" type="presOf" srcId="{21BC35D3-CB39-40B8-9C2B-E4796969E21E}" destId="{CD86670D-E587-4941-80E7-E4F4FE01A0B4}" srcOrd="0" destOrd="0" presId="urn:microsoft.com/office/officeart/2005/8/layout/radial6"/>
    <dgm:cxn modelId="{F2C42668-40D8-4316-ABD2-6B191C2BE60A}" srcId="{6BC2B362-EF6E-433C-B64F-467635F5D0BB}" destId="{3CB1B4EF-204B-4500-853D-AFF9158774BF}" srcOrd="2" destOrd="0" parTransId="{A4348845-8DC0-404F-8384-BE84FFBF9376}" sibTransId="{B472BB37-83A2-4EC4-9D37-436DAEF6B686}"/>
    <dgm:cxn modelId="{B95FB780-E72C-4871-9CF1-6E4780815915}" type="presOf" srcId="{3CB1B4EF-204B-4500-853D-AFF9158774BF}" destId="{B808EA87-B4F4-4844-B0CD-DB2D43BDD8ED}" srcOrd="0" destOrd="0" presId="urn:microsoft.com/office/officeart/2005/8/layout/radial6"/>
    <dgm:cxn modelId="{761DEC87-D078-4D85-B4E5-6D556CC95CA9}" type="presOf" srcId="{9094B115-95C7-4F9C-828E-114CE0004E14}" destId="{5EBDCDD6-3430-45FB-A064-44A252CB0296}" srcOrd="0" destOrd="0" presId="urn:microsoft.com/office/officeart/2005/8/layout/radial6"/>
    <dgm:cxn modelId="{63A11A71-2321-4FED-98C7-D9AA1BFFD312}" type="presOf" srcId="{F905E8E0-E56B-4B8E-9EC6-63ADDE9C02D1}" destId="{9943E9FC-8077-4C0B-9F48-DE51032B0D4F}" srcOrd="0" destOrd="0" presId="urn:microsoft.com/office/officeart/2005/8/layout/radial6"/>
    <dgm:cxn modelId="{74F11351-29A6-4E6C-B351-0681A54DFAD1}" type="presParOf" srcId="{5EBDCDD6-3430-45FB-A064-44A252CB0296}" destId="{7AA998EB-1B47-46A1-8520-42EBD003346A}" srcOrd="0" destOrd="0" presId="urn:microsoft.com/office/officeart/2005/8/layout/radial6"/>
    <dgm:cxn modelId="{B36AB749-0717-4FE5-A88A-59B42EE51355}" type="presParOf" srcId="{5EBDCDD6-3430-45FB-A064-44A252CB0296}" destId="{4FE32D62-9283-4EA5-B8FB-4D5AC426A516}" srcOrd="1" destOrd="0" presId="urn:microsoft.com/office/officeart/2005/8/layout/radial6"/>
    <dgm:cxn modelId="{F3697AAC-12C3-4536-850B-1A7007203267}" type="presParOf" srcId="{5EBDCDD6-3430-45FB-A064-44A252CB0296}" destId="{A572DCD3-4B2F-44F6-90D6-ECEB85ED24B0}" srcOrd="2" destOrd="0" presId="urn:microsoft.com/office/officeart/2005/8/layout/radial6"/>
    <dgm:cxn modelId="{2EC10D7D-C03B-4595-8E94-05374E3C132D}" type="presParOf" srcId="{5EBDCDD6-3430-45FB-A064-44A252CB0296}" destId="{CD86670D-E587-4941-80E7-E4F4FE01A0B4}" srcOrd="3" destOrd="0" presId="urn:microsoft.com/office/officeart/2005/8/layout/radial6"/>
    <dgm:cxn modelId="{AB082EB1-D369-4757-99DF-17FD7B03A592}" type="presParOf" srcId="{5EBDCDD6-3430-45FB-A064-44A252CB0296}" destId="{865BCD9F-A5CC-484A-9A04-A98609B82D9D}" srcOrd="4" destOrd="0" presId="urn:microsoft.com/office/officeart/2005/8/layout/radial6"/>
    <dgm:cxn modelId="{586FB84D-FEC7-41A7-8C77-B65847351E5D}" type="presParOf" srcId="{5EBDCDD6-3430-45FB-A064-44A252CB0296}" destId="{ECE804DD-4A67-4256-A569-C49E539BA0BA}" srcOrd="5" destOrd="0" presId="urn:microsoft.com/office/officeart/2005/8/layout/radial6"/>
    <dgm:cxn modelId="{C2933F86-07FD-45E9-87BD-99DA589B8266}" type="presParOf" srcId="{5EBDCDD6-3430-45FB-A064-44A252CB0296}" destId="{9943E9FC-8077-4C0B-9F48-DE51032B0D4F}" srcOrd="6" destOrd="0" presId="urn:microsoft.com/office/officeart/2005/8/layout/radial6"/>
    <dgm:cxn modelId="{0A39C234-82AC-4CEB-9FC6-803E0DB7D9A2}" type="presParOf" srcId="{5EBDCDD6-3430-45FB-A064-44A252CB0296}" destId="{B808EA87-B4F4-4844-B0CD-DB2D43BDD8ED}" srcOrd="7" destOrd="0" presId="urn:microsoft.com/office/officeart/2005/8/layout/radial6"/>
    <dgm:cxn modelId="{8892BEAF-521C-43F1-ADD4-69E7B524E6ED}" type="presParOf" srcId="{5EBDCDD6-3430-45FB-A064-44A252CB0296}" destId="{C6AC2E63-49DC-4858-AC54-A26C5F7E3E5A}" srcOrd="8" destOrd="0" presId="urn:microsoft.com/office/officeart/2005/8/layout/radial6"/>
    <dgm:cxn modelId="{B219F480-6247-4C59-A843-3CEA6C2A5F27}" type="presParOf" srcId="{5EBDCDD6-3430-45FB-A064-44A252CB0296}" destId="{3B239812-B673-4DB9-8274-8A709C5773CA}" srcOrd="9" destOrd="0" presId="urn:microsoft.com/office/officeart/2005/8/layout/radial6"/>
    <dgm:cxn modelId="{F8104031-5CB0-453E-B8E2-0B33E8040B20}" type="presParOf" srcId="{5EBDCDD6-3430-45FB-A064-44A252CB0296}" destId="{7BCD385D-E52E-4EE4-BB04-51A5326248B8}" srcOrd="10" destOrd="0" presId="urn:microsoft.com/office/officeart/2005/8/layout/radial6"/>
    <dgm:cxn modelId="{494EE38E-337A-4D7A-9080-98AF9BD379D6}" type="presParOf" srcId="{5EBDCDD6-3430-45FB-A064-44A252CB0296}" destId="{B10DF0D8-6963-4712-A478-7FB3FB4CD68B}" srcOrd="11" destOrd="0" presId="urn:microsoft.com/office/officeart/2005/8/layout/radial6"/>
    <dgm:cxn modelId="{35E4A219-B274-4F98-8A9C-480A8AD9016E}" type="presParOf" srcId="{5EBDCDD6-3430-45FB-A064-44A252CB0296}" destId="{D7B2B447-647A-428B-B856-0EA503BDD2D0}" srcOrd="12" destOrd="0" presId="urn:microsoft.com/office/officeart/2005/8/layout/radial6"/>
    <dgm:cxn modelId="{76A3AB21-E308-4A52-B4F7-6FA42A42D104}" type="presParOf" srcId="{5EBDCDD6-3430-45FB-A064-44A252CB0296}" destId="{2CC58FF8-7624-4234-A852-DE5D3973240C}" srcOrd="13" destOrd="0" presId="urn:microsoft.com/office/officeart/2005/8/layout/radial6"/>
    <dgm:cxn modelId="{02281F07-5A62-4900-9C53-680844DB2184}" type="presParOf" srcId="{5EBDCDD6-3430-45FB-A064-44A252CB0296}" destId="{F1D8AFA8-61C9-49F2-9433-C3930734DFBB}" srcOrd="14" destOrd="0" presId="urn:microsoft.com/office/officeart/2005/8/layout/radial6"/>
    <dgm:cxn modelId="{EB3B4A9F-D51A-4EE2-9230-0132DBA4EE22}" type="presParOf" srcId="{5EBDCDD6-3430-45FB-A064-44A252CB0296}" destId="{92EF6CCF-B881-4181-8954-93C1540EEE7F}"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F6CCF-B881-4181-8954-93C1540EEE7F}">
      <dsp:nvSpPr>
        <dsp:cNvPr id="0" name=""/>
        <dsp:cNvSpPr/>
      </dsp:nvSpPr>
      <dsp:spPr>
        <a:xfrm>
          <a:off x="1980583" y="508121"/>
          <a:ext cx="3644809" cy="3644809"/>
        </a:xfrm>
        <a:prstGeom prst="blockArc">
          <a:avLst>
            <a:gd name="adj1" fmla="val 11880000"/>
            <a:gd name="adj2" fmla="val 16200000"/>
            <a:gd name="adj3" fmla="val 463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7B2B447-647A-428B-B856-0EA503BDD2D0}">
      <dsp:nvSpPr>
        <dsp:cNvPr id="0" name=""/>
        <dsp:cNvSpPr/>
      </dsp:nvSpPr>
      <dsp:spPr>
        <a:xfrm>
          <a:off x="1980583" y="508121"/>
          <a:ext cx="3644809" cy="3644809"/>
        </a:xfrm>
        <a:prstGeom prst="blockArc">
          <a:avLst>
            <a:gd name="adj1" fmla="val 7560000"/>
            <a:gd name="adj2" fmla="val 11880000"/>
            <a:gd name="adj3" fmla="val 463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B239812-B673-4DB9-8274-8A709C5773CA}">
      <dsp:nvSpPr>
        <dsp:cNvPr id="0" name=""/>
        <dsp:cNvSpPr/>
      </dsp:nvSpPr>
      <dsp:spPr>
        <a:xfrm>
          <a:off x="1980583" y="508121"/>
          <a:ext cx="3644809" cy="3644809"/>
        </a:xfrm>
        <a:prstGeom prst="blockArc">
          <a:avLst>
            <a:gd name="adj1" fmla="val 3240000"/>
            <a:gd name="adj2" fmla="val 7560000"/>
            <a:gd name="adj3" fmla="val 463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943E9FC-8077-4C0B-9F48-DE51032B0D4F}">
      <dsp:nvSpPr>
        <dsp:cNvPr id="0" name=""/>
        <dsp:cNvSpPr/>
      </dsp:nvSpPr>
      <dsp:spPr>
        <a:xfrm>
          <a:off x="1980583" y="497624"/>
          <a:ext cx="3644809" cy="3644809"/>
        </a:xfrm>
        <a:prstGeom prst="blockArc">
          <a:avLst>
            <a:gd name="adj1" fmla="val 20520000"/>
            <a:gd name="adj2" fmla="val 3240000"/>
            <a:gd name="adj3" fmla="val 463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86670D-E587-4941-80E7-E4F4FE01A0B4}">
      <dsp:nvSpPr>
        <dsp:cNvPr id="0" name=""/>
        <dsp:cNvSpPr/>
      </dsp:nvSpPr>
      <dsp:spPr>
        <a:xfrm>
          <a:off x="1980583" y="508121"/>
          <a:ext cx="3644809" cy="3644809"/>
        </a:xfrm>
        <a:prstGeom prst="blockArc">
          <a:avLst>
            <a:gd name="adj1" fmla="val 16200000"/>
            <a:gd name="adj2" fmla="val 20520000"/>
            <a:gd name="adj3" fmla="val 4638"/>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A998EB-1B47-46A1-8520-42EBD003346A}">
      <dsp:nvSpPr>
        <dsp:cNvPr id="0" name=""/>
        <dsp:cNvSpPr/>
      </dsp:nvSpPr>
      <dsp:spPr>
        <a:xfrm>
          <a:off x="2964375" y="1491914"/>
          <a:ext cx="1677224" cy="167722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ro-RO" sz="2100" kern="1200" dirty="0" smtClean="0"/>
            <a:t>Servicii Publice Locale eficiente</a:t>
          </a:r>
          <a:endParaRPr lang="ro-RO" sz="2100" kern="1200" dirty="0"/>
        </a:p>
      </dsp:txBody>
      <dsp:txXfrm>
        <a:off x="3209999" y="1737538"/>
        <a:ext cx="1185976" cy="1185976"/>
      </dsp:txXfrm>
    </dsp:sp>
    <dsp:sp modelId="{4FE32D62-9283-4EA5-B8FB-4D5AC426A516}">
      <dsp:nvSpPr>
        <dsp:cNvPr id="0" name=""/>
        <dsp:cNvSpPr/>
      </dsp:nvSpPr>
      <dsp:spPr>
        <a:xfrm>
          <a:off x="3215959" y="-36640"/>
          <a:ext cx="1174056" cy="117405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b="1" kern="1200" dirty="0" smtClean="0"/>
            <a:t>1.</a:t>
          </a:r>
          <a:r>
            <a:rPr lang="ro-RO" sz="1200" b="1" kern="1200" dirty="0" smtClean="0"/>
            <a:t> Planificarea şi programarea locală integrată </a:t>
          </a:r>
          <a:endParaRPr lang="ro-RO" sz="1200" kern="1200" dirty="0"/>
        </a:p>
      </dsp:txBody>
      <dsp:txXfrm>
        <a:off x="3387896" y="135297"/>
        <a:ext cx="830182" cy="830182"/>
      </dsp:txXfrm>
    </dsp:sp>
    <dsp:sp modelId="{865BCD9F-A5CC-484A-9A04-A98609B82D9D}">
      <dsp:nvSpPr>
        <dsp:cNvPr id="0" name=""/>
        <dsp:cNvSpPr/>
      </dsp:nvSpPr>
      <dsp:spPr>
        <a:xfrm>
          <a:off x="4908971" y="1193404"/>
          <a:ext cx="1174056" cy="117405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b="1" kern="1200" dirty="0" smtClean="0"/>
            <a:t>2.</a:t>
          </a:r>
          <a:r>
            <a:rPr lang="ro-RO" sz="1200" b="1" kern="1200" dirty="0" smtClean="0"/>
            <a:t> Îmbunătăţirea cooperării  între APL</a:t>
          </a:r>
          <a:endParaRPr lang="ro-RO" sz="1200" kern="1200" dirty="0"/>
        </a:p>
      </dsp:txBody>
      <dsp:txXfrm>
        <a:off x="5080908" y="1365341"/>
        <a:ext cx="830182" cy="830182"/>
      </dsp:txXfrm>
    </dsp:sp>
    <dsp:sp modelId="{B808EA87-B4F4-4844-B0CD-DB2D43BDD8ED}">
      <dsp:nvSpPr>
        <dsp:cNvPr id="0" name=""/>
        <dsp:cNvSpPr/>
      </dsp:nvSpPr>
      <dsp:spPr>
        <a:xfrm>
          <a:off x="4127012" y="3077026"/>
          <a:ext cx="1444630" cy="1387324"/>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b="1" kern="1200" dirty="0" smtClean="0"/>
            <a:t>3. </a:t>
          </a:r>
        </a:p>
        <a:p>
          <a:pPr lvl="0" algn="ctr" defTabSz="889000">
            <a:lnSpc>
              <a:spcPct val="90000"/>
            </a:lnSpc>
            <a:spcBef>
              <a:spcPct val="0"/>
            </a:spcBef>
            <a:spcAft>
              <a:spcPct val="35000"/>
            </a:spcAft>
          </a:pPr>
          <a:r>
            <a:rPr lang="ro-RO" sz="1100" b="1" kern="1200" dirty="0" smtClean="0"/>
            <a:t>Investiţii pentru îmbunătăţirea infrastructurii de prestare a serviciilor</a:t>
          </a:r>
          <a:endParaRPr lang="ro-RO" sz="1100" kern="1200" dirty="0"/>
        </a:p>
      </dsp:txBody>
      <dsp:txXfrm>
        <a:off x="4338573" y="3280195"/>
        <a:ext cx="1021508" cy="980986"/>
      </dsp:txXfrm>
    </dsp:sp>
    <dsp:sp modelId="{7BCD385D-E52E-4EE4-BB04-51A5326248B8}">
      <dsp:nvSpPr>
        <dsp:cNvPr id="0" name=""/>
        <dsp:cNvSpPr/>
      </dsp:nvSpPr>
      <dsp:spPr>
        <a:xfrm>
          <a:off x="2169620" y="3183660"/>
          <a:ext cx="1174056" cy="117405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b="1" kern="1200" dirty="0" smtClean="0"/>
            <a:t>4. </a:t>
          </a:r>
          <a:r>
            <a:rPr lang="ro-RO" sz="1200" b="1" kern="1200" dirty="0" smtClean="0"/>
            <a:t>Dezvoltarea capacităţilor pentru </a:t>
          </a:r>
          <a:r>
            <a:rPr lang="ro-RO" sz="1300" b="1" kern="1200" dirty="0" smtClean="0"/>
            <a:t>APL şi PS </a:t>
          </a:r>
          <a:endParaRPr lang="ro-RO" sz="1300" kern="1200" dirty="0"/>
        </a:p>
      </dsp:txBody>
      <dsp:txXfrm>
        <a:off x="2341557" y="3355597"/>
        <a:ext cx="830182" cy="830182"/>
      </dsp:txXfrm>
    </dsp:sp>
    <dsp:sp modelId="{2CC58FF8-7624-4234-A852-DE5D3973240C}">
      <dsp:nvSpPr>
        <dsp:cNvPr id="0" name=""/>
        <dsp:cNvSpPr/>
      </dsp:nvSpPr>
      <dsp:spPr>
        <a:xfrm>
          <a:off x="1433284" y="1087393"/>
          <a:ext cx="1353382" cy="1386079"/>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o-RO" sz="2000" b="1" kern="1200" dirty="0" smtClean="0"/>
            <a:t>5. </a:t>
          </a:r>
          <a:r>
            <a:rPr lang="ro-RO" sz="1300" b="1" kern="1200" dirty="0" smtClean="0"/>
            <a:t>Mobilizarea comunităţii şi implicarea cetăţenilor </a:t>
          </a:r>
          <a:endParaRPr lang="ro-RO" sz="1300" kern="1200" dirty="0"/>
        </a:p>
      </dsp:txBody>
      <dsp:txXfrm>
        <a:off x="1631482" y="1290380"/>
        <a:ext cx="956986" cy="98010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vi-VN" sz="1200" b="0" i="0" u="none" strike="noStrike" kern="1200" baseline="0" dirty="0" smtClean="0">
                <a:solidFill>
                  <a:schemeClr val="tx1"/>
                </a:solidFill>
                <a:latin typeface="Arial Narrow" pitchFamily="34" charset="0"/>
                <a:ea typeface="+mn-ea"/>
                <a:cs typeface="+mn-cs"/>
              </a:rPr>
              <a:t>Toată lumea se pl</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nge că “dacă am fi stat mai mult să </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nțelegem ce trebuie să facem, care s</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nt așteptările, produsele, conținutul și riscurile, rezultatele ar fi fost altele”. </a:t>
            </a:r>
            <a:endParaRPr lang="en-US" sz="1200" b="0" i="0" u="none" strike="noStrike" kern="1200" baseline="0" dirty="0" smtClean="0">
              <a:solidFill>
                <a:schemeClr val="tx1"/>
              </a:solidFill>
              <a:latin typeface="Arial Narrow" pitchFamily="34" charset="0"/>
              <a:ea typeface="+mn-ea"/>
              <a:cs typeface="+mn-cs"/>
            </a:endParaRPr>
          </a:p>
          <a:p>
            <a:r>
              <a:rPr lang="vi-VN" sz="1200" b="0" i="0" u="none" strike="noStrike" kern="1200" baseline="0" dirty="0" smtClean="0">
                <a:solidFill>
                  <a:schemeClr val="tx1"/>
                </a:solidFill>
                <a:latin typeface="Arial Narrow" pitchFamily="34" charset="0"/>
                <a:ea typeface="+mn-ea"/>
                <a:cs typeface="+mn-cs"/>
              </a:rPr>
              <a:t>Succesul unui proiect rezultă de fapt printr-o bună planificare, o bună execuţie şi un control oportun. Planificarea ajută la reducerea riscului şi la anticiparea iitorului, la îmbunătăţirea eficienţei şi eficacităţii muncii echipei. </a:t>
            </a:r>
            <a:endParaRPr lang="en-US" sz="1200" b="0" i="0" u="none" strike="noStrike" kern="1200" baseline="0" dirty="0" smtClean="0">
              <a:solidFill>
                <a:schemeClr val="tx1"/>
              </a:solidFill>
              <a:latin typeface="Arial Narrow" pitchFamily="34" charset="0"/>
              <a:ea typeface="+mn-ea"/>
              <a:cs typeface="+mn-cs"/>
            </a:endParaRPr>
          </a:p>
          <a:p>
            <a:r>
              <a:rPr lang="vi-VN" sz="1200" b="0" i="0" u="none" strike="noStrike" kern="1200" baseline="0" dirty="0" smtClean="0">
                <a:solidFill>
                  <a:schemeClr val="tx1"/>
                </a:solidFill>
                <a:latin typeface="Arial Narrow" pitchFamily="34" charset="0"/>
                <a:ea typeface="+mn-ea"/>
                <a:cs typeface="+mn-cs"/>
              </a:rPr>
              <a:t>întrebări după care ne vom ghida pe parcursul etapei de planificare: </a:t>
            </a:r>
          </a:p>
          <a:p>
            <a:r>
              <a:rPr lang="vi-VN" sz="1200" b="0" i="0" u="none" strike="noStrike" kern="1200" baseline="0" dirty="0" smtClean="0">
                <a:solidFill>
                  <a:schemeClr val="tx1"/>
                </a:solidFill>
                <a:latin typeface="Arial Narrow" pitchFamily="34" charset="0"/>
                <a:ea typeface="+mn-ea"/>
                <a:cs typeface="+mn-cs"/>
              </a:rPr>
              <a:t>yyCe trebuie de făcut? </a:t>
            </a:r>
          </a:p>
          <a:p>
            <a:r>
              <a:rPr lang="vi-VN" sz="1200" b="0" i="0" u="none" strike="noStrike" kern="1200" baseline="0" dirty="0" smtClean="0">
                <a:solidFill>
                  <a:schemeClr val="tx1"/>
                </a:solidFill>
                <a:latin typeface="Arial Narrow" pitchFamily="34" charset="0"/>
                <a:ea typeface="+mn-ea"/>
                <a:cs typeface="+mn-cs"/>
              </a:rPr>
              <a:t>yyCînd trebuie de făcut? </a:t>
            </a:r>
          </a:p>
          <a:p>
            <a:r>
              <a:rPr lang="vi-VN" sz="1200" b="0" i="0" u="none" strike="noStrike" kern="1200" baseline="0" dirty="0" smtClean="0">
                <a:solidFill>
                  <a:schemeClr val="tx1"/>
                </a:solidFill>
                <a:latin typeface="Arial Narrow" pitchFamily="34" charset="0"/>
                <a:ea typeface="+mn-ea"/>
                <a:cs typeface="+mn-cs"/>
              </a:rPr>
              <a:t>yyUnde trebuie făcut? </a:t>
            </a:r>
          </a:p>
          <a:p>
            <a:r>
              <a:rPr lang="vi-VN" sz="1200" b="0" i="0" u="none" strike="noStrike" kern="1200" baseline="0" dirty="0" smtClean="0">
                <a:solidFill>
                  <a:schemeClr val="tx1"/>
                </a:solidFill>
                <a:latin typeface="Arial Narrow" pitchFamily="34" charset="0"/>
                <a:ea typeface="+mn-ea"/>
                <a:cs typeface="+mn-cs"/>
              </a:rPr>
              <a:t>yyDe către cine trebuie făcut? </a:t>
            </a:r>
          </a:p>
          <a:p>
            <a:r>
              <a:rPr lang="vi-VN" sz="1200" b="0" i="0" u="none" strike="noStrike" kern="1200" baseline="0" dirty="0" smtClean="0">
                <a:solidFill>
                  <a:schemeClr val="tx1"/>
                </a:solidFill>
                <a:latin typeface="Arial Narrow" pitchFamily="34" charset="0"/>
                <a:ea typeface="+mn-ea"/>
                <a:cs typeface="+mn-cs"/>
              </a:rPr>
              <a:t>yyCum trebuie făcut? </a:t>
            </a:r>
          </a:p>
          <a:p>
            <a:r>
              <a:rPr lang="fr-FR" sz="1200" b="0" i="0" u="none" strike="noStrike" kern="1200" baseline="0" dirty="0" err="1" smtClean="0">
                <a:solidFill>
                  <a:schemeClr val="tx1"/>
                </a:solidFill>
                <a:latin typeface="Arial Narrow" pitchFamily="34" charset="0"/>
                <a:ea typeface="+mn-ea"/>
                <a:cs typeface="+mn-cs"/>
              </a:rPr>
              <a:t>yyCu</a:t>
            </a:r>
            <a:r>
              <a:rPr lang="fr-FR" sz="1200" b="0" i="0" u="none" strike="noStrike" kern="1200" baseline="0" dirty="0" smtClean="0">
                <a:solidFill>
                  <a:schemeClr val="tx1"/>
                </a:solidFill>
                <a:latin typeface="Arial Narrow" pitchFamily="34" charset="0"/>
                <a:ea typeface="+mn-ea"/>
                <a:cs typeface="+mn-cs"/>
              </a:rPr>
              <a:t> ce </a:t>
            </a:r>
            <a:r>
              <a:rPr lang="fr-FR" sz="1200" b="0" i="0" u="none" strike="noStrike" kern="1200" baseline="0" dirty="0" err="1" smtClean="0">
                <a:solidFill>
                  <a:schemeClr val="tx1"/>
                </a:solidFill>
                <a:latin typeface="Arial Narrow" pitchFamily="34" charset="0"/>
                <a:ea typeface="+mn-ea"/>
                <a:cs typeface="+mn-cs"/>
              </a:rPr>
              <a:t>resurse</a:t>
            </a:r>
            <a:r>
              <a:rPr lang="fr-FR" sz="1200" b="0" i="0" u="none" strike="noStrike" kern="1200" baseline="0" dirty="0" smtClean="0">
                <a:solidFill>
                  <a:schemeClr val="tx1"/>
                </a:solidFill>
                <a:latin typeface="Arial Narrow" pitchFamily="34" charset="0"/>
                <a:ea typeface="+mn-ea"/>
                <a:cs typeface="+mn-cs"/>
              </a:rPr>
              <a:t> </a:t>
            </a:r>
            <a:r>
              <a:rPr lang="fr-FR" sz="1200" b="0" i="0" u="none" strike="noStrike" kern="1200" baseline="0" dirty="0" err="1" smtClean="0">
                <a:solidFill>
                  <a:schemeClr val="tx1"/>
                </a:solidFill>
                <a:latin typeface="Arial Narrow" pitchFamily="34" charset="0"/>
                <a:ea typeface="+mn-ea"/>
                <a:cs typeface="+mn-cs"/>
              </a:rPr>
              <a:t>trebuie</a:t>
            </a:r>
            <a:r>
              <a:rPr lang="fr-FR" sz="1200" b="0" i="0" u="none" strike="noStrike" kern="1200" baseline="0" dirty="0" smtClean="0">
                <a:solidFill>
                  <a:schemeClr val="tx1"/>
                </a:solidFill>
                <a:latin typeface="Arial Narrow" pitchFamily="34" charset="0"/>
                <a:ea typeface="+mn-ea"/>
                <a:cs typeface="+mn-cs"/>
              </a:rPr>
              <a:t> </a:t>
            </a:r>
            <a:r>
              <a:rPr lang="fr-FR" sz="1200" b="0" i="0" u="none" strike="noStrike" kern="1200" baseline="0" dirty="0" err="1" smtClean="0">
                <a:solidFill>
                  <a:schemeClr val="tx1"/>
                </a:solidFill>
                <a:latin typeface="Arial Narrow" pitchFamily="34" charset="0"/>
                <a:ea typeface="+mn-ea"/>
                <a:cs typeface="+mn-cs"/>
              </a:rPr>
              <a:t>făcut</a:t>
            </a:r>
            <a:r>
              <a:rPr lang="fr-FR" sz="1200" b="0" i="0" u="none" strike="noStrike" kern="1200" baseline="0" dirty="0" smtClean="0">
                <a:solidFill>
                  <a:schemeClr val="tx1"/>
                </a:solidFill>
                <a:latin typeface="Arial Narrow" pitchFamily="34" charset="0"/>
                <a:ea typeface="+mn-ea"/>
                <a:cs typeface="+mn-cs"/>
              </a:rPr>
              <a:t>? </a:t>
            </a:r>
            <a:endParaRPr lang="ru-RU" dirty="0"/>
          </a:p>
        </p:txBody>
      </p:sp>
      <p:sp>
        <p:nvSpPr>
          <p:cNvPr id="4" name="Номер слайда 3"/>
          <p:cNvSpPr>
            <a:spLocks noGrp="1"/>
          </p:cNvSpPr>
          <p:nvPr>
            <p:ph type="sldNum" sz="quarter" idx="10"/>
          </p:nvPr>
        </p:nvSpPr>
        <p:spPr/>
        <p:txBody>
          <a:bodyPr/>
          <a:lstStyle/>
          <a:p>
            <a:fld id="{276F4F92-661F-4424-ADED-7D3829A4203F}" type="slidenum">
              <a:rPr lang="de-DE" smtClean="0"/>
              <a:pPr/>
              <a:t>5</a:t>
            </a:fld>
            <a:endParaRPr lang="de-DE" dirty="0"/>
          </a:p>
        </p:txBody>
      </p:sp>
    </p:spTree>
    <p:extLst>
      <p:ext uri="{BB962C8B-B14F-4D97-AF65-F5344CB8AC3E}">
        <p14:creationId xmlns:p14="http://schemas.microsoft.com/office/powerpoint/2010/main" val="3918953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vi-VN" sz="1200" b="0" i="0" u="none" strike="noStrike" kern="1200" baseline="0" dirty="0" smtClean="0">
                <a:solidFill>
                  <a:schemeClr val="tx1"/>
                </a:solidFill>
                <a:latin typeface="Arial Narrow" pitchFamily="34" charset="0"/>
                <a:ea typeface="+mn-ea"/>
                <a:cs typeface="+mn-cs"/>
              </a:rPr>
              <a:t>Implementarea proiectului presupune: mobilizarea resurselor </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 cadrul activităţilor, identificarea problemelor pe fiecare etapă, raportarea etapelor şi monitorizarea </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 scopul obţinerii obiectivelor proiectului. </a:t>
            </a:r>
          </a:p>
          <a:p>
            <a:r>
              <a:rPr lang="vi-VN" sz="1200" b="0" i="0" u="none" strike="noStrike" kern="1200" baseline="0" dirty="0" smtClean="0">
                <a:solidFill>
                  <a:schemeClr val="tx1"/>
                </a:solidFill>
                <a:latin typeface="Arial Narrow" pitchFamily="34" charset="0"/>
                <a:ea typeface="+mn-ea"/>
                <a:cs typeface="+mn-cs"/>
              </a:rPr>
              <a:t>După ce proiectul a fost aprobat şi s-a obţinut finanţarea lui, se efectuează cea mai importantă fază a proiectului – Implementarea. </a:t>
            </a:r>
          </a:p>
          <a:p>
            <a:r>
              <a:rPr lang="vi-VN" sz="1200" b="1" i="1" u="none" strike="noStrike" kern="1200" baseline="0" dirty="0" smtClean="0">
                <a:solidFill>
                  <a:schemeClr val="tx1"/>
                </a:solidFill>
                <a:latin typeface="Arial Narrow" pitchFamily="34" charset="0"/>
                <a:ea typeface="+mn-ea"/>
                <a:cs typeface="+mn-cs"/>
              </a:rPr>
              <a:t>Implementarea proiectului </a:t>
            </a:r>
            <a:r>
              <a:rPr lang="vi-VN" sz="1200" b="0" i="0" u="none" strike="noStrike" kern="1200" baseline="0" dirty="0" smtClean="0">
                <a:solidFill>
                  <a:schemeClr val="tx1"/>
                </a:solidFill>
                <a:latin typeface="Arial Narrow" pitchFamily="34" charset="0"/>
                <a:ea typeface="+mn-ea"/>
                <a:cs typeface="+mn-cs"/>
              </a:rPr>
              <a:t>este de fapt ducerea la îndeplinire a celor planificate. Cele mai mari provocări ale managementului în faza de implementare, sînt: </a:t>
            </a:r>
          </a:p>
          <a:p>
            <a:r>
              <a:rPr lang="ro-RO" sz="1200" b="0" i="0" u="none" strike="noStrike" kern="1200" baseline="0" dirty="0" smtClean="0">
                <a:solidFill>
                  <a:schemeClr val="tx1"/>
                </a:solidFill>
                <a:latin typeface="Arial Narrow" pitchFamily="34" charset="0"/>
                <a:ea typeface="+mn-ea"/>
                <a:cs typeface="+mn-cs"/>
              </a:rPr>
              <a:t>yyFormarea echipei și managementul resurselor umane; </a:t>
            </a:r>
          </a:p>
          <a:p>
            <a:r>
              <a:rPr lang="vi-VN" sz="1200" b="0" i="0" u="none" strike="noStrike" kern="1200" baseline="0" dirty="0" smtClean="0">
                <a:solidFill>
                  <a:schemeClr val="tx1"/>
                </a:solidFill>
                <a:latin typeface="Arial Narrow" pitchFamily="34" charset="0"/>
                <a:ea typeface="+mn-ea"/>
                <a:cs typeface="+mn-cs"/>
              </a:rPr>
              <a:t>yyOrganizarea și coordonarea implementării; </a:t>
            </a:r>
          </a:p>
          <a:p>
            <a:r>
              <a:rPr lang="ro-RO" sz="1200" b="0" i="0" u="none" strike="noStrike" kern="1200" baseline="0" dirty="0" smtClean="0">
                <a:solidFill>
                  <a:schemeClr val="tx1"/>
                </a:solidFill>
                <a:latin typeface="Arial Narrow" pitchFamily="34" charset="0"/>
                <a:ea typeface="+mn-ea"/>
                <a:cs typeface="+mn-cs"/>
              </a:rPr>
              <a:t>yyLuarea deciziilor optime în timp real; </a:t>
            </a:r>
          </a:p>
          <a:p>
            <a:r>
              <a:rPr lang="ro-RO" sz="1200" b="0" i="0" u="none" strike="noStrike" kern="1200" baseline="0" dirty="0" smtClean="0">
                <a:solidFill>
                  <a:schemeClr val="tx1"/>
                </a:solidFill>
                <a:latin typeface="Arial Narrow" pitchFamily="34" charset="0"/>
                <a:ea typeface="+mn-ea"/>
                <a:cs typeface="+mn-cs"/>
              </a:rPr>
              <a:t>yyMenținerea contactelor cu partenerii; </a:t>
            </a:r>
          </a:p>
          <a:p>
            <a:r>
              <a:rPr lang="ro-RO" sz="1200" b="0" i="0" u="none" strike="noStrike" kern="1200" baseline="0" dirty="0" smtClean="0">
                <a:solidFill>
                  <a:schemeClr val="tx1"/>
                </a:solidFill>
                <a:latin typeface="Arial Narrow" pitchFamily="34" charset="0"/>
                <a:ea typeface="+mn-ea"/>
                <a:cs typeface="+mn-cs"/>
              </a:rPr>
              <a:t>yyRespectarea obiectivelor proiectului; </a:t>
            </a:r>
          </a:p>
          <a:p>
            <a:r>
              <a:rPr lang="ro-RO" sz="1200" b="0" i="0" u="none" strike="noStrike" kern="1200" baseline="0" dirty="0" smtClean="0">
                <a:solidFill>
                  <a:schemeClr val="tx1"/>
                </a:solidFill>
                <a:latin typeface="Arial Narrow" pitchFamily="34" charset="0"/>
                <a:ea typeface="+mn-ea"/>
                <a:cs typeface="+mn-cs"/>
              </a:rPr>
              <a:t>yyStabilirea și menținerea unui standard de calitate pentru fiecare secțiune a proiectului; </a:t>
            </a:r>
          </a:p>
          <a:p>
            <a:r>
              <a:rPr lang="ro-RO" sz="1200" b="0" i="0" u="none" strike="noStrike" kern="1200" baseline="0" dirty="0" smtClean="0">
                <a:solidFill>
                  <a:schemeClr val="tx1"/>
                </a:solidFill>
                <a:latin typeface="Arial Narrow" pitchFamily="34" charset="0"/>
                <a:ea typeface="+mn-ea"/>
                <a:cs typeface="+mn-cs"/>
              </a:rPr>
              <a:t>yyGestionarea riscurilor; </a:t>
            </a:r>
          </a:p>
          <a:p>
            <a:r>
              <a:rPr lang="ro-RO" sz="1200" b="0" i="0" u="none" strike="noStrike" kern="1200" baseline="0" dirty="0" smtClean="0">
                <a:solidFill>
                  <a:schemeClr val="tx1"/>
                </a:solidFill>
                <a:latin typeface="Arial Narrow" pitchFamily="34" charset="0"/>
                <a:ea typeface="+mn-ea"/>
                <a:cs typeface="+mn-cs"/>
              </a:rPr>
              <a:t>yyMonitorizarea și evaluarea; </a:t>
            </a:r>
          </a:p>
          <a:p>
            <a:r>
              <a:rPr lang="it-IT" sz="1200" b="0" i="0" u="none" strike="noStrike" kern="1200" baseline="0" dirty="0" smtClean="0">
                <a:solidFill>
                  <a:schemeClr val="tx1"/>
                </a:solidFill>
                <a:latin typeface="Arial Narrow" pitchFamily="34" charset="0"/>
                <a:ea typeface="+mn-ea"/>
                <a:cs typeface="+mn-cs"/>
              </a:rPr>
              <a:t>yyOrice altceva care poate interveni… </a:t>
            </a:r>
          </a:p>
          <a:p>
            <a:endParaRPr lang="it-IT" sz="1200" b="0" i="0" u="none" strike="noStrike" kern="1200" baseline="0" dirty="0" smtClean="0">
              <a:solidFill>
                <a:schemeClr val="tx1"/>
              </a:solidFill>
              <a:latin typeface="Arial Narrow" pitchFamily="34" charset="0"/>
              <a:ea typeface="+mn-ea"/>
              <a:cs typeface="+mn-cs"/>
            </a:endParaRPr>
          </a:p>
          <a:p>
            <a:r>
              <a:rPr lang="vi-VN" sz="1200" b="0" i="0" u="none" strike="noStrike" kern="1200" baseline="0" dirty="0" smtClean="0">
                <a:solidFill>
                  <a:schemeClr val="tx1"/>
                </a:solidFill>
                <a:latin typeface="Arial Narrow" pitchFamily="34" charset="0"/>
                <a:ea typeface="+mn-ea"/>
                <a:cs typeface="+mn-cs"/>
              </a:rPr>
              <a:t>In cadrul fazei de implementare a proiectului întîlnim cinci mari tipuri de activităţi manageriale: </a:t>
            </a:r>
          </a:p>
          <a:p>
            <a:r>
              <a:rPr lang="vi-VN" sz="1200" b="0" i="0" u="none" strike="noStrike" kern="1200" baseline="0" dirty="0" smtClean="0">
                <a:solidFill>
                  <a:schemeClr val="tx1"/>
                </a:solidFill>
                <a:latin typeface="Arial Narrow" pitchFamily="34" charset="0"/>
                <a:ea typeface="+mn-ea"/>
                <a:cs typeface="+mn-cs"/>
              </a:rPr>
              <a:t>yyManagementul activităţilor; </a:t>
            </a:r>
          </a:p>
          <a:p>
            <a:r>
              <a:rPr lang="ro-RO" sz="1200" b="0" i="0" u="none" strike="noStrike" kern="1200" baseline="0" dirty="0" smtClean="0">
                <a:solidFill>
                  <a:schemeClr val="tx1"/>
                </a:solidFill>
                <a:latin typeface="Arial Narrow" pitchFamily="34" charset="0"/>
                <a:ea typeface="+mn-ea"/>
                <a:cs typeface="+mn-cs"/>
              </a:rPr>
              <a:t>yyManagementul financiar; </a:t>
            </a:r>
          </a:p>
          <a:p>
            <a:r>
              <a:rPr lang="ro-RO" sz="1200" b="0" i="0" u="none" strike="noStrike" kern="1200" baseline="0" dirty="0" smtClean="0">
                <a:solidFill>
                  <a:schemeClr val="tx1"/>
                </a:solidFill>
                <a:latin typeface="Arial Narrow" pitchFamily="34" charset="0"/>
                <a:ea typeface="+mn-ea"/>
                <a:cs typeface="+mn-cs"/>
              </a:rPr>
              <a:t>yyManagementul resurselor umane; </a:t>
            </a:r>
          </a:p>
          <a:p>
            <a:r>
              <a:rPr lang="ro-RO" sz="1200" b="0" i="0" u="none" strike="noStrike" kern="1200" baseline="0" dirty="0" smtClean="0">
                <a:solidFill>
                  <a:schemeClr val="tx1"/>
                </a:solidFill>
                <a:latin typeface="Arial Narrow" pitchFamily="34" charset="0"/>
                <a:ea typeface="+mn-ea"/>
                <a:cs typeface="+mn-cs"/>
              </a:rPr>
              <a:t>yyRelaţia cu finanţatorul/finanţatorii; </a:t>
            </a:r>
          </a:p>
          <a:p>
            <a:r>
              <a:rPr lang="ro-RO" sz="1200" b="0" i="0" u="none" strike="noStrike" kern="1200" baseline="0" dirty="0" smtClean="0">
                <a:solidFill>
                  <a:schemeClr val="tx1"/>
                </a:solidFill>
                <a:latin typeface="Arial Narrow" pitchFamily="34" charset="0"/>
                <a:ea typeface="+mn-ea"/>
                <a:cs typeface="+mn-cs"/>
              </a:rPr>
              <a:t>yyRelaţia cu beneficiarii. </a:t>
            </a:r>
          </a:p>
          <a:p>
            <a:r>
              <a:rPr lang="ro-RO" sz="1200" b="0" i="0" u="none" strike="noStrike" kern="1200" baseline="0" dirty="0" smtClean="0">
                <a:solidFill>
                  <a:schemeClr val="tx1"/>
                </a:solidFill>
                <a:latin typeface="Arial Narrow" pitchFamily="34" charset="0"/>
                <a:ea typeface="+mn-ea"/>
                <a:cs typeface="+mn-cs"/>
              </a:rPr>
              <a:t>Criteriile de succes referitoare la derularea proiectului au în vedere: </a:t>
            </a:r>
          </a:p>
          <a:p>
            <a:r>
              <a:rPr lang="ro-RO" sz="1200" b="0" i="0" u="none" strike="noStrike" kern="1200" baseline="0" dirty="0" smtClean="0">
                <a:solidFill>
                  <a:schemeClr val="tx1"/>
                </a:solidFill>
                <a:latin typeface="Arial Narrow" pitchFamily="34" charset="0"/>
                <a:ea typeface="+mn-ea"/>
                <a:cs typeface="+mn-cs"/>
              </a:rPr>
              <a:t>yyRespectarea limitelor de timp; </a:t>
            </a:r>
          </a:p>
          <a:p>
            <a:r>
              <a:rPr lang="ro-RO" sz="1200" b="0" i="0" u="none" strike="noStrike" kern="1200" baseline="0" dirty="0" smtClean="0">
                <a:solidFill>
                  <a:schemeClr val="tx1"/>
                </a:solidFill>
                <a:latin typeface="Arial Narrow" pitchFamily="34" charset="0"/>
                <a:ea typeface="+mn-ea"/>
                <a:cs typeface="+mn-cs"/>
              </a:rPr>
              <a:t>yyRespectarea bugetului; </a:t>
            </a:r>
          </a:p>
          <a:p>
            <a:r>
              <a:rPr lang="vi-VN" sz="1200" b="0" i="0" u="none" strike="noStrike" kern="1200" baseline="0" dirty="0" smtClean="0">
                <a:solidFill>
                  <a:schemeClr val="tx1"/>
                </a:solidFill>
                <a:latin typeface="Arial Narrow" pitchFamily="34" charset="0"/>
                <a:ea typeface="+mn-ea"/>
                <a:cs typeface="+mn-cs"/>
              </a:rPr>
              <a:t>yyExploatarea eficientă a tuturor celorlalte resurse (oameni, echipamente, sedii); </a:t>
            </a:r>
          </a:p>
          <a:p>
            <a:r>
              <a:rPr lang="vi-VN" sz="1200" b="0" i="0" u="none" strike="noStrike" kern="1200" baseline="0" dirty="0" smtClean="0">
                <a:solidFill>
                  <a:schemeClr val="tx1"/>
                </a:solidFill>
                <a:latin typeface="Arial Narrow" pitchFamily="34" charset="0"/>
                <a:ea typeface="+mn-ea"/>
                <a:cs typeface="+mn-cs"/>
              </a:rPr>
              <a:t>yyPercepţia creată în jurul proiectului. </a:t>
            </a:r>
            <a:endParaRPr lang="ru-RU" dirty="0"/>
          </a:p>
        </p:txBody>
      </p:sp>
      <p:sp>
        <p:nvSpPr>
          <p:cNvPr id="4" name="Номер слайда 3"/>
          <p:cNvSpPr>
            <a:spLocks noGrp="1"/>
          </p:cNvSpPr>
          <p:nvPr>
            <p:ph type="sldNum" sz="quarter" idx="10"/>
          </p:nvPr>
        </p:nvSpPr>
        <p:spPr/>
        <p:txBody>
          <a:bodyPr/>
          <a:lstStyle/>
          <a:p>
            <a:fld id="{276F4F92-661F-4424-ADED-7D3829A4203F}" type="slidenum">
              <a:rPr lang="de-DE" smtClean="0"/>
              <a:pPr/>
              <a:t>7</a:t>
            </a:fld>
            <a:endParaRPr lang="de-DE" dirty="0"/>
          </a:p>
        </p:txBody>
      </p:sp>
    </p:spTree>
    <p:extLst>
      <p:ext uri="{BB962C8B-B14F-4D97-AF65-F5344CB8AC3E}">
        <p14:creationId xmlns:p14="http://schemas.microsoft.com/office/powerpoint/2010/main" val="3299959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vi-VN" sz="1200" b="0" i="0" u="none" strike="noStrike" kern="1200" baseline="0" dirty="0" smtClean="0">
                <a:solidFill>
                  <a:schemeClr val="tx1"/>
                </a:solidFill>
                <a:latin typeface="Arial Narrow" pitchFamily="34" charset="0"/>
                <a:ea typeface="+mn-ea"/>
                <a:cs typeface="+mn-cs"/>
              </a:rPr>
              <a:t>Implementarea proiectului presupune: mobilizarea resurselor </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 cadrul activităţilor, identificarea problemelor pe fiecare etapă, raportarea etapelor şi monitorizarea </a:t>
            </a:r>
            <a:r>
              <a:rPr lang="ru-RU" sz="1200" b="0" i="0" u="none" strike="noStrike" kern="1200" baseline="0" dirty="0" smtClean="0">
                <a:solidFill>
                  <a:schemeClr val="tx1"/>
                </a:solidFill>
                <a:latin typeface="Arial Narrow" pitchFamily="34" charset="0"/>
                <a:ea typeface="+mn-ea"/>
                <a:cs typeface="+mn-cs"/>
              </a:rPr>
              <a:t>о</a:t>
            </a:r>
            <a:r>
              <a:rPr lang="vi-VN" sz="1200" b="0" i="0" u="none" strike="noStrike" kern="1200" baseline="0" dirty="0" smtClean="0">
                <a:solidFill>
                  <a:schemeClr val="tx1"/>
                </a:solidFill>
                <a:latin typeface="Arial Narrow" pitchFamily="34" charset="0"/>
                <a:ea typeface="+mn-ea"/>
                <a:cs typeface="+mn-cs"/>
              </a:rPr>
              <a:t>n scopul obţinerii obiectivelor proiectului. </a:t>
            </a:r>
          </a:p>
          <a:p>
            <a:r>
              <a:rPr lang="vi-VN" sz="1200" b="0" i="0" u="none" strike="noStrike" kern="1200" baseline="0" dirty="0" smtClean="0">
                <a:solidFill>
                  <a:schemeClr val="tx1"/>
                </a:solidFill>
                <a:latin typeface="Arial Narrow" pitchFamily="34" charset="0"/>
                <a:ea typeface="+mn-ea"/>
                <a:cs typeface="+mn-cs"/>
              </a:rPr>
              <a:t>După ce proiectul a fost aprobat şi s-a obţinut finanţarea lui, se efectuează cea mai importantă fază a proiectului – Implementarea. </a:t>
            </a:r>
          </a:p>
          <a:p>
            <a:r>
              <a:rPr lang="vi-VN" sz="1200" b="1" i="1" u="none" strike="noStrike" kern="1200" baseline="0" dirty="0" smtClean="0">
                <a:solidFill>
                  <a:schemeClr val="tx1"/>
                </a:solidFill>
                <a:latin typeface="Arial Narrow" pitchFamily="34" charset="0"/>
                <a:ea typeface="+mn-ea"/>
                <a:cs typeface="+mn-cs"/>
              </a:rPr>
              <a:t>Implementarea proiectului </a:t>
            </a:r>
            <a:r>
              <a:rPr lang="vi-VN" sz="1200" b="0" i="0" u="none" strike="noStrike" kern="1200" baseline="0" dirty="0" smtClean="0">
                <a:solidFill>
                  <a:schemeClr val="tx1"/>
                </a:solidFill>
                <a:latin typeface="Arial Narrow" pitchFamily="34" charset="0"/>
                <a:ea typeface="+mn-ea"/>
                <a:cs typeface="+mn-cs"/>
              </a:rPr>
              <a:t>este de fapt ducerea la îndeplinire a celor planificate. Cele mai mari provocări ale managementului în faza de implementare, sînt: </a:t>
            </a:r>
          </a:p>
          <a:p>
            <a:r>
              <a:rPr lang="ro-RO" sz="1200" b="0" i="0" u="none" strike="noStrike" kern="1200" baseline="0" dirty="0" smtClean="0">
                <a:solidFill>
                  <a:schemeClr val="tx1"/>
                </a:solidFill>
                <a:latin typeface="Arial Narrow" pitchFamily="34" charset="0"/>
                <a:ea typeface="+mn-ea"/>
                <a:cs typeface="+mn-cs"/>
              </a:rPr>
              <a:t>yyFormarea echipei și managementul resurselor umane; </a:t>
            </a:r>
          </a:p>
          <a:p>
            <a:r>
              <a:rPr lang="vi-VN" sz="1200" b="0" i="0" u="none" strike="noStrike" kern="1200" baseline="0" dirty="0" smtClean="0">
                <a:solidFill>
                  <a:schemeClr val="tx1"/>
                </a:solidFill>
                <a:latin typeface="Arial Narrow" pitchFamily="34" charset="0"/>
                <a:ea typeface="+mn-ea"/>
                <a:cs typeface="+mn-cs"/>
              </a:rPr>
              <a:t>yyOrganizarea și coordonarea implementării; </a:t>
            </a:r>
          </a:p>
          <a:p>
            <a:r>
              <a:rPr lang="ro-RO" sz="1200" b="0" i="0" u="none" strike="noStrike" kern="1200" baseline="0" dirty="0" smtClean="0">
                <a:solidFill>
                  <a:schemeClr val="tx1"/>
                </a:solidFill>
                <a:latin typeface="Arial Narrow" pitchFamily="34" charset="0"/>
                <a:ea typeface="+mn-ea"/>
                <a:cs typeface="+mn-cs"/>
              </a:rPr>
              <a:t>yyLuarea deciziilor optime în timp real; </a:t>
            </a:r>
          </a:p>
          <a:p>
            <a:r>
              <a:rPr lang="ro-RO" sz="1200" b="0" i="0" u="none" strike="noStrike" kern="1200" baseline="0" dirty="0" smtClean="0">
                <a:solidFill>
                  <a:schemeClr val="tx1"/>
                </a:solidFill>
                <a:latin typeface="Arial Narrow" pitchFamily="34" charset="0"/>
                <a:ea typeface="+mn-ea"/>
                <a:cs typeface="+mn-cs"/>
              </a:rPr>
              <a:t>yyMenținerea contactelor cu partenerii; </a:t>
            </a:r>
          </a:p>
          <a:p>
            <a:r>
              <a:rPr lang="ro-RO" sz="1200" b="0" i="0" u="none" strike="noStrike" kern="1200" baseline="0" dirty="0" smtClean="0">
                <a:solidFill>
                  <a:schemeClr val="tx1"/>
                </a:solidFill>
                <a:latin typeface="Arial Narrow" pitchFamily="34" charset="0"/>
                <a:ea typeface="+mn-ea"/>
                <a:cs typeface="+mn-cs"/>
              </a:rPr>
              <a:t>yyRespectarea obiectivelor proiectului; </a:t>
            </a:r>
          </a:p>
          <a:p>
            <a:r>
              <a:rPr lang="ro-RO" sz="1200" b="0" i="0" u="none" strike="noStrike" kern="1200" baseline="0" dirty="0" smtClean="0">
                <a:solidFill>
                  <a:schemeClr val="tx1"/>
                </a:solidFill>
                <a:latin typeface="Arial Narrow" pitchFamily="34" charset="0"/>
                <a:ea typeface="+mn-ea"/>
                <a:cs typeface="+mn-cs"/>
              </a:rPr>
              <a:t>yyStabilirea și menținerea unui standard de calitate pentru fiecare secțiune a proiectului; </a:t>
            </a:r>
          </a:p>
          <a:p>
            <a:r>
              <a:rPr lang="ro-RO" sz="1200" b="0" i="0" u="none" strike="noStrike" kern="1200" baseline="0" dirty="0" smtClean="0">
                <a:solidFill>
                  <a:schemeClr val="tx1"/>
                </a:solidFill>
                <a:latin typeface="Arial Narrow" pitchFamily="34" charset="0"/>
                <a:ea typeface="+mn-ea"/>
                <a:cs typeface="+mn-cs"/>
              </a:rPr>
              <a:t>yyGestionarea riscurilor; </a:t>
            </a:r>
          </a:p>
          <a:p>
            <a:r>
              <a:rPr lang="ro-RO" sz="1200" b="0" i="0" u="none" strike="noStrike" kern="1200" baseline="0" dirty="0" smtClean="0">
                <a:solidFill>
                  <a:schemeClr val="tx1"/>
                </a:solidFill>
                <a:latin typeface="Arial Narrow" pitchFamily="34" charset="0"/>
                <a:ea typeface="+mn-ea"/>
                <a:cs typeface="+mn-cs"/>
              </a:rPr>
              <a:t>yyMonitorizarea și evaluarea; </a:t>
            </a:r>
          </a:p>
          <a:p>
            <a:r>
              <a:rPr lang="it-IT" sz="1200" b="0" i="0" u="none" strike="noStrike" kern="1200" baseline="0" dirty="0" smtClean="0">
                <a:solidFill>
                  <a:schemeClr val="tx1"/>
                </a:solidFill>
                <a:latin typeface="Arial Narrow" pitchFamily="34" charset="0"/>
                <a:ea typeface="+mn-ea"/>
                <a:cs typeface="+mn-cs"/>
              </a:rPr>
              <a:t>yyOrice altceva care poate interveni… </a:t>
            </a:r>
          </a:p>
          <a:p>
            <a:endParaRPr lang="it-IT" sz="1200" b="0" i="0" u="none" strike="noStrike" kern="1200" baseline="0" dirty="0" smtClean="0">
              <a:solidFill>
                <a:schemeClr val="tx1"/>
              </a:solidFill>
              <a:latin typeface="Arial Narrow" pitchFamily="34" charset="0"/>
              <a:ea typeface="+mn-ea"/>
              <a:cs typeface="+mn-cs"/>
            </a:endParaRPr>
          </a:p>
          <a:p>
            <a:r>
              <a:rPr lang="vi-VN" sz="1200" b="0" i="0" u="none" strike="noStrike" kern="1200" baseline="0" dirty="0" smtClean="0">
                <a:solidFill>
                  <a:schemeClr val="tx1"/>
                </a:solidFill>
                <a:latin typeface="Arial Narrow" pitchFamily="34" charset="0"/>
                <a:ea typeface="+mn-ea"/>
                <a:cs typeface="+mn-cs"/>
              </a:rPr>
              <a:t>In cadrul fazei de implementare a proiectului întîlnim cinci mari tipuri de activităţi manageriale: </a:t>
            </a:r>
          </a:p>
          <a:p>
            <a:r>
              <a:rPr lang="vi-VN" sz="1200" b="0" i="0" u="none" strike="noStrike" kern="1200" baseline="0" dirty="0" smtClean="0">
                <a:solidFill>
                  <a:schemeClr val="tx1"/>
                </a:solidFill>
                <a:latin typeface="Arial Narrow" pitchFamily="34" charset="0"/>
                <a:ea typeface="+mn-ea"/>
                <a:cs typeface="+mn-cs"/>
              </a:rPr>
              <a:t>yyManagementul activităţilor; </a:t>
            </a:r>
          </a:p>
          <a:p>
            <a:r>
              <a:rPr lang="ro-RO" sz="1200" b="0" i="0" u="none" strike="noStrike" kern="1200" baseline="0" dirty="0" smtClean="0">
                <a:solidFill>
                  <a:schemeClr val="tx1"/>
                </a:solidFill>
                <a:latin typeface="Arial Narrow" pitchFamily="34" charset="0"/>
                <a:ea typeface="+mn-ea"/>
                <a:cs typeface="+mn-cs"/>
              </a:rPr>
              <a:t>yyManagementul financiar; </a:t>
            </a:r>
          </a:p>
          <a:p>
            <a:r>
              <a:rPr lang="ro-RO" sz="1200" b="0" i="0" u="none" strike="noStrike" kern="1200" baseline="0" dirty="0" smtClean="0">
                <a:solidFill>
                  <a:schemeClr val="tx1"/>
                </a:solidFill>
                <a:latin typeface="Arial Narrow" pitchFamily="34" charset="0"/>
                <a:ea typeface="+mn-ea"/>
                <a:cs typeface="+mn-cs"/>
              </a:rPr>
              <a:t>yyManagementul resurselor umane; </a:t>
            </a:r>
          </a:p>
          <a:p>
            <a:r>
              <a:rPr lang="ro-RO" sz="1200" b="0" i="0" u="none" strike="noStrike" kern="1200" baseline="0" dirty="0" smtClean="0">
                <a:solidFill>
                  <a:schemeClr val="tx1"/>
                </a:solidFill>
                <a:latin typeface="Arial Narrow" pitchFamily="34" charset="0"/>
                <a:ea typeface="+mn-ea"/>
                <a:cs typeface="+mn-cs"/>
              </a:rPr>
              <a:t>yyRelaţia cu finanţatorul/finanţatorii; </a:t>
            </a:r>
          </a:p>
          <a:p>
            <a:r>
              <a:rPr lang="ro-RO" sz="1200" b="0" i="0" u="none" strike="noStrike" kern="1200" baseline="0" dirty="0" smtClean="0">
                <a:solidFill>
                  <a:schemeClr val="tx1"/>
                </a:solidFill>
                <a:latin typeface="Arial Narrow" pitchFamily="34" charset="0"/>
                <a:ea typeface="+mn-ea"/>
                <a:cs typeface="+mn-cs"/>
              </a:rPr>
              <a:t>yyRelaţia cu beneficiarii. </a:t>
            </a:r>
          </a:p>
          <a:p>
            <a:r>
              <a:rPr lang="ro-RO" sz="1200" b="0" i="0" u="none" strike="noStrike" kern="1200" baseline="0" dirty="0" smtClean="0">
                <a:solidFill>
                  <a:schemeClr val="tx1"/>
                </a:solidFill>
                <a:latin typeface="Arial Narrow" pitchFamily="34" charset="0"/>
                <a:ea typeface="+mn-ea"/>
                <a:cs typeface="+mn-cs"/>
              </a:rPr>
              <a:t>Criteriile de succes referitoare la derularea proiectului au în vedere: </a:t>
            </a:r>
          </a:p>
          <a:p>
            <a:r>
              <a:rPr lang="ro-RO" sz="1200" b="0" i="0" u="none" strike="noStrike" kern="1200" baseline="0" dirty="0" smtClean="0">
                <a:solidFill>
                  <a:schemeClr val="tx1"/>
                </a:solidFill>
                <a:latin typeface="Arial Narrow" pitchFamily="34" charset="0"/>
                <a:ea typeface="+mn-ea"/>
                <a:cs typeface="+mn-cs"/>
              </a:rPr>
              <a:t>yyRespectarea limitelor de timp; </a:t>
            </a:r>
          </a:p>
          <a:p>
            <a:r>
              <a:rPr lang="ro-RO" sz="1200" b="0" i="0" u="none" strike="noStrike" kern="1200" baseline="0" dirty="0" smtClean="0">
                <a:solidFill>
                  <a:schemeClr val="tx1"/>
                </a:solidFill>
                <a:latin typeface="Arial Narrow" pitchFamily="34" charset="0"/>
                <a:ea typeface="+mn-ea"/>
                <a:cs typeface="+mn-cs"/>
              </a:rPr>
              <a:t>yyRespectarea bugetului; </a:t>
            </a:r>
          </a:p>
          <a:p>
            <a:r>
              <a:rPr lang="vi-VN" sz="1200" b="0" i="0" u="none" strike="noStrike" kern="1200" baseline="0" dirty="0" smtClean="0">
                <a:solidFill>
                  <a:schemeClr val="tx1"/>
                </a:solidFill>
                <a:latin typeface="Arial Narrow" pitchFamily="34" charset="0"/>
                <a:ea typeface="+mn-ea"/>
                <a:cs typeface="+mn-cs"/>
              </a:rPr>
              <a:t>yyExploatarea eficientă a tuturor celorlalte resurse (oameni, echipamente, sedii); </a:t>
            </a:r>
          </a:p>
          <a:p>
            <a:r>
              <a:rPr lang="vi-VN" sz="1200" b="0" i="0" u="none" strike="noStrike" kern="1200" baseline="0" dirty="0" smtClean="0">
                <a:solidFill>
                  <a:schemeClr val="tx1"/>
                </a:solidFill>
                <a:latin typeface="Arial Narrow" pitchFamily="34" charset="0"/>
                <a:ea typeface="+mn-ea"/>
                <a:cs typeface="+mn-cs"/>
              </a:rPr>
              <a:t>yyPercepţia creată în jurul proiectului. </a:t>
            </a:r>
            <a:endParaRPr lang="ru-RU" dirty="0"/>
          </a:p>
        </p:txBody>
      </p:sp>
      <p:sp>
        <p:nvSpPr>
          <p:cNvPr id="4" name="Номер слайда 3"/>
          <p:cNvSpPr>
            <a:spLocks noGrp="1"/>
          </p:cNvSpPr>
          <p:nvPr>
            <p:ph type="sldNum" sz="quarter" idx="10"/>
          </p:nvPr>
        </p:nvSpPr>
        <p:spPr/>
        <p:txBody>
          <a:bodyPr/>
          <a:lstStyle/>
          <a:p>
            <a:fld id="{276F4F92-661F-4424-ADED-7D3829A4203F}" type="slidenum">
              <a:rPr lang="de-DE" smtClean="0"/>
              <a:pPr/>
              <a:t>8</a:t>
            </a:fld>
            <a:endParaRPr lang="de-DE" dirty="0"/>
          </a:p>
        </p:txBody>
      </p:sp>
    </p:spTree>
    <p:extLst>
      <p:ext uri="{BB962C8B-B14F-4D97-AF65-F5344CB8AC3E}">
        <p14:creationId xmlns:p14="http://schemas.microsoft.com/office/powerpoint/2010/main" val="3299959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vi-VN" sz="1200" b="0" i="1" u="none" strike="noStrike" kern="1200" baseline="0" dirty="0" smtClean="0">
                <a:solidFill>
                  <a:schemeClr val="tx1"/>
                </a:solidFill>
                <a:latin typeface="Arial Narrow" pitchFamily="34" charset="0"/>
                <a:ea typeface="+mn-ea"/>
                <a:cs typeface="+mn-cs"/>
              </a:rPr>
              <a:t>Ce activități s</a:t>
            </a:r>
            <a:r>
              <a:rPr lang="ru-RU" sz="1200" b="0" i="1" u="none" strike="noStrike" kern="1200" baseline="0" dirty="0" smtClean="0">
                <a:solidFill>
                  <a:schemeClr val="tx1"/>
                </a:solidFill>
                <a:latin typeface="Arial Narrow" pitchFamily="34" charset="0"/>
                <a:ea typeface="+mn-ea"/>
                <a:cs typeface="+mn-cs"/>
              </a:rPr>
              <a:t>о</a:t>
            </a:r>
            <a:r>
              <a:rPr lang="vi-VN" sz="1200" b="0" i="1" u="none" strike="noStrike" kern="1200" baseline="0" dirty="0" smtClean="0">
                <a:solidFill>
                  <a:schemeClr val="tx1"/>
                </a:solidFill>
                <a:latin typeface="Arial Narrow" pitchFamily="34" charset="0"/>
                <a:ea typeface="+mn-ea"/>
                <a:cs typeface="+mn-cs"/>
              </a:rPr>
              <a:t>nt uzuale </a:t>
            </a:r>
            <a:r>
              <a:rPr lang="ru-RU" sz="1200" b="0" i="1" u="none" strike="noStrike" kern="1200" baseline="0" dirty="0" smtClean="0">
                <a:solidFill>
                  <a:schemeClr val="tx1"/>
                </a:solidFill>
                <a:latin typeface="Arial Narrow" pitchFamily="34" charset="0"/>
                <a:ea typeface="+mn-ea"/>
                <a:cs typeface="+mn-cs"/>
              </a:rPr>
              <a:t>о</a:t>
            </a:r>
            <a:r>
              <a:rPr lang="vi-VN" sz="1200" b="0" i="1" u="none" strike="noStrike" kern="1200" baseline="0" dirty="0" smtClean="0">
                <a:solidFill>
                  <a:schemeClr val="tx1"/>
                </a:solidFill>
                <a:latin typeface="Arial Narrow" pitchFamily="34" charset="0"/>
                <a:ea typeface="+mn-ea"/>
                <a:cs typeface="+mn-cs"/>
              </a:rPr>
              <a:t>n faza de finalizare a unui proiect: </a:t>
            </a:r>
            <a:endParaRPr lang="vi-VN" sz="1200" b="0" i="0" u="none" strike="noStrike" kern="1200" baseline="0" dirty="0" smtClean="0">
              <a:solidFill>
                <a:schemeClr val="tx1"/>
              </a:solidFill>
              <a:latin typeface="Arial Narrow" pitchFamily="34" charset="0"/>
              <a:ea typeface="+mn-ea"/>
              <a:cs typeface="+mn-cs"/>
            </a:endParaRPr>
          </a:p>
          <a:p>
            <a:r>
              <a:rPr lang="vi-VN" sz="1200" b="1" i="1" u="none" strike="noStrike" kern="1200" baseline="0" dirty="0" smtClean="0">
                <a:solidFill>
                  <a:schemeClr val="tx1"/>
                </a:solidFill>
                <a:latin typeface="Arial Narrow" pitchFamily="34" charset="0"/>
                <a:ea typeface="+mn-ea"/>
                <a:cs typeface="+mn-cs"/>
              </a:rPr>
              <a:t>1.Faza formală (administrativă) de finalizare a proiectului: </a:t>
            </a:r>
            <a:r>
              <a:rPr lang="vi-VN" sz="1200" b="0" i="0" u="none" strike="noStrike" kern="1200" baseline="0" dirty="0" smtClean="0">
                <a:solidFill>
                  <a:schemeClr val="tx1"/>
                </a:solidFill>
                <a:latin typeface="Arial Narrow" pitchFamily="34" charset="0"/>
                <a:ea typeface="+mn-ea"/>
                <a:cs typeface="+mn-cs"/>
              </a:rPr>
              <a:t>yyFinalizarea financiară a proiectului – finalizarea calculului de cheltuieli – precum și compararea acestuia cu bugetul planificat. yyPredarea </a:t>
            </a:r>
            <a:r>
              <a:rPr lang="vi-VN" sz="1200" b="1" i="0" u="none" strike="noStrike" kern="1200" baseline="0" dirty="0" smtClean="0">
                <a:solidFill>
                  <a:schemeClr val="tx1"/>
                </a:solidFill>
                <a:latin typeface="Arial Narrow" pitchFamily="34" charset="0"/>
                <a:ea typeface="+mn-ea"/>
                <a:cs typeface="+mn-cs"/>
              </a:rPr>
              <a:t>formală </a:t>
            </a:r>
            <a:r>
              <a:rPr lang="vi-VN" sz="1200" b="0" i="0" u="none" strike="noStrike" kern="1200" baseline="0" dirty="0" smtClean="0">
                <a:solidFill>
                  <a:schemeClr val="tx1"/>
                </a:solidFill>
                <a:latin typeface="Arial Narrow" pitchFamily="34" charset="0"/>
                <a:ea typeface="+mn-ea"/>
                <a:cs typeface="+mn-cs"/>
              </a:rPr>
              <a:t>spre beneficiar a rezultatelor proiectului – cuvîntul „formală” este subliniat, pentru a-i scoate în evidență importanța. Doar o predare formală dă proiectului cadrul oficial sau chiar juridic necesar, în care să se poata încheia. Predarea trebuie să fie însoțită (în cazul în care se aplică) de rezultatele testelor de asigurare a calității, teste care au fost discutate și aprobate în prealabil de către beneficiar. În acest punct se eliberează și Managerul de proiect, din nou în mod formal, de responsabilitatea proiectului. yyOrganizația aferentă proiectului se dizolvă, iar Managerul de proiect evaluează performanța membrilor echipei. </a:t>
            </a:r>
          </a:p>
          <a:p>
            <a:r>
              <a:rPr lang="vi-VN" sz="1200" b="1" i="1" u="none" strike="noStrike" kern="1200" baseline="0" dirty="0" smtClean="0">
                <a:solidFill>
                  <a:schemeClr val="tx1"/>
                </a:solidFill>
                <a:latin typeface="Arial Narrow" pitchFamily="34" charset="0"/>
                <a:ea typeface="+mn-ea"/>
                <a:cs typeface="+mn-cs"/>
              </a:rPr>
              <a:t>2. Transferul de cunoștințe </a:t>
            </a:r>
            <a:r>
              <a:rPr lang="vi-VN" sz="1200" b="0" i="0" u="none" strike="noStrike" kern="1200" baseline="0" dirty="0" smtClean="0">
                <a:solidFill>
                  <a:schemeClr val="tx1"/>
                </a:solidFill>
                <a:latin typeface="Arial Narrow" pitchFamily="34" charset="0"/>
                <a:ea typeface="+mn-ea"/>
                <a:cs typeface="+mn-cs"/>
              </a:rPr>
              <a:t>yyEfectuarea unei prezentări de final, cu participarea reprezentanților organizației proiectului și ai beneficiarului – acest fel de prezentare este și un foarte bun instrument de marketing, de altfel. yyCrearea unui sumar al proiectului, care să folosească ca referință viitoarelor proiecte – conținînd, de exemplu: tema proiectului, tehnica folosită, beneficiarii, metodele, cine a fost responsabil, cine a participat și în ce formă, care au fost costurile, etc. yyDefinitivarea documentației proiectului. yyEvaluarea reciprocă a membrilor echipei – un bun moment pentru a da, respectiv a primi, un extrem de important feed-back. yyElaborarea unui raport despre proiect, în care un punct important îl are analiza din punct de vedere economic al proiectului, referitoare la costuri și timp, analiza exactității planificărilor și a estimărilor, precum și inspecția calității datelor măsurate, adunate pe parcursul proiectului.</a:t>
            </a:r>
            <a:endParaRPr lang="ru-RU" dirty="0"/>
          </a:p>
        </p:txBody>
      </p:sp>
      <p:sp>
        <p:nvSpPr>
          <p:cNvPr id="4" name="Номер слайда 3"/>
          <p:cNvSpPr>
            <a:spLocks noGrp="1"/>
          </p:cNvSpPr>
          <p:nvPr>
            <p:ph type="sldNum" sz="quarter" idx="10"/>
          </p:nvPr>
        </p:nvSpPr>
        <p:spPr/>
        <p:txBody>
          <a:bodyPr/>
          <a:lstStyle/>
          <a:p>
            <a:fld id="{276F4F92-661F-4424-ADED-7D3829A4203F}" type="slidenum">
              <a:rPr lang="de-DE" smtClean="0"/>
              <a:pPr/>
              <a:t>9</a:t>
            </a:fld>
            <a:endParaRPr lang="de-DE" dirty="0"/>
          </a:p>
        </p:txBody>
      </p:sp>
    </p:spTree>
    <p:extLst>
      <p:ext uri="{BB962C8B-B14F-4D97-AF65-F5344CB8AC3E}">
        <p14:creationId xmlns:p14="http://schemas.microsoft.com/office/powerpoint/2010/main" val="2659567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453010258"/>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smtClean="0"/>
              <a:pPr/>
              <a:t>21/06/2017</a:t>
            </a:fld>
            <a:endParaRPr lang="en-GB"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val="2224219750"/>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4043412100"/>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537116828"/>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FCE5CAE3-E66C-483F-9A91-133D66834A8A}" type="datetimeFigureOut">
              <a:rPr lang="ro-RO" smtClean="0"/>
              <a:pPr/>
              <a:t>21.06.2017</a:t>
            </a:fld>
            <a:endParaRPr lang="ro-RO"/>
          </a:p>
        </p:txBody>
      </p:sp>
      <p:sp>
        <p:nvSpPr>
          <p:cNvPr id="19" name="Footer Placeholder 18"/>
          <p:cNvSpPr>
            <a:spLocks noGrp="1"/>
          </p:cNvSpPr>
          <p:nvPr>
            <p:ph type="ftr" sz="quarter" idx="11"/>
          </p:nvPr>
        </p:nvSpPr>
        <p:spPr/>
        <p:txBody>
          <a:bodyPr/>
          <a:lstStyle/>
          <a:p>
            <a:endParaRPr lang="ro-RO"/>
          </a:p>
        </p:txBody>
      </p:sp>
      <p:sp>
        <p:nvSpPr>
          <p:cNvPr id="27" name="Slide Number Placeholder 26"/>
          <p:cNvSpPr>
            <a:spLocks noGrp="1"/>
          </p:cNvSpPr>
          <p:nvPr>
            <p:ph type="sldNum" sz="quarter" idx="12"/>
          </p:nvPr>
        </p:nvSpPr>
        <p:spPr>
          <a:xfrm>
            <a:off x="7924800" y="6356350"/>
            <a:ext cx="762000" cy="365125"/>
          </a:xfrm>
          <a:prstGeom prst="rect">
            <a:avLst/>
          </a:prstGeom>
        </p:spPr>
        <p:txBody>
          <a:bodyPr/>
          <a:lstStyle/>
          <a:p>
            <a:fld id="{B6D8D6F0-A759-4B40-A209-1431F2B80A59}" type="slidenum">
              <a:rPr lang="ro-RO" smtClean="0"/>
              <a:pPr/>
              <a:t>‹#›</a:t>
            </a:fld>
            <a:endParaRPr lang="ro-RO"/>
          </a:p>
        </p:txBody>
      </p:sp>
    </p:spTree>
    <p:extLst>
      <p:ext uri="{BB962C8B-B14F-4D97-AF65-F5344CB8AC3E}">
        <p14:creationId xmlns:p14="http://schemas.microsoft.com/office/powerpoint/2010/main" val="3274277106"/>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13358358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val="581427851"/>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val="180162670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4241795388"/>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val="9934572"/>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smtClean="0"/>
              <a:pPr/>
              <a:t>21/06/2017</a:t>
            </a:fld>
            <a:endParaRPr lang="en-GB"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66586919"/>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smtClean="0"/>
              <a:pPr/>
              <a:t>21/06/2017</a:t>
            </a:fld>
            <a:endParaRPr lang="en-GB"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3147665486"/>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smtClean="0"/>
              <a:pPr/>
              <a:t>21/06/2017</a:t>
            </a:fld>
            <a:endParaRPr lang="en-GB"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val="3321545470"/>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2.gif"/><Relationship Id="rId4" Type="http://schemas.openxmlformats.org/officeDocument/2006/relationships/slideLayout" Target="../slideLayouts/slideLayout10.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smtClean="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21/06/2017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10"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dirty="0" smtClean="0">
                <a:solidFill>
                  <a:srgbClr val="6E6452"/>
                </a:solidFill>
                <a:latin typeface="Arial Narrow" pitchFamily="34" charset="0"/>
              </a:rPr>
              <a:t>Page </a:t>
            </a:r>
            <a:fld id="{327115CA-E6A4-425F-BB4F-A64D48743A27}" type="slidenum">
              <a:rPr lang="en-GB" sz="1000" b="0" smtClean="0">
                <a:solidFill>
                  <a:srgbClr val="6E6452"/>
                </a:solidFill>
                <a:latin typeface="Arial Narrow" pitchFamily="34" charset="0"/>
              </a:rPr>
              <a:pPr/>
              <a:t>‹#›</a:t>
            </a:fld>
            <a:endParaRPr lang="en-GB" sz="1000" b="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smtClean="0"/>
              <a:pPr/>
              <a:t>21/06/2017</a:t>
            </a:fld>
            <a:endParaRPr lang="en-GB"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extLst>
      <p:ext uri="{BB962C8B-B14F-4D97-AF65-F5344CB8AC3E}">
        <p14:creationId xmlns:p14="http://schemas.microsoft.com/office/powerpoint/2010/main" val="234104546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http://www.serviciilocale.md/" TargetMode="External"/><Relationship Id="rId7" Type="http://schemas.openxmlformats.org/officeDocument/2006/relationships/image" Target="../media/image12.jpe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868484" y="5293200"/>
            <a:ext cx="7776000" cy="617928"/>
          </a:xfrm>
        </p:spPr>
        <p:txBody>
          <a:bodyPr/>
          <a:lstStyle/>
          <a:p>
            <a:pPr algn="ctr"/>
            <a:r>
              <a:rPr lang="ro-RO" dirty="0" smtClean="0"/>
              <a:t>Chișinău 22 iunie 2017</a:t>
            </a:r>
            <a:endParaRPr lang="ro-RO" dirty="0"/>
          </a:p>
        </p:txBody>
      </p:sp>
      <p:sp>
        <p:nvSpPr>
          <p:cNvPr id="3" name="Substituent subsol 2"/>
          <p:cNvSpPr>
            <a:spLocks noGrp="1"/>
          </p:cNvSpPr>
          <p:nvPr>
            <p:ph type="ftr" sz="quarter" idx="10"/>
          </p:nvPr>
        </p:nvSpPr>
        <p:spPr/>
        <p:txBody>
          <a:bodyPr/>
          <a:lstStyle/>
          <a:p>
            <a:r>
              <a:rPr lang="de-DE" dirty="0" smtClean="0"/>
              <a:t>XXX</a:t>
            </a:r>
            <a:endParaRPr lang="de-DE" dirty="0"/>
          </a:p>
        </p:txBody>
      </p:sp>
      <p:sp>
        <p:nvSpPr>
          <p:cNvPr id="4" name="Substituent dată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5" name="Substituent conținut 4"/>
          <p:cNvSpPr>
            <a:spLocks noGrp="1"/>
          </p:cNvSpPr>
          <p:nvPr>
            <p:ph idx="1"/>
          </p:nvPr>
        </p:nvSpPr>
        <p:spPr>
          <a:xfrm>
            <a:off x="659937" y="1716506"/>
            <a:ext cx="7776000" cy="2446420"/>
          </a:xfrm>
        </p:spPr>
        <p:txBody>
          <a:bodyPr/>
          <a:lstStyle/>
          <a:p>
            <a:pPr algn="ctr"/>
            <a:r>
              <a:rPr lang="ro-RO" sz="3200" dirty="0">
                <a:ea typeface="+mj-ea"/>
                <a:cs typeface="+mj-cs"/>
              </a:rPr>
              <a:t>Lecții învățate în procesul de atragere și implementare a </a:t>
            </a:r>
            <a:r>
              <a:rPr lang="ro-RO" sz="3200" dirty="0" smtClean="0">
                <a:ea typeface="+mj-ea"/>
                <a:cs typeface="+mj-cs"/>
              </a:rPr>
              <a:t>proiectelor </a:t>
            </a:r>
            <a:r>
              <a:rPr lang="ro-RO" sz="3200" dirty="0">
                <a:ea typeface="+mj-ea"/>
                <a:cs typeface="+mj-cs"/>
              </a:rPr>
              <a:t>de investiții prin prisma proiectului Modernizarea Serviciului public de AAC in r. Cahul</a:t>
            </a:r>
            <a:endParaRPr lang="ro-RO"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3" y="0"/>
            <a:ext cx="1927716" cy="14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895" y="365718"/>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22326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17874" y="1342104"/>
            <a:ext cx="8409152" cy="424115"/>
          </a:xfrm>
        </p:spPr>
        <p:txBody>
          <a:bodyPr/>
          <a:lstStyle/>
          <a:p>
            <a:pPr>
              <a:lnSpc>
                <a:spcPct val="150000"/>
              </a:lnSpc>
            </a:pPr>
            <a:r>
              <a:rPr lang="en-US" altLang="ru-RU" b="1" kern="1200" dirty="0" smtClean="0">
                <a:solidFill>
                  <a:srgbClr val="C80F0F"/>
                </a:solidFill>
                <a:latin typeface="Arial" charset="0"/>
                <a:ea typeface="+mn-ea"/>
                <a:cs typeface="+mn-cs"/>
              </a:rPr>
              <a:t>RECOMAND</a:t>
            </a:r>
            <a:r>
              <a:rPr lang="ro-MO" altLang="ru-RU" b="1" kern="1200" dirty="0" smtClean="0">
                <a:solidFill>
                  <a:srgbClr val="C80F0F"/>
                </a:solidFill>
                <a:latin typeface="Arial" charset="0"/>
                <a:ea typeface="+mn-ea"/>
                <a:cs typeface="+mn-cs"/>
              </a:rPr>
              <a:t>Ă</a:t>
            </a:r>
            <a:r>
              <a:rPr lang="en-US" altLang="ru-RU" b="1" kern="1200" dirty="0" smtClean="0">
                <a:solidFill>
                  <a:srgbClr val="C80F0F"/>
                </a:solidFill>
                <a:latin typeface="Arial" charset="0"/>
                <a:ea typeface="+mn-ea"/>
                <a:cs typeface="+mn-cs"/>
              </a:rPr>
              <a:t>RI </a:t>
            </a:r>
            <a:r>
              <a:rPr lang="ro-RO" altLang="ru-RU" b="1" kern="1200" dirty="0">
                <a:solidFill>
                  <a:srgbClr val="C80F0F"/>
                </a:solidFill>
                <a:latin typeface="Arial" charset="0"/>
                <a:ea typeface="+mn-ea"/>
                <a:cs typeface="+mn-cs"/>
              </a:rPr>
              <a:t>PENTRU OPERATORI</a:t>
            </a:r>
            <a:r>
              <a:rPr lang="en-US" altLang="ru-RU" b="1" kern="1200" dirty="0">
                <a:solidFill>
                  <a:srgbClr val="C80F0F"/>
                </a:solidFill>
                <a:latin typeface="Arial" charset="0"/>
                <a:ea typeface="+mn-ea"/>
                <a:cs typeface="+mn-cs"/>
              </a:rPr>
              <a:t/>
            </a:r>
            <a:br>
              <a:rPr lang="en-US" altLang="ru-RU" b="1" kern="1200" dirty="0">
                <a:solidFill>
                  <a:srgbClr val="C80F0F"/>
                </a:solidFill>
                <a:latin typeface="Arial" charset="0"/>
                <a:ea typeface="+mn-ea"/>
                <a:cs typeface="+mn-cs"/>
              </a:rPr>
            </a:br>
            <a:r>
              <a:rPr lang="en-US" altLang="ru-RU" sz="1800" dirty="0"/>
              <a:t/>
            </a:r>
            <a:br>
              <a:rPr lang="en-US" altLang="ru-RU" sz="1800" dirty="0"/>
            </a:br>
            <a:r>
              <a:rPr lang="en-US" altLang="ru-RU" sz="1800" dirty="0" smtClean="0"/>
              <a:t>1.  </a:t>
            </a:r>
            <a:r>
              <a:rPr lang="en-US" altLang="ru-RU" sz="1800" dirty="0" err="1" smtClean="0"/>
              <a:t>Instituirea</a:t>
            </a:r>
            <a:r>
              <a:rPr lang="en-US" altLang="ru-RU" sz="1800" dirty="0" smtClean="0"/>
              <a:t> </a:t>
            </a:r>
            <a:r>
              <a:rPr lang="en-US" altLang="ru-RU" sz="1800" dirty="0" smtClean="0"/>
              <a:t>Unit</a:t>
            </a:r>
            <a:r>
              <a:rPr lang="ro-MO" altLang="ru-RU" sz="1800" dirty="0" err="1" smtClean="0"/>
              <a:t>ăț</a:t>
            </a:r>
            <a:r>
              <a:rPr lang="en-US" altLang="ru-RU" sz="1800" dirty="0" smtClean="0"/>
              <a:t>iii </a:t>
            </a:r>
            <a:r>
              <a:rPr lang="en-US" altLang="ru-RU" sz="1800" dirty="0" smtClean="0"/>
              <a:t>de </a:t>
            </a:r>
            <a:r>
              <a:rPr lang="en-US" altLang="ru-RU" sz="1800" dirty="0" err="1" smtClean="0"/>
              <a:t>atragere</a:t>
            </a:r>
            <a:r>
              <a:rPr lang="en-US" altLang="ru-RU" sz="1800" dirty="0" smtClean="0"/>
              <a:t> de </a:t>
            </a:r>
            <a:r>
              <a:rPr lang="en-US" altLang="ru-RU" sz="1800" dirty="0" err="1" smtClean="0"/>
              <a:t>investi</a:t>
            </a:r>
            <a:r>
              <a:rPr lang="ro-MO" altLang="ru-RU" sz="1800" dirty="0" smtClean="0"/>
              <a:t>ț</a:t>
            </a:r>
            <a:r>
              <a:rPr lang="en-US" altLang="ru-RU" sz="1800" dirty="0" smtClean="0"/>
              <a:t>ii </a:t>
            </a:r>
            <a:r>
              <a:rPr lang="en-US" altLang="ru-RU" sz="1800" dirty="0" err="1" smtClean="0"/>
              <a:t>si</a:t>
            </a:r>
            <a:r>
              <a:rPr lang="en-US" altLang="ru-RU" sz="1800" dirty="0" smtClean="0"/>
              <a:t> </a:t>
            </a:r>
            <a:r>
              <a:rPr lang="en-US" altLang="ru-RU" sz="1800" dirty="0" err="1" smtClean="0"/>
              <a:t>Implementare</a:t>
            </a:r>
            <a:r>
              <a:rPr lang="en-US" altLang="ru-RU" sz="1800" dirty="0" smtClean="0"/>
              <a:t> a </a:t>
            </a:r>
            <a:r>
              <a:rPr lang="en-US" altLang="ru-RU" sz="1800" dirty="0" err="1" smtClean="0"/>
              <a:t>proiectelor</a:t>
            </a:r>
            <a:r>
              <a:rPr lang="en-US" altLang="ru-RU" sz="1800" dirty="0" smtClean="0"/>
              <a:t> in </a:t>
            </a:r>
            <a:r>
              <a:rPr lang="en-US" altLang="ru-RU" sz="1800" dirty="0" err="1" smtClean="0"/>
              <a:t>organigrama</a:t>
            </a:r>
            <a:r>
              <a:rPr lang="en-US" altLang="ru-RU" sz="1800" dirty="0" smtClean="0"/>
              <a:t> </a:t>
            </a:r>
            <a:r>
              <a:rPr lang="ro-MO" altLang="ru-RU" sz="1800" dirty="0" smtClean="0"/>
              <a:t>î</a:t>
            </a:r>
            <a:r>
              <a:rPr lang="en-US" altLang="ru-RU" sz="1800" dirty="0" err="1" smtClean="0"/>
              <a:t>ntreprinderii</a:t>
            </a:r>
            <a:r>
              <a:rPr lang="en-US" altLang="ru-RU" sz="1800" dirty="0" smtClean="0"/>
              <a:t/>
            </a:r>
            <a:br>
              <a:rPr lang="en-US" altLang="ru-RU" sz="1800" dirty="0" smtClean="0"/>
            </a:br>
            <a:r>
              <a:rPr lang="en-US" altLang="ru-RU" sz="1800" dirty="0" smtClean="0"/>
              <a:t>2. </a:t>
            </a:r>
            <a:r>
              <a:rPr lang="ro-RO" altLang="ru-RU" sz="1800" dirty="0" smtClean="0"/>
              <a:t> </a:t>
            </a:r>
            <a:r>
              <a:rPr lang="ro-RO" altLang="ru-RU" sz="1800" dirty="0" smtClean="0"/>
              <a:t>Organizarea atestării tehnico-profesională a minimum 2 specialiști pentru activitatea de Responsabil Tehnic la lucrări specializate și instalații aferente construcțiilor în domeniul: Instalații și rețele exterioare de alimentare cu apă și canalizare;</a:t>
            </a:r>
            <a:br>
              <a:rPr lang="ro-RO" altLang="ru-RU" sz="1800" dirty="0" smtClean="0"/>
            </a:br>
            <a:r>
              <a:rPr lang="en-US" altLang="ru-RU" sz="1800" dirty="0" smtClean="0"/>
              <a:t>3.  </a:t>
            </a:r>
            <a:r>
              <a:rPr lang="ro-RO" altLang="ru-RU" sz="1800" dirty="0" smtClean="0"/>
              <a:t>Analiza </a:t>
            </a:r>
            <a:r>
              <a:rPr lang="ro-RO" altLang="ru-RU" sz="1800" dirty="0" smtClean="0"/>
              <a:t>gradului de criticitate a rețelelor și instalațiilor pentru formarea necesităților </a:t>
            </a:r>
            <a:r>
              <a:rPr lang="ro-RO" altLang="ru-RU" sz="1800" dirty="0" smtClean="0"/>
              <a:t>de înlocuire</a:t>
            </a:r>
            <a:r>
              <a:rPr lang="ro-RO" altLang="ru-RU" sz="1800" dirty="0" smtClean="0"/>
              <a:t>, extindere și calculul necesarului de investiții;</a:t>
            </a:r>
            <a:br>
              <a:rPr lang="ro-RO" altLang="ru-RU" sz="1800" dirty="0" smtClean="0"/>
            </a:br>
            <a:endParaRPr lang="ro-RO" altLang="ru-RU" sz="1800"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2865" y="341269"/>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91808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17874" y="1342104"/>
            <a:ext cx="8409152" cy="424115"/>
          </a:xfrm>
        </p:spPr>
        <p:txBody>
          <a:bodyPr/>
          <a:lstStyle/>
          <a:p>
            <a:pPr>
              <a:lnSpc>
                <a:spcPct val="150000"/>
              </a:lnSpc>
            </a:pPr>
            <a:r>
              <a:rPr lang="en-US" altLang="ru-RU" b="1" kern="1200" dirty="0" smtClean="0">
                <a:solidFill>
                  <a:srgbClr val="C80F0F"/>
                </a:solidFill>
                <a:latin typeface="Arial" charset="0"/>
                <a:ea typeface="+mn-ea"/>
                <a:cs typeface="+mn-cs"/>
              </a:rPr>
              <a:t>RECOMAND</a:t>
            </a:r>
            <a:r>
              <a:rPr lang="ro-MO" altLang="ru-RU" b="1" kern="1200" dirty="0">
                <a:solidFill>
                  <a:srgbClr val="C80F0F"/>
                </a:solidFill>
                <a:latin typeface="Arial" charset="0"/>
                <a:ea typeface="+mn-ea"/>
                <a:cs typeface="+mn-cs"/>
              </a:rPr>
              <a:t>Ă</a:t>
            </a:r>
            <a:r>
              <a:rPr lang="en-US" altLang="ru-RU" b="1" kern="1200" dirty="0" smtClean="0">
                <a:solidFill>
                  <a:srgbClr val="C80F0F"/>
                </a:solidFill>
                <a:latin typeface="Arial" charset="0"/>
                <a:ea typeface="+mn-ea"/>
                <a:cs typeface="+mn-cs"/>
              </a:rPr>
              <a:t>RI </a:t>
            </a:r>
            <a:r>
              <a:rPr lang="ro-RO" altLang="ru-RU" b="1" kern="1200" dirty="0">
                <a:solidFill>
                  <a:srgbClr val="C80F0F"/>
                </a:solidFill>
                <a:latin typeface="Arial" charset="0"/>
                <a:ea typeface="+mn-ea"/>
                <a:cs typeface="+mn-cs"/>
              </a:rPr>
              <a:t>PENTRU OPERATORI</a:t>
            </a:r>
            <a:r>
              <a:rPr lang="en-US" altLang="ru-RU" sz="1800" dirty="0" smtClean="0"/>
              <a:t/>
            </a:r>
            <a:br>
              <a:rPr lang="en-US" altLang="ru-RU" sz="1800" dirty="0" smtClean="0"/>
            </a:br>
            <a:r>
              <a:rPr lang="en-US" altLang="ru-RU" sz="1800" dirty="0"/>
              <a:t/>
            </a:r>
            <a:br>
              <a:rPr lang="en-US" altLang="ru-RU" sz="1800" dirty="0"/>
            </a:br>
            <a:r>
              <a:rPr lang="en-US" altLang="ru-RU" sz="1800" dirty="0" smtClean="0"/>
              <a:t>4. </a:t>
            </a:r>
            <a:r>
              <a:rPr lang="ro-RO" altLang="ru-RU" sz="1800" dirty="0" smtClean="0"/>
              <a:t> </a:t>
            </a:r>
            <a:r>
              <a:rPr lang="ro-RO" altLang="ru-RU" sz="1800" dirty="0" smtClean="0"/>
              <a:t>Participare activă la procesul de elaborare a Caietului de sarcini pentru elaborarea </a:t>
            </a:r>
            <a:r>
              <a:rPr lang="en-US" altLang="ru-RU" sz="1800" dirty="0" err="1" smtClean="0"/>
              <a:t>Planului</a:t>
            </a:r>
            <a:r>
              <a:rPr lang="en-US" altLang="ru-RU" sz="1800" dirty="0" smtClean="0"/>
              <a:t> general de </a:t>
            </a:r>
            <a:r>
              <a:rPr lang="en-US" altLang="ru-RU" sz="1800" dirty="0" err="1" smtClean="0"/>
              <a:t>Alimentare</a:t>
            </a:r>
            <a:r>
              <a:rPr lang="en-US" altLang="ru-RU" sz="1800" dirty="0" smtClean="0"/>
              <a:t> cu </a:t>
            </a:r>
            <a:r>
              <a:rPr lang="en-US" altLang="ru-RU" sz="1800" dirty="0" err="1" smtClean="0"/>
              <a:t>Apa</a:t>
            </a:r>
            <a:r>
              <a:rPr lang="en-US" altLang="ru-RU" sz="1800" dirty="0" smtClean="0"/>
              <a:t> </a:t>
            </a:r>
            <a:r>
              <a:rPr lang="en-US" altLang="ru-RU" sz="1800" dirty="0" err="1" smtClean="0"/>
              <a:t>si</a:t>
            </a:r>
            <a:r>
              <a:rPr lang="en-US" altLang="ru-RU" sz="1800" dirty="0" smtClean="0"/>
              <a:t> de </a:t>
            </a:r>
            <a:r>
              <a:rPr lang="en-US" altLang="ru-RU" sz="1800" dirty="0" err="1" smtClean="0"/>
              <a:t>Canalizare</a:t>
            </a:r>
            <a:r>
              <a:rPr lang="en-US" altLang="ru-RU" sz="1800" dirty="0" smtClean="0"/>
              <a:t> (</a:t>
            </a:r>
            <a:r>
              <a:rPr lang="ro-RO" altLang="ru-RU" sz="1800" dirty="0" smtClean="0"/>
              <a:t>Master Planului</a:t>
            </a:r>
            <a:r>
              <a:rPr lang="en-US" altLang="ru-RU" sz="1800" dirty="0"/>
              <a:t>)</a:t>
            </a:r>
            <a:r>
              <a:rPr lang="ro-RO" altLang="ru-RU" sz="1800" dirty="0" smtClean="0"/>
              <a:t>, </a:t>
            </a:r>
            <a:r>
              <a:rPr lang="ro-RO" altLang="ru-RU" sz="1800" dirty="0" err="1" smtClean="0"/>
              <a:t>Studi</a:t>
            </a:r>
            <a:r>
              <a:rPr lang="en-US" altLang="ru-RU" sz="1800" dirty="0" err="1" smtClean="0"/>
              <a:t>urilor</a:t>
            </a:r>
            <a:r>
              <a:rPr lang="ro-RO" altLang="ru-RU" sz="1800" dirty="0" smtClean="0"/>
              <a:t> </a:t>
            </a:r>
            <a:r>
              <a:rPr lang="ro-RO" altLang="ru-RU" sz="1800" dirty="0" smtClean="0"/>
              <a:t>de Fezabilitate, executarea </a:t>
            </a:r>
            <a:r>
              <a:rPr lang="ro-RO" altLang="ru-RU" sz="1800" dirty="0" smtClean="0"/>
              <a:t>proiect</a:t>
            </a:r>
            <a:r>
              <a:rPr lang="en-US" altLang="ru-RU" sz="1800" dirty="0" err="1" smtClean="0"/>
              <a:t>elor</a:t>
            </a:r>
            <a:r>
              <a:rPr lang="en-US" altLang="ru-RU" sz="1800" dirty="0" smtClean="0"/>
              <a:t> </a:t>
            </a:r>
            <a:r>
              <a:rPr lang="ro-RO" altLang="ru-RU" sz="1800" dirty="0" smtClean="0"/>
              <a:t>de </a:t>
            </a:r>
            <a:r>
              <a:rPr lang="ro-RO" altLang="ru-RU" sz="1800" dirty="0" smtClean="0"/>
              <a:t>execuție și respectiv în procesul de selecție a </a:t>
            </a:r>
            <a:r>
              <a:rPr lang="ro-RO" altLang="ru-RU" sz="1800" dirty="0" smtClean="0"/>
              <a:t>Operator</a:t>
            </a:r>
            <a:r>
              <a:rPr lang="en-US" altLang="ru-RU" sz="1800" dirty="0" err="1" smtClean="0"/>
              <a:t>ilor</a:t>
            </a:r>
            <a:r>
              <a:rPr lang="en-US" altLang="ru-RU" sz="1800" dirty="0" smtClean="0"/>
              <a:t> </a:t>
            </a:r>
            <a:r>
              <a:rPr lang="ro-RO" altLang="ru-RU" sz="1800" dirty="0" smtClean="0"/>
              <a:t> economic</a:t>
            </a:r>
            <a:r>
              <a:rPr lang="en-US" altLang="ru-RU" sz="1800" dirty="0" err="1" smtClean="0"/>
              <a:t>i</a:t>
            </a:r>
            <a:r>
              <a:rPr lang="ro-RO" altLang="ru-RU" sz="1800" dirty="0" smtClean="0"/>
              <a:t> </a:t>
            </a:r>
            <a:r>
              <a:rPr lang="ro-RO" altLang="ru-RU" sz="1800" dirty="0" smtClean="0"/>
              <a:t>care </a:t>
            </a:r>
            <a:r>
              <a:rPr lang="ro-RO" altLang="ru-RU" sz="1800" dirty="0" smtClean="0"/>
              <a:t>v</a:t>
            </a:r>
            <a:r>
              <a:rPr lang="en-US" altLang="ru-RU" sz="1800" dirty="0" smtClean="0"/>
              <a:t>or</a:t>
            </a:r>
            <a:r>
              <a:rPr lang="ro-RO" altLang="ru-RU" sz="1800" dirty="0" smtClean="0"/>
              <a:t> </a:t>
            </a:r>
            <a:r>
              <a:rPr lang="ro-RO" altLang="ru-RU" sz="1800" dirty="0" smtClean="0"/>
              <a:t>realiza </a:t>
            </a:r>
            <a:r>
              <a:rPr lang="en-US" altLang="ru-RU" sz="1800" dirty="0" err="1" smtClean="0"/>
              <a:t>lucr</a:t>
            </a:r>
            <a:r>
              <a:rPr lang="ro-MO" altLang="ru-RU" sz="1800" dirty="0" smtClean="0"/>
              <a:t>ă</a:t>
            </a:r>
            <a:r>
              <a:rPr lang="en-US" altLang="ru-RU" sz="1800" dirty="0" err="1" smtClean="0"/>
              <a:t>ri</a:t>
            </a:r>
            <a:r>
              <a:rPr lang="en-US" altLang="ru-RU" sz="1800" dirty="0" smtClean="0"/>
              <a:t> de </a:t>
            </a:r>
            <a:r>
              <a:rPr lang="ro-RO" altLang="ru-RU" sz="1800" dirty="0" err="1" smtClean="0"/>
              <a:t>construcți</a:t>
            </a:r>
            <a:r>
              <a:rPr lang="en-US" altLang="ru-RU" sz="1800" dirty="0" err="1" smtClean="0"/>
              <a:t>i</a:t>
            </a:r>
            <a:r>
              <a:rPr lang="ro-RO" altLang="ru-RU" sz="1800" dirty="0" smtClean="0"/>
              <a:t>;</a:t>
            </a:r>
            <a:r>
              <a:rPr lang="ro-RO" altLang="ru-RU" sz="1800" dirty="0" smtClean="0"/>
              <a:t/>
            </a:r>
            <a:br>
              <a:rPr lang="ro-RO" altLang="ru-RU" sz="1800" dirty="0" smtClean="0"/>
            </a:br>
            <a:r>
              <a:rPr lang="en-US" altLang="ru-RU" sz="1800" dirty="0" smtClean="0"/>
              <a:t>5.  </a:t>
            </a:r>
            <a:r>
              <a:rPr lang="ro-RO" altLang="ru-RU" sz="1800" dirty="0" smtClean="0"/>
              <a:t>Monitorizarea </a:t>
            </a:r>
            <a:r>
              <a:rPr lang="ro-RO" altLang="ru-RU" sz="1800" dirty="0" smtClean="0"/>
              <a:t>procesului de construcție, completarea documentației de execuție a investiției și completarea Cărții de calitate a construcție , capitolul D.</a:t>
            </a:r>
            <a:br>
              <a:rPr lang="ro-RO" altLang="ru-RU" sz="1800" dirty="0" smtClean="0"/>
            </a:br>
            <a:r>
              <a:rPr lang="en-US" altLang="ru-RU" sz="1800" dirty="0" smtClean="0"/>
              <a:t>6.  </a:t>
            </a:r>
            <a:r>
              <a:rPr lang="ro-RO" altLang="ru-RU" sz="1800" dirty="0" smtClean="0"/>
              <a:t>Dezvoltarea </a:t>
            </a:r>
            <a:r>
              <a:rPr lang="ro-RO" altLang="ru-RU" sz="1800" dirty="0" smtClean="0"/>
              <a:t>unui Program de întreținere și mentenanță cu scopul prelungirii durabilității sistemului.</a:t>
            </a:r>
            <a:endParaRPr lang="ro-RO" altLang="ru-RU" sz="1800"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2865" y="341269"/>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38735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smtClean="0">
                <a:solidFill>
                  <a:srgbClr val="6E6452">
                    <a:lumMod val="75000"/>
                  </a:srgbClr>
                </a:solidFill>
                <a:cs typeface="Arial" pitchFamily="34" charset="0"/>
              </a:rPr>
              <a:t>În calitate de entitate federală</a:t>
            </a:r>
            <a:r>
              <a:rPr lang="en-GB" sz="1050" b="0" dirty="0" smtClean="0">
                <a:solidFill>
                  <a:srgbClr val="6E6452">
                    <a:lumMod val="75000"/>
                  </a:srgbClr>
                </a:solidFill>
                <a:cs typeface="Arial" pitchFamily="34" charset="0"/>
              </a:rPr>
              <a:t>, </a:t>
            </a:r>
            <a:r>
              <a:rPr lang="ro-RO" sz="1050" b="0" dirty="0" smtClean="0">
                <a:solidFill>
                  <a:srgbClr val="6E6452">
                    <a:lumMod val="75000"/>
                  </a:srgbClr>
                </a:solidFill>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smtClean="0">
                <a:solidFill>
                  <a:srgbClr val="6E6452">
                    <a:lumMod val="75000"/>
                  </a:srgbClr>
                </a:solidFill>
                <a:cs typeface="Arial" pitchFamily="34" charset="0"/>
              </a:rPr>
              <a:t>Publicat de</a:t>
            </a:r>
            <a:r>
              <a:rPr lang="en-GB" sz="1050" b="0" dirty="0" smtClean="0">
                <a:solidFill>
                  <a:srgbClr val="6E6452">
                    <a:lumMod val="75000"/>
                  </a:srgbClr>
                </a:solidFill>
                <a:cs typeface="Arial" pitchFamily="34" charset="0"/>
              </a:rPr>
              <a:t/>
            </a:r>
            <a:br>
              <a:rPr lang="en-GB" sz="1050" b="0" dirty="0" smtClean="0">
                <a:solidFill>
                  <a:srgbClr val="6E6452">
                    <a:lumMod val="75000"/>
                  </a:srgbClr>
                </a:solidFill>
                <a:cs typeface="Arial" pitchFamily="34" charset="0"/>
              </a:rPr>
            </a:br>
            <a:r>
              <a:rPr lang="en-GB" sz="1050" b="0" dirty="0" smtClean="0">
                <a:solidFill>
                  <a:srgbClr val="6E6452">
                    <a:lumMod val="75000"/>
                  </a:srgbClr>
                </a:solidFill>
                <a:cs typeface="Arial" pitchFamily="34" charset="0"/>
              </a:rPr>
              <a:t>Deutsche </a:t>
            </a:r>
            <a:r>
              <a:rPr lang="de-DE" sz="1050" b="0" dirty="0" smtClean="0">
                <a:solidFill>
                  <a:srgbClr val="6E6452">
                    <a:lumMod val="75000"/>
                  </a:srgbClr>
                </a:solidFill>
                <a:cs typeface="Arial" pitchFamily="34" charset="0"/>
              </a:rPr>
              <a:t>Gesellschaft für</a:t>
            </a:r>
            <a:br>
              <a:rPr lang="de-DE" sz="1050" b="0" dirty="0" smtClean="0">
                <a:solidFill>
                  <a:srgbClr val="6E6452">
                    <a:lumMod val="75000"/>
                  </a:srgbClr>
                </a:solidFill>
                <a:cs typeface="Arial" pitchFamily="34" charset="0"/>
              </a:rPr>
            </a:br>
            <a:r>
              <a:rPr lang="de-DE" sz="1050" b="0" dirty="0" smtClean="0">
                <a:solidFill>
                  <a:srgbClr val="6E6452">
                    <a:lumMod val="75000"/>
                  </a:srgbClr>
                </a:solidFill>
                <a:cs typeface="Arial" pitchFamily="34" charset="0"/>
              </a:rPr>
              <a:t>Internationale Zusammenarbeit </a:t>
            </a:r>
            <a:r>
              <a:rPr lang="en-GB" sz="1050" b="0" dirty="0" smtClean="0">
                <a:solidFill>
                  <a:srgbClr val="6E6452">
                    <a:lumMod val="75000"/>
                  </a:srgbClr>
                </a:solidFill>
                <a:cs typeface="Arial" pitchFamily="34" charset="0"/>
              </a:rPr>
              <a:t>(GIZ) GmbH</a:t>
            </a:r>
          </a:p>
          <a:p>
            <a:pPr algn="l">
              <a:spcBef>
                <a:spcPts val="0"/>
              </a:spcBef>
              <a:spcAft>
                <a:spcPts val="600"/>
              </a:spcAft>
              <a:defRPr/>
            </a:pPr>
            <a:r>
              <a:rPr lang="ro-RO" sz="1050" b="0" dirty="0" smtClean="0">
                <a:solidFill>
                  <a:srgbClr val="6E6452">
                    <a:lumMod val="75000"/>
                  </a:srgbClr>
                </a:solidFill>
                <a:cs typeface="Arial" pitchFamily="34" charset="0"/>
              </a:rPr>
              <a:t>Oficii înregistrate</a:t>
            </a:r>
            <a:r>
              <a:rPr lang="en-GB" sz="1050" b="0" dirty="0" smtClean="0">
                <a:solidFill>
                  <a:srgbClr val="6E6452">
                    <a:lumMod val="75000"/>
                  </a:srgbClr>
                </a:solidFill>
                <a:cs typeface="Arial" pitchFamily="34" charset="0"/>
              </a:rPr>
              <a:t>, Bonn </a:t>
            </a:r>
            <a:r>
              <a:rPr lang="ro-RO" sz="1050" b="0" dirty="0" smtClean="0">
                <a:solidFill>
                  <a:srgbClr val="6E6452">
                    <a:lumMod val="75000"/>
                  </a:srgbClr>
                </a:solidFill>
                <a:cs typeface="Arial" pitchFamily="34" charset="0"/>
              </a:rPr>
              <a:t>și</a:t>
            </a:r>
            <a:r>
              <a:rPr lang="en-GB" sz="1050" b="0" dirty="0" smtClean="0">
                <a:solidFill>
                  <a:srgbClr val="6E6452">
                    <a:lumMod val="75000"/>
                  </a:srgbClr>
                </a:solidFill>
                <a:cs typeface="Arial" pitchFamily="34" charset="0"/>
              </a:rPr>
              <a:t> Eschborn, German</a:t>
            </a:r>
            <a:r>
              <a:rPr lang="ro-RO" sz="1050" b="0" dirty="0" smtClean="0">
                <a:solidFill>
                  <a:srgbClr val="6E6452">
                    <a:lumMod val="75000"/>
                  </a:srgbClr>
                </a:solidFill>
                <a:cs typeface="Arial" pitchFamily="34" charset="0"/>
              </a:rPr>
              <a:t>ia</a:t>
            </a:r>
            <a:endParaRPr lang="en-GB" sz="1050" b="0" dirty="0" smtClean="0">
              <a:solidFill>
                <a:srgbClr val="6E6452">
                  <a:lumMod val="75000"/>
                </a:srgbClr>
              </a:solidFill>
              <a:cs typeface="Arial" pitchFamily="34" charset="0"/>
            </a:endParaRPr>
          </a:p>
          <a:p>
            <a:pPr algn="l">
              <a:spcBef>
                <a:spcPts val="0"/>
              </a:spcBef>
              <a:spcAft>
                <a:spcPts val="600"/>
              </a:spcAft>
              <a:defRPr/>
            </a:pPr>
            <a:r>
              <a:rPr lang="ro-RO" sz="1050" b="0" dirty="0" smtClean="0">
                <a:solidFill>
                  <a:srgbClr val="6E6452">
                    <a:lumMod val="75000"/>
                  </a:srgbClr>
                </a:solidFill>
                <a:cs typeface="Arial" pitchFamily="34" charset="0"/>
              </a:rPr>
              <a:t>Proiectul ”Modernizarea serviciilor publice locale în Republica Moldova”</a:t>
            </a:r>
          </a:p>
          <a:p>
            <a:pPr algn="l">
              <a:spcBef>
                <a:spcPts val="0"/>
              </a:spcBef>
              <a:spcAft>
                <a:spcPts val="600"/>
              </a:spcAft>
              <a:defRPr/>
            </a:pPr>
            <a:r>
              <a:rPr lang="en-GB" sz="1050" b="0" dirty="0" err="1" smtClean="0">
                <a:solidFill>
                  <a:srgbClr val="6E6452">
                    <a:lumMod val="75000"/>
                  </a:srgbClr>
                </a:solidFill>
                <a:cs typeface="Arial" pitchFamily="34" charset="0"/>
              </a:rPr>
              <a:t>Chișinău</a:t>
            </a:r>
            <a:r>
              <a:rPr lang="en-GB" sz="1050" b="0" dirty="0">
                <a:solidFill>
                  <a:srgbClr val="6E6452">
                    <a:lumMod val="75000"/>
                  </a:srgbClr>
                </a:solidFill>
                <a:cs typeface="Arial" pitchFamily="34" charset="0"/>
              </a:rPr>
              <a:t>, </a:t>
            </a:r>
            <a:r>
              <a:rPr lang="ro-RO" sz="1050" b="0" dirty="0" smtClean="0">
                <a:solidFill>
                  <a:srgbClr val="6E6452">
                    <a:lumMod val="75000"/>
                  </a:srgbClr>
                </a:solidFill>
                <a:cs typeface="Arial" pitchFamily="34" charset="0"/>
              </a:rPr>
              <a:t>str. </a:t>
            </a:r>
            <a:r>
              <a:rPr lang="en-GB" sz="1050" b="0" dirty="0" err="1" smtClean="0">
                <a:solidFill>
                  <a:srgbClr val="6E6452">
                    <a:lumMod val="75000"/>
                  </a:srgbClr>
                </a:solidFill>
                <a:cs typeface="Arial" pitchFamily="34" charset="0"/>
              </a:rPr>
              <a:t>Bernardazzi</a:t>
            </a:r>
            <a:r>
              <a:rPr lang="en-GB" sz="1050" b="0" dirty="0" smtClean="0">
                <a:solidFill>
                  <a:srgbClr val="6E6452">
                    <a:lumMod val="75000"/>
                  </a:srgbClr>
                </a:solidFill>
                <a:cs typeface="Arial" pitchFamily="34" charset="0"/>
              </a:rPr>
              <a:t> </a:t>
            </a:r>
            <a:r>
              <a:rPr lang="ro-RO" sz="1050" b="0" dirty="0" smtClean="0">
                <a:solidFill>
                  <a:srgbClr val="6E6452">
                    <a:lumMod val="75000"/>
                  </a:srgbClr>
                </a:solidFill>
                <a:cs typeface="Arial" pitchFamily="34" charset="0"/>
              </a:rPr>
              <a:t>66</a:t>
            </a:r>
            <a:endParaRPr lang="en-GB" sz="1050" b="0" dirty="0">
              <a:solidFill>
                <a:srgbClr val="6E6452">
                  <a:lumMod val="75000"/>
                </a:srgbClr>
              </a:solidFill>
              <a:cs typeface="Arial" pitchFamily="34" charset="0"/>
            </a:endParaRPr>
          </a:p>
          <a:p>
            <a:pPr algn="l">
              <a:spcBef>
                <a:spcPts val="0"/>
              </a:spcBef>
              <a:spcAft>
                <a:spcPts val="600"/>
              </a:spcAft>
              <a:tabLst>
                <a:tab pos="180975" algn="l"/>
              </a:tabLst>
              <a:defRPr/>
            </a:pPr>
            <a:r>
              <a:rPr lang="en-GB" sz="1050" b="0" dirty="0">
                <a:solidFill>
                  <a:srgbClr val="6E6452">
                    <a:lumMod val="75000"/>
                  </a:srgbClr>
                </a:solidFill>
                <a:cs typeface="Arial" pitchFamily="34" charset="0"/>
              </a:rPr>
              <a:t>T  + 373 22 22-83-19</a:t>
            </a:r>
          </a:p>
          <a:p>
            <a:pPr algn="l">
              <a:spcBef>
                <a:spcPts val="0"/>
              </a:spcBef>
              <a:spcAft>
                <a:spcPts val="600"/>
              </a:spcAft>
              <a:tabLst>
                <a:tab pos="180975" algn="l"/>
              </a:tabLst>
              <a:defRPr/>
            </a:pPr>
            <a:r>
              <a:rPr lang="en-GB" sz="1050" b="0" dirty="0">
                <a:solidFill>
                  <a:srgbClr val="6E6452">
                    <a:lumMod val="75000"/>
                  </a:srgbClr>
                </a:solidFill>
                <a:cs typeface="Arial" pitchFamily="34" charset="0"/>
              </a:rPr>
              <a:t>F  + 373 22 </a:t>
            </a:r>
            <a:r>
              <a:rPr lang="en-GB" sz="1050" b="0" dirty="0" smtClean="0">
                <a:solidFill>
                  <a:srgbClr val="6E6452">
                    <a:lumMod val="75000"/>
                  </a:srgbClr>
                </a:solidFill>
                <a:cs typeface="Arial" pitchFamily="34" charset="0"/>
              </a:rPr>
              <a:t>00-02-38</a:t>
            </a:r>
            <a:br>
              <a:rPr lang="en-GB" sz="1050" b="0" dirty="0" smtClean="0">
                <a:solidFill>
                  <a:srgbClr val="6E6452">
                    <a:lumMod val="75000"/>
                  </a:srgbClr>
                </a:solidFill>
                <a:cs typeface="Arial" pitchFamily="34" charset="0"/>
              </a:rPr>
            </a:br>
            <a:r>
              <a:rPr lang="en-GB" sz="1050" b="0" dirty="0" smtClean="0">
                <a:solidFill>
                  <a:srgbClr val="6E6452">
                    <a:lumMod val="75000"/>
                  </a:srgbClr>
                </a:solidFill>
                <a:cs typeface="Arial" pitchFamily="34" charset="0"/>
              </a:rPr>
              <a:t>I	</a:t>
            </a:r>
            <a:r>
              <a:rPr lang="en-GB" sz="1050" b="0" dirty="0" smtClean="0">
                <a:solidFill>
                  <a:srgbClr val="6E6452">
                    <a:lumMod val="75000"/>
                  </a:srgbClr>
                </a:solidFill>
                <a:cs typeface="Arial" pitchFamily="34" charset="0"/>
                <a:hlinkClick r:id="rId2"/>
              </a:rPr>
              <a:t>www.giz.de</a:t>
            </a:r>
            <a:r>
              <a:rPr lang="en-GB" sz="1050" b="0" dirty="0" smtClean="0">
                <a:solidFill>
                  <a:srgbClr val="6E6452">
                    <a:lumMod val="75000"/>
                  </a:srgbClr>
                </a:solidFill>
                <a:cs typeface="Arial" pitchFamily="34" charset="0"/>
              </a:rPr>
              <a:t>, </a:t>
            </a:r>
            <a:r>
              <a:rPr lang="en-GB" sz="1050" b="0" dirty="0" smtClean="0">
                <a:solidFill>
                  <a:srgbClr val="6E6452">
                    <a:lumMod val="75000"/>
                  </a:srgbClr>
                </a:solidFill>
                <a:cs typeface="Arial" pitchFamily="34" charset="0"/>
                <a:hlinkClick r:id="rId3"/>
              </a:rPr>
              <a:t>www.serviciilocale.md</a:t>
            </a:r>
            <a:r>
              <a:rPr lang="en-GB" sz="1050" b="0" dirty="0" smtClean="0">
                <a:solidFill>
                  <a:srgbClr val="6E6452">
                    <a:lumMod val="75000"/>
                  </a:srgbClr>
                </a:solidFill>
                <a:cs typeface="Arial" pitchFamily="34" charset="0"/>
              </a:rPr>
              <a:t> </a:t>
            </a:r>
          </a:p>
          <a:p>
            <a:pPr>
              <a:spcBef>
                <a:spcPts val="0"/>
              </a:spcBef>
              <a:spcAft>
                <a:spcPts val="300"/>
              </a:spcAft>
              <a:defRPr/>
            </a:pPr>
            <a:endParaRPr lang="de-DE" sz="1200" dirty="0" smtClean="0">
              <a:solidFill>
                <a:srgbClr val="6E6452">
                  <a:lumMod val="75000"/>
                </a:srgbClr>
              </a:solidFill>
            </a:endParaRPr>
          </a:p>
          <a:p>
            <a:pPr>
              <a:spcBef>
                <a:spcPts val="0"/>
              </a:spcBef>
              <a:spcAft>
                <a:spcPts val="300"/>
              </a:spcAft>
              <a:defRPr/>
            </a:pPr>
            <a:endParaRPr lang="de-DE" sz="1200" dirty="0" smtClean="0">
              <a:solidFill>
                <a:srgbClr val="6E6452">
                  <a:lumMod val="75000"/>
                </a:srgbClr>
              </a:solidFill>
            </a:endParaRPr>
          </a:p>
          <a:p>
            <a:pPr>
              <a:spcBef>
                <a:spcPts val="0"/>
              </a:spcBef>
              <a:spcAft>
                <a:spcPts val="300"/>
              </a:spcAft>
              <a:defRPr/>
            </a:pPr>
            <a:endParaRPr lang="de-DE" sz="1200" dirty="0" smtClean="0">
              <a:solidFill>
                <a:srgbClr val="6E6452">
                  <a:lumMod val="75000"/>
                </a:srgbClr>
              </a:solidFill>
            </a:endParaRPr>
          </a:p>
          <a:p>
            <a:pPr>
              <a:defRPr/>
            </a:pPr>
            <a:endParaRPr lang="de-DE" sz="1200" dirty="0">
              <a:solidFill>
                <a:srgbClr val="6E6452">
                  <a:lumMod val="75000"/>
                </a:srgb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dirty="0" err="1" smtClean="0">
                <a:solidFill>
                  <a:srgbClr val="6E6452">
                    <a:lumMod val="75000"/>
                  </a:srgbClr>
                </a:solidFill>
                <a:cs typeface="Arial" pitchFamily="34" charset="0"/>
              </a:rPr>
              <a:t>Autori</a:t>
            </a:r>
            <a:r>
              <a:rPr lang="en-GB" sz="1050" dirty="0" smtClean="0">
                <a:solidFill>
                  <a:srgbClr val="6E6452">
                    <a:lumMod val="75000"/>
                  </a:srgbClr>
                </a:solidFill>
                <a:cs typeface="Arial" pitchFamily="34" charset="0"/>
              </a:rPr>
              <a:t>: </a:t>
            </a:r>
            <a:r>
              <a:rPr lang="en-GB" sz="1050" dirty="0" err="1" smtClean="0">
                <a:solidFill>
                  <a:srgbClr val="6E6452">
                    <a:lumMod val="75000"/>
                  </a:srgbClr>
                </a:solidFill>
                <a:cs typeface="Arial" pitchFamily="34" charset="0"/>
              </a:rPr>
              <a:t>Sergiu</a:t>
            </a:r>
            <a:r>
              <a:rPr lang="en-GB" sz="1050" dirty="0" smtClean="0">
                <a:solidFill>
                  <a:srgbClr val="6E6452">
                    <a:lumMod val="75000"/>
                  </a:srgbClr>
                </a:solidFill>
                <a:cs typeface="Arial" pitchFamily="34" charset="0"/>
              </a:rPr>
              <a:t> </a:t>
            </a:r>
            <a:r>
              <a:rPr lang="en-GB" sz="1050" dirty="0" err="1" smtClean="0">
                <a:solidFill>
                  <a:srgbClr val="6E6452">
                    <a:lumMod val="75000"/>
                  </a:srgbClr>
                </a:solidFill>
                <a:cs typeface="Arial" pitchFamily="34" charset="0"/>
              </a:rPr>
              <a:t>Plesca</a:t>
            </a:r>
            <a:r>
              <a:rPr lang="en-GB" sz="1050" dirty="0" smtClean="0">
                <a:solidFill>
                  <a:srgbClr val="6E6452">
                    <a:lumMod val="75000"/>
                  </a:srgbClr>
                </a:solidFill>
                <a:cs typeface="Arial" pitchFamily="34" charset="0"/>
              </a:rPr>
              <a:t>, consultant GIZ</a:t>
            </a:r>
          </a:p>
          <a:p>
            <a:pPr algn="l">
              <a:spcAft>
                <a:spcPts val="600"/>
              </a:spcAft>
              <a:defRPr/>
            </a:pPr>
            <a:r>
              <a:rPr lang="en-GB" sz="1050" dirty="0">
                <a:solidFill>
                  <a:srgbClr val="6E6452">
                    <a:lumMod val="75000"/>
                  </a:srgbClr>
                </a:solidFill>
                <a:cs typeface="Arial" pitchFamily="34" charset="0"/>
              </a:rPr>
              <a:t> </a:t>
            </a:r>
            <a:r>
              <a:rPr lang="en-GB" sz="1050" dirty="0" smtClean="0">
                <a:solidFill>
                  <a:srgbClr val="6E6452">
                    <a:lumMod val="75000"/>
                  </a:srgbClr>
                </a:solidFill>
                <a:cs typeface="Arial" pitchFamily="34" charset="0"/>
              </a:rPr>
              <a:t>             </a:t>
            </a:r>
            <a:r>
              <a:rPr lang="en-GB" sz="1050" dirty="0" err="1" smtClean="0">
                <a:solidFill>
                  <a:srgbClr val="6E6452">
                    <a:lumMod val="75000"/>
                  </a:srgbClr>
                </a:solidFill>
                <a:cs typeface="Arial" pitchFamily="34" charset="0"/>
              </a:rPr>
              <a:t>Pavel</a:t>
            </a:r>
            <a:r>
              <a:rPr lang="en-GB" sz="1050" dirty="0" smtClean="0">
                <a:solidFill>
                  <a:srgbClr val="6E6452">
                    <a:lumMod val="75000"/>
                  </a:srgbClr>
                </a:solidFill>
                <a:cs typeface="Arial" pitchFamily="34" charset="0"/>
              </a:rPr>
              <a:t> </a:t>
            </a:r>
            <a:r>
              <a:rPr lang="en-GB" sz="1050" dirty="0" err="1" smtClean="0">
                <a:solidFill>
                  <a:srgbClr val="6E6452">
                    <a:lumMod val="75000"/>
                  </a:srgbClr>
                </a:solidFill>
                <a:cs typeface="Arial" pitchFamily="34" charset="0"/>
              </a:rPr>
              <a:t>Panus</a:t>
            </a:r>
            <a:r>
              <a:rPr lang="en-GB" sz="1050" dirty="0" smtClean="0">
                <a:solidFill>
                  <a:srgbClr val="6E6452">
                    <a:lumMod val="75000"/>
                  </a:srgbClr>
                </a:solidFill>
                <a:cs typeface="Arial" pitchFamily="34" charset="0"/>
              </a:rPr>
              <a:t>, expert national AAC</a:t>
            </a:r>
            <a:r>
              <a:rPr lang="en-GB" sz="1050" dirty="0" smtClean="0">
                <a:solidFill>
                  <a:srgbClr val="6E6452">
                    <a:lumMod val="75000"/>
                  </a:srgbClr>
                </a:solidFill>
                <a:cs typeface="Arial" pitchFamily="34" charset="0"/>
              </a:rPr>
              <a:t/>
            </a:r>
            <a:br>
              <a:rPr lang="en-GB" sz="1050" dirty="0" smtClean="0">
                <a:solidFill>
                  <a:srgbClr val="6E6452">
                    <a:lumMod val="75000"/>
                  </a:srgbClr>
                </a:solidFill>
                <a:cs typeface="Arial" pitchFamily="34" charset="0"/>
              </a:rPr>
            </a:br>
            <a:endParaRPr lang="en-GB" sz="1050" dirty="0" smtClean="0">
              <a:solidFill>
                <a:srgbClr val="6E6452">
                  <a:lumMod val="75000"/>
                </a:srgbClr>
              </a:solidFill>
              <a:cs typeface="Arial" pitchFamily="34" charset="0"/>
            </a:endParaRPr>
          </a:p>
          <a:p>
            <a:pPr algn="l">
              <a:defRPr/>
            </a:pPr>
            <a:endParaRPr lang="en-GB" sz="1050" dirty="0">
              <a:solidFill>
                <a:srgbClr val="6E6452">
                  <a:lumMod val="75000"/>
                </a:srgbClr>
              </a:solidFill>
              <a:cs typeface="Arial" pitchFamily="34" charset="0"/>
            </a:endParaRPr>
          </a:p>
        </p:txBody>
      </p:sp>
      <p:sp>
        <p:nvSpPr>
          <p:cNvPr id="10" name="Textfeld 9"/>
          <p:cNvSpPr txBox="1">
            <a:spLocks noChangeArrowheads="1"/>
          </p:cNvSpPr>
          <p:nvPr/>
        </p:nvSpPr>
        <p:spPr bwMode="auto">
          <a:xfrm>
            <a:off x="679155" y="5435213"/>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rgbClr val="6E6452">
                    <a:lumMod val="75000"/>
                  </a:srgbClr>
                </a:solidFill>
              </a:rPr>
              <a:t>Proiect cofinanțat de </a:t>
            </a:r>
            <a:endParaRPr lang="en-GB" sz="800" b="0" dirty="0">
              <a:solidFill>
                <a:srgbClr val="6E6452">
                  <a:lumMod val="75000"/>
                </a:srgb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D:\Laura\Laura GIZ\Branding\GIZ\logo swed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4588" y="5542369"/>
            <a:ext cx="102552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1" descr="F:\Branding\EU\jaun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2177" y="5624864"/>
            <a:ext cx="1364521" cy="92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1" descr="H:\bn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793" y="5586319"/>
            <a:ext cx="1016000"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rgbClr val="000000"/>
                </a:solidFill>
                <a:latin typeface="Arial" pitchFamily="34" charset="0"/>
                <a:cs typeface="Arial" pitchFamily="34" charset="0"/>
              </a:rPr>
              <a:t>Implementat de</a:t>
            </a:r>
            <a:endParaRPr lang="en-GB" sz="800" b="0" dirty="0">
              <a:solidFill>
                <a:srgbClr val="000000"/>
              </a:solidFill>
              <a:latin typeface="Arial" pitchFamily="34" charset="0"/>
              <a:cs typeface="Arial" pitchFamily="34" charset="0"/>
            </a:endParaRPr>
          </a:p>
        </p:txBody>
      </p:sp>
      <p:sp>
        <p:nvSpPr>
          <p:cNvPr id="18" name="Textfeld 9"/>
          <p:cNvSpPr txBox="1">
            <a:spLocks noChangeArrowheads="1"/>
          </p:cNvSpPr>
          <p:nvPr/>
        </p:nvSpPr>
        <p:spPr bwMode="auto">
          <a:xfrm>
            <a:off x="6923160" y="5453299"/>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rgbClr val="6E6452">
                    <a:lumMod val="75000"/>
                  </a:srgbClr>
                </a:solidFill>
              </a:rPr>
              <a:t>În cooperare cu</a:t>
            </a:r>
            <a:endParaRPr lang="en-GB" sz="800" b="0" dirty="0">
              <a:solidFill>
                <a:srgbClr val="6E6452">
                  <a:lumMod val="75000"/>
                </a:srgbClr>
              </a:solidFill>
            </a:endParaRPr>
          </a:p>
        </p:txBody>
      </p:sp>
      <p:pic>
        <p:nvPicPr>
          <p:cNvPr id="1026" name="Picture 2" descr="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69919" y="5847169"/>
            <a:ext cx="187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65726" y="5624864"/>
            <a:ext cx="1638014" cy="956137"/>
          </a:xfrm>
          <a:prstGeom prst="rect">
            <a:avLst/>
          </a:prstGeom>
        </p:spPr>
      </p:pic>
    </p:spTree>
    <p:extLst>
      <p:ext uri="{BB962C8B-B14F-4D97-AF65-F5344CB8AC3E}">
        <p14:creationId xmlns:p14="http://schemas.microsoft.com/office/powerpoint/2010/main" val="379454646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pPr lvl="0" algn="ctr" eaLnBrk="0" hangingPunct="0"/>
            <a:r>
              <a:rPr lang="en-GB" altLang="ru-RU" b="1" kern="1200" dirty="0" err="1">
                <a:solidFill>
                  <a:srgbClr val="C80F0F"/>
                </a:solidFill>
                <a:latin typeface="Arial" charset="0"/>
                <a:ea typeface="+mn-ea"/>
                <a:cs typeface="+mn-cs"/>
              </a:rPr>
              <a:t>Scopul</a:t>
            </a:r>
            <a:r>
              <a:rPr lang="en-GB" altLang="ru-RU" b="1" kern="1200" dirty="0">
                <a:solidFill>
                  <a:srgbClr val="C80F0F"/>
                </a:solidFill>
                <a:latin typeface="Arial" charset="0"/>
                <a:ea typeface="+mn-ea"/>
                <a:cs typeface="+mn-cs"/>
              </a:rPr>
              <a:t> general al </a:t>
            </a:r>
            <a:r>
              <a:rPr lang="en-GB" altLang="ru-RU" b="1" kern="1200" dirty="0" err="1">
                <a:solidFill>
                  <a:srgbClr val="C80F0F"/>
                </a:solidFill>
                <a:latin typeface="Arial" charset="0"/>
                <a:ea typeface="+mn-ea"/>
                <a:cs typeface="+mn-cs"/>
              </a:rPr>
              <a:t>proiectului</a:t>
            </a:r>
            <a:r>
              <a:rPr lang="en-GB" altLang="ru-RU" b="1" kern="1200" dirty="0">
                <a:solidFill>
                  <a:srgbClr val="C80F0F"/>
                </a:solidFill>
                <a:latin typeface="Arial" charset="0"/>
                <a:ea typeface="+mn-ea"/>
                <a:cs typeface="+mn-cs"/>
              </a:rPr>
              <a:t> MSPL AAC </a:t>
            </a:r>
            <a:r>
              <a:rPr lang="en-GB" altLang="ru-RU" b="1" kern="1200" dirty="0" err="1">
                <a:solidFill>
                  <a:srgbClr val="C80F0F"/>
                </a:solidFill>
                <a:latin typeface="Arial" charset="0"/>
                <a:ea typeface="+mn-ea"/>
                <a:cs typeface="+mn-cs"/>
              </a:rPr>
              <a:t>Cahul</a:t>
            </a:r>
            <a:r>
              <a:rPr lang="ro-RO" altLang="ru-RU" b="1" kern="1200" dirty="0">
                <a:solidFill>
                  <a:srgbClr val="C80F0F"/>
                </a:solidFill>
                <a:latin typeface="Arial" charset="0"/>
                <a:ea typeface="+mn-ea"/>
                <a:cs typeface="+mn-cs"/>
              </a:rPr>
              <a:t/>
            </a:r>
            <a:br>
              <a:rPr lang="ro-RO" altLang="ru-RU" b="1" kern="1200" dirty="0">
                <a:solidFill>
                  <a:srgbClr val="C80F0F"/>
                </a:solidFill>
                <a:latin typeface="Arial" charset="0"/>
                <a:ea typeface="+mn-ea"/>
                <a:cs typeface="+mn-cs"/>
              </a:rPr>
            </a:br>
            <a:endParaRPr lang="ro-RO" dirty="0"/>
          </a:p>
        </p:txBody>
      </p:sp>
      <p:sp>
        <p:nvSpPr>
          <p:cNvPr id="3" name="Substituent subsol 2"/>
          <p:cNvSpPr>
            <a:spLocks noGrp="1"/>
          </p:cNvSpPr>
          <p:nvPr>
            <p:ph type="ftr" sz="quarter" idx="10"/>
          </p:nvPr>
        </p:nvSpPr>
        <p:spPr/>
        <p:txBody>
          <a:bodyPr/>
          <a:lstStyle/>
          <a:p>
            <a:r>
              <a:rPr lang="de-DE" smtClean="0"/>
              <a:t>XXX</a:t>
            </a:r>
            <a:endParaRPr lang="de-DE" dirty="0"/>
          </a:p>
        </p:txBody>
      </p:sp>
      <p:sp>
        <p:nvSpPr>
          <p:cNvPr id="4" name="Substituent dată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5" name="Substituent conținut 4"/>
          <p:cNvSpPr>
            <a:spLocks noGrp="1"/>
          </p:cNvSpPr>
          <p:nvPr>
            <p:ph idx="1"/>
          </p:nvPr>
        </p:nvSpPr>
        <p:spPr/>
        <p:txBody>
          <a:bodyPr/>
          <a:lstStyle/>
          <a:p>
            <a:pPr marL="285750" indent="-285750" algn="ctr">
              <a:buFont typeface="Arial" pitchFamily="34" charset="0"/>
              <a:buChar char="•"/>
            </a:pPr>
            <a:r>
              <a:rPr lang="ro-RO" sz="2800" dirty="0" smtClean="0"/>
              <a:t>Îmbunătățirea condițiilor de prestare a serviciilor public local în </a:t>
            </a:r>
            <a:r>
              <a:rPr lang="en-US" sz="2800" dirty="0" smtClean="0"/>
              <a:t>r-</a:t>
            </a:r>
            <a:r>
              <a:rPr lang="en-US" sz="2800" dirty="0" err="1" smtClean="0"/>
              <a:t>ul</a:t>
            </a:r>
            <a:r>
              <a:rPr lang="en-US" sz="2800" dirty="0" smtClean="0"/>
              <a:t> </a:t>
            </a:r>
            <a:r>
              <a:rPr lang="en-US" sz="2800" dirty="0" err="1" smtClean="0"/>
              <a:t>Cahul</a:t>
            </a:r>
            <a:r>
              <a:rPr lang="ro-RO" sz="2800" dirty="0" smtClean="0"/>
              <a:t>, prin acordarea de sprijin actorilor locali în racordarea necesităților locale la prioritățile naționale și regionale</a:t>
            </a:r>
          </a:p>
          <a:p>
            <a:endParaRPr lang="vi-VN" dirty="0"/>
          </a:p>
          <a:p>
            <a:pPr>
              <a:buFont typeface="Arial"/>
              <a:buChar char="•"/>
            </a:pPr>
            <a:endParaRPr lang="ro-RO" dirty="0" smtClean="0"/>
          </a:p>
          <a:p>
            <a:pPr marL="285750" indent="-285750">
              <a:buFont typeface="Arial" pitchFamily="34" charset="0"/>
              <a:buChar char="•"/>
            </a:pPr>
            <a:endParaRPr lang="ro-RO" dirty="0" smtClean="0"/>
          </a:p>
          <a:p>
            <a:endParaRPr lang="ro-RO"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4750" y="375766"/>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13995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880999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1"/>
          <p:cNvGraphicFramePr/>
          <p:nvPr>
            <p:extLst>
              <p:ext uri="{D42A27DB-BD31-4B8C-83A1-F6EECF244321}">
                <p14:modId xmlns:p14="http://schemas.microsoft.com/office/powerpoint/2010/main" val="1936730958"/>
              </p:ext>
            </p:extLst>
          </p:nvPr>
        </p:nvGraphicFramePr>
        <p:xfrm>
          <a:off x="859306" y="1828800"/>
          <a:ext cx="7516313" cy="4427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14846" y="351064"/>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463" y="1133474"/>
            <a:ext cx="9144000"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977145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12124" y="1342104"/>
            <a:ext cx="8551572" cy="424115"/>
          </a:xfrm>
        </p:spPr>
        <p:txBody>
          <a:bodyPr/>
          <a:lstStyle/>
          <a:p>
            <a:pPr>
              <a:lnSpc>
                <a:spcPct val="150000"/>
              </a:lnSpc>
            </a:pPr>
            <a:r>
              <a:rPr lang="pt-BR" dirty="0" smtClean="0"/>
              <a:t>Parcursul </a:t>
            </a:r>
            <a:r>
              <a:rPr lang="pt-BR" dirty="0"/>
              <a:t>de dezvoltare a </a:t>
            </a:r>
            <a:r>
              <a:rPr lang="pt-BR" dirty="0" smtClean="0"/>
              <a:t>proiectelor </a:t>
            </a:r>
            <a:r>
              <a:rPr lang="ro-RO" dirty="0" smtClean="0"/>
              <a:t>de </a:t>
            </a:r>
            <a:r>
              <a:rPr lang="ro-RO" dirty="0"/>
              <a:t>investiții prin prisma proiectului Modernizarea Serviciului public de AAC in r. Cahul: </a:t>
            </a:r>
            <a:r>
              <a:rPr lang="en-US" dirty="0" smtClean="0"/>
              <a:t/>
            </a:r>
            <a:br>
              <a:rPr lang="en-US" dirty="0" smtClean="0"/>
            </a:br>
            <a:r>
              <a:rPr lang="ro-RO" sz="3200" b="1" dirty="0" smtClean="0"/>
              <a:t>I</a:t>
            </a:r>
            <a:r>
              <a:rPr lang="ro-RO" sz="3200" b="1" dirty="0"/>
              <a:t>. </a:t>
            </a:r>
            <a:r>
              <a:rPr lang="ro-RO" sz="3200" b="1" dirty="0" smtClean="0"/>
              <a:t> </a:t>
            </a:r>
            <a:r>
              <a:rPr lang="ro-RO" sz="3200" b="1" dirty="0"/>
              <a:t>Planificare </a:t>
            </a:r>
            <a:r>
              <a:rPr lang="en-US" sz="3200" b="1" dirty="0" smtClean="0"/>
              <a:t/>
            </a:r>
            <a:br>
              <a:rPr lang="en-US" sz="3200" b="1" dirty="0" smtClean="0"/>
            </a:br>
            <a:r>
              <a:rPr lang="ro-RO" sz="3200" b="1" dirty="0" smtClean="0"/>
              <a:t>II. </a:t>
            </a:r>
            <a:r>
              <a:rPr lang="ro-RO" sz="3200" b="1" dirty="0"/>
              <a:t>Implementare </a:t>
            </a:r>
            <a:r>
              <a:rPr lang="en-US" sz="3200" b="1" dirty="0" smtClean="0"/>
              <a:t/>
            </a:r>
            <a:br>
              <a:rPr lang="en-US" sz="3200" b="1" dirty="0" smtClean="0"/>
            </a:br>
            <a:r>
              <a:rPr lang="ro-RO" sz="3200" b="1" dirty="0" smtClean="0"/>
              <a:t>I</a:t>
            </a:r>
            <a:r>
              <a:rPr lang="en-US" sz="3200" b="1" dirty="0" smtClean="0"/>
              <a:t>II</a:t>
            </a:r>
            <a:r>
              <a:rPr lang="ro-RO" sz="3200" b="1" dirty="0" smtClean="0"/>
              <a:t>. </a:t>
            </a:r>
            <a:r>
              <a:rPr lang="ro-RO" sz="3200" b="1" dirty="0"/>
              <a:t>Finalizare</a:t>
            </a:r>
            <a:endParaRPr lang="ru-RU" sz="3200" b="1"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4846" y="341592"/>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14205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24068" y="1001258"/>
            <a:ext cx="8409152" cy="424115"/>
          </a:xfrm>
        </p:spPr>
        <p:txBody>
          <a:bodyPr/>
          <a:lstStyle/>
          <a:p>
            <a:pPr>
              <a:lnSpc>
                <a:spcPct val="150000"/>
              </a:lnSpc>
            </a:pPr>
            <a:r>
              <a:rPr lang="ro-RO" sz="3200" b="1" dirty="0" smtClean="0"/>
              <a:t>I</a:t>
            </a:r>
            <a:r>
              <a:rPr lang="ro-RO" sz="3200" b="1" dirty="0"/>
              <a:t>. </a:t>
            </a:r>
            <a:r>
              <a:rPr lang="ro-RO" sz="3200" b="1" dirty="0" smtClean="0"/>
              <a:t>Planificare</a:t>
            </a:r>
            <a:r>
              <a:rPr lang="en-US" sz="3200" b="1" dirty="0" smtClean="0"/>
              <a:t/>
            </a:r>
            <a:br>
              <a:rPr lang="en-US" sz="3200" b="1" dirty="0" smtClean="0"/>
            </a:br>
            <a:r>
              <a:rPr lang="en-US" sz="1800" b="1" dirty="0" err="1" smtClean="0"/>
              <a:t>Apa</a:t>
            </a:r>
            <a:r>
              <a:rPr lang="en-US" sz="1800" b="1" dirty="0" smtClean="0"/>
              <a:t> Canal </a:t>
            </a:r>
            <a:r>
              <a:rPr lang="en-US" sz="1800" b="1" dirty="0" err="1" smtClean="0"/>
              <a:t>Cahul</a:t>
            </a:r>
            <a:r>
              <a:rPr lang="en-US" sz="1800" b="1" dirty="0" smtClean="0"/>
              <a:t> a </a:t>
            </a:r>
            <a:r>
              <a:rPr lang="en-US" sz="1800" b="1" dirty="0" err="1" smtClean="0"/>
              <a:t>fost</a:t>
            </a:r>
            <a:r>
              <a:rPr lang="en-US" sz="1800" b="1" dirty="0" smtClean="0"/>
              <a:t> </a:t>
            </a:r>
            <a:r>
              <a:rPr lang="en-US" sz="1800" b="1" dirty="0" err="1" smtClean="0"/>
              <a:t>implicat</a:t>
            </a:r>
            <a:r>
              <a:rPr lang="en-US" sz="1800" b="1" dirty="0" smtClean="0"/>
              <a:t> </a:t>
            </a:r>
            <a:r>
              <a:rPr lang="en-US" sz="1800" b="1" dirty="0" err="1" smtClean="0"/>
              <a:t>activ</a:t>
            </a:r>
            <a:r>
              <a:rPr lang="en-US" sz="1800" b="1" dirty="0" smtClean="0"/>
              <a:t> la </a:t>
            </a:r>
            <a:r>
              <a:rPr lang="en-US" sz="1800" b="1" dirty="0" err="1" smtClean="0"/>
              <a:t>procesul</a:t>
            </a:r>
            <a:r>
              <a:rPr lang="en-US" sz="1800" b="1" dirty="0" smtClean="0"/>
              <a:t> de </a:t>
            </a:r>
            <a:r>
              <a:rPr lang="en-US" sz="1800" b="1" dirty="0" err="1" smtClean="0"/>
              <a:t>elaborare</a:t>
            </a:r>
            <a:r>
              <a:rPr lang="en-US" sz="1800" b="1" dirty="0" smtClean="0"/>
              <a:t> </a:t>
            </a:r>
            <a:r>
              <a:rPr lang="en-US" sz="1800" b="1" dirty="0" smtClean="0"/>
              <a:t>a </a:t>
            </a:r>
            <a:r>
              <a:rPr lang="en-US" sz="1800" b="1" dirty="0" err="1" smtClean="0"/>
              <a:t>documentelor</a:t>
            </a:r>
            <a:r>
              <a:rPr lang="en-US" sz="1800" b="1" dirty="0" smtClean="0"/>
              <a:t> de </a:t>
            </a:r>
            <a:r>
              <a:rPr lang="en-US" sz="1800" b="1" dirty="0" err="1" smtClean="0"/>
              <a:t>planificare</a:t>
            </a:r>
            <a:r>
              <a:rPr lang="en-US" sz="1800" b="1" dirty="0" smtClean="0"/>
              <a:t> de sector la </a:t>
            </a:r>
            <a:r>
              <a:rPr lang="en-US" sz="1800" b="1" dirty="0" err="1" smtClean="0"/>
              <a:t>nivel</a:t>
            </a:r>
            <a:r>
              <a:rPr lang="en-US" sz="1800" b="1" dirty="0" smtClean="0"/>
              <a:t> de APLII </a:t>
            </a:r>
            <a:r>
              <a:rPr lang="en-US" sz="1800" b="1" dirty="0" err="1" smtClean="0"/>
              <a:t>si</a:t>
            </a:r>
            <a:r>
              <a:rPr lang="en-US" sz="1800" b="1" dirty="0" smtClean="0"/>
              <a:t> APL I din </a:t>
            </a:r>
            <a:r>
              <a:rPr lang="en-US" sz="1800" b="1" dirty="0" err="1" smtClean="0"/>
              <a:t>Cahul</a:t>
            </a:r>
            <a:r>
              <a:rPr lang="en-US" sz="1800" b="1" dirty="0" smtClean="0"/>
              <a:t/>
            </a:r>
            <a:br>
              <a:rPr lang="en-US" sz="1800" b="1" dirty="0" smtClean="0"/>
            </a:br>
            <a:r>
              <a:rPr lang="en-US" sz="1800" dirty="0" smtClean="0"/>
              <a:t>a) </a:t>
            </a:r>
            <a:r>
              <a:rPr lang="en-US" sz="1800" dirty="0" err="1" smtClean="0"/>
              <a:t>Strategia</a:t>
            </a:r>
            <a:r>
              <a:rPr lang="en-US" sz="1800" dirty="0" smtClean="0"/>
              <a:t> de </a:t>
            </a:r>
            <a:r>
              <a:rPr lang="en-US" sz="1800" dirty="0" err="1" smtClean="0"/>
              <a:t>Dezvoltare</a:t>
            </a:r>
            <a:r>
              <a:rPr lang="en-US" sz="1800" dirty="0" smtClean="0"/>
              <a:t> </a:t>
            </a:r>
            <a:r>
              <a:rPr lang="en-US" sz="1800" dirty="0" smtClean="0"/>
              <a:t>Socio-Economic</a:t>
            </a:r>
            <a:r>
              <a:rPr lang="ro-MO" sz="1800" dirty="0" smtClean="0"/>
              <a:t>ă</a:t>
            </a:r>
            <a:r>
              <a:rPr lang="en-US" sz="1800" dirty="0" smtClean="0"/>
              <a:t> </a:t>
            </a:r>
            <a:r>
              <a:rPr lang="en-US" sz="1800" dirty="0" smtClean="0"/>
              <a:t>a </a:t>
            </a:r>
            <a:r>
              <a:rPr lang="en-US" sz="1800" dirty="0" err="1" smtClean="0"/>
              <a:t>raionului</a:t>
            </a:r>
            <a:r>
              <a:rPr lang="en-US" sz="1800" dirty="0" smtClean="0"/>
              <a:t> </a:t>
            </a:r>
            <a:r>
              <a:rPr lang="en-US" sz="1800" dirty="0" err="1" smtClean="0"/>
              <a:t>Cahul</a:t>
            </a:r>
            <a:r>
              <a:rPr lang="en-US" sz="1800" dirty="0" smtClean="0"/>
              <a:t>, </a:t>
            </a:r>
            <a:r>
              <a:rPr lang="en-US" sz="1800" dirty="0" err="1" smtClean="0"/>
              <a:t>capitolul</a:t>
            </a:r>
            <a:r>
              <a:rPr lang="en-US" sz="1800" dirty="0" smtClean="0"/>
              <a:t> AAC</a:t>
            </a:r>
            <a:br>
              <a:rPr lang="en-US" sz="1800" dirty="0" smtClean="0"/>
            </a:br>
            <a:r>
              <a:rPr lang="en-US" sz="1800" dirty="0" smtClean="0"/>
              <a:t>b)  </a:t>
            </a:r>
            <a:r>
              <a:rPr lang="en-US" sz="1800" dirty="0" err="1" smtClean="0"/>
              <a:t>Planurile</a:t>
            </a:r>
            <a:r>
              <a:rPr lang="en-US" sz="1800" dirty="0" smtClean="0"/>
              <a:t> </a:t>
            </a:r>
            <a:r>
              <a:rPr lang="en-US" sz="1800" dirty="0" err="1" smtClean="0"/>
              <a:t>loca</a:t>
            </a:r>
            <a:r>
              <a:rPr lang="ro-RO" sz="1800" dirty="0" smtClean="0"/>
              <a:t>l</a:t>
            </a:r>
            <a:r>
              <a:rPr lang="en-US" sz="1800" dirty="0" smtClean="0"/>
              <a:t>e de </a:t>
            </a:r>
            <a:r>
              <a:rPr lang="en-US" sz="1800" dirty="0" err="1" smtClean="0"/>
              <a:t>dezvoltare</a:t>
            </a:r>
            <a:r>
              <a:rPr lang="en-US" sz="1800" dirty="0" smtClean="0"/>
              <a:t> a </a:t>
            </a:r>
            <a:r>
              <a:rPr lang="en-US" sz="1800" dirty="0" err="1" smtClean="0"/>
              <a:t>sectorului</a:t>
            </a:r>
            <a:r>
              <a:rPr lang="en-US" sz="1800" dirty="0" smtClean="0"/>
              <a:t> AAC din </a:t>
            </a:r>
            <a:r>
              <a:rPr lang="en-US" sz="1800" dirty="0" err="1" smtClean="0"/>
              <a:t>localit</a:t>
            </a:r>
            <a:r>
              <a:rPr lang="ro-RO" sz="1800" dirty="0" err="1" smtClean="0"/>
              <a:t>ăț</a:t>
            </a:r>
            <a:r>
              <a:rPr lang="en-US" sz="1800" dirty="0" err="1" smtClean="0"/>
              <a:t>ile</a:t>
            </a:r>
            <a:r>
              <a:rPr lang="en-US" sz="1800" dirty="0" smtClean="0"/>
              <a:t>:</a:t>
            </a:r>
            <a:br>
              <a:rPr lang="en-US" sz="1800" dirty="0" smtClean="0"/>
            </a:br>
            <a:r>
              <a:rPr lang="en-US" sz="1800" dirty="0" smtClean="0"/>
              <a:t>-  or. </a:t>
            </a:r>
            <a:r>
              <a:rPr lang="en-US" sz="1800" dirty="0" err="1" smtClean="0"/>
              <a:t>Cahul</a:t>
            </a:r>
            <a:r>
              <a:rPr lang="en-US" sz="1800" dirty="0" smtClean="0"/>
              <a:t/>
            </a:r>
            <a:br>
              <a:rPr lang="en-US" sz="1800" dirty="0" smtClean="0"/>
            </a:br>
            <a:r>
              <a:rPr lang="en-US" sz="1800" dirty="0" smtClean="0"/>
              <a:t>-   s. </a:t>
            </a:r>
            <a:r>
              <a:rPr lang="en-US" sz="1800" dirty="0" smtClean="0"/>
              <a:t>Ro</a:t>
            </a:r>
            <a:r>
              <a:rPr lang="ro-MO" sz="1800" dirty="0" smtClean="0"/>
              <a:t>ș</a:t>
            </a:r>
            <a:r>
              <a:rPr lang="en-US" sz="1800" dirty="0" smtClean="0"/>
              <a:t>u</a:t>
            </a:r>
            <a:r>
              <a:rPr lang="en-US" sz="1800" dirty="0" smtClean="0"/>
              <a:t>;</a:t>
            </a:r>
            <a:br>
              <a:rPr lang="en-US" sz="1800" dirty="0" smtClean="0"/>
            </a:br>
            <a:r>
              <a:rPr lang="en-US" sz="1800" dirty="0" smtClean="0"/>
              <a:t>-   com. Manta;</a:t>
            </a:r>
            <a:br>
              <a:rPr lang="en-US" sz="1800" dirty="0" smtClean="0"/>
            </a:br>
            <a:r>
              <a:rPr lang="en-US" sz="1800" dirty="0" smtClean="0"/>
              <a:t>-   s. </a:t>
            </a:r>
            <a:r>
              <a:rPr lang="en-US" sz="1800" dirty="0" err="1" smtClean="0"/>
              <a:t>Crihana</a:t>
            </a:r>
            <a:r>
              <a:rPr lang="en-US" sz="1800" dirty="0" smtClean="0"/>
              <a:t> </a:t>
            </a:r>
            <a:r>
              <a:rPr lang="en-US" sz="1800" dirty="0" err="1" smtClean="0"/>
              <a:t>Veche</a:t>
            </a:r>
            <a:r>
              <a:rPr lang="en-US" sz="1800" dirty="0" smtClean="0"/>
              <a:t>;</a:t>
            </a:r>
            <a:br>
              <a:rPr lang="en-US" sz="1800" dirty="0" smtClean="0"/>
            </a:br>
            <a:r>
              <a:rPr lang="en-US" sz="1800" dirty="0" smtClean="0"/>
              <a:t>-  com. </a:t>
            </a:r>
            <a:r>
              <a:rPr lang="en-US" sz="1800" dirty="0" err="1" smtClean="0"/>
              <a:t>Lebedenco</a:t>
            </a:r>
            <a:r>
              <a:rPr lang="en-US" sz="1800" dirty="0" smtClean="0"/>
              <a:t/>
            </a:r>
            <a:br>
              <a:rPr lang="en-US" sz="1800" dirty="0" smtClean="0"/>
            </a:br>
            <a:r>
              <a:rPr lang="en-US" sz="1800" dirty="0" smtClean="0"/>
              <a:t>c) </a:t>
            </a:r>
            <a:r>
              <a:rPr lang="it-IT" sz="1800" dirty="0"/>
              <a:t>Studiu de fezabilitate al raionului Cahul, componenta </a:t>
            </a:r>
            <a:r>
              <a:rPr lang="it-IT" sz="1800" dirty="0" smtClean="0"/>
              <a:t>aprovizionare </a:t>
            </a:r>
            <a:r>
              <a:rPr lang="it-IT" sz="1800" dirty="0"/>
              <a:t>cu apă și canalizare </a:t>
            </a:r>
            <a:r>
              <a:rPr lang="en-US" sz="1800" dirty="0" smtClean="0"/>
              <a:t/>
            </a:r>
            <a:br>
              <a:rPr lang="en-US" sz="1800" dirty="0" smtClean="0"/>
            </a:br>
            <a:r>
              <a:rPr lang="en-US" sz="1800" dirty="0"/>
              <a:t> </a:t>
            </a:r>
            <a:r>
              <a:rPr lang="en-US" sz="1800" dirty="0" smtClean="0"/>
              <a:t>   </a:t>
            </a:r>
            <a:endParaRPr lang="ru-RU" sz="1800" b="1"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4894" y="365718"/>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285025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subsol 2"/>
          <p:cNvSpPr>
            <a:spLocks noGrp="1"/>
          </p:cNvSpPr>
          <p:nvPr>
            <p:ph type="ftr" sz="quarter" idx="10"/>
          </p:nvPr>
        </p:nvSpPr>
        <p:spPr/>
        <p:txBody>
          <a:bodyPr/>
          <a:lstStyle/>
          <a:p>
            <a:r>
              <a:rPr lang="de-DE" smtClean="0"/>
              <a:t>XXX</a:t>
            </a:r>
            <a:endParaRPr lang="de-DE" dirty="0"/>
          </a:p>
        </p:txBody>
      </p:sp>
      <p:sp>
        <p:nvSpPr>
          <p:cNvPr id="4" name="Substituent dată 3"/>
          <p:cNvSpPr>
            <a:spLocks noGrp="1"/>
          </p:cNvSpPr>
          <p:nvPr>
            <p:ph type="dt" sz="half" idx="11"/>
          </p:nvPr>
        </p:nvSpPr>
        <p:spPr/>
        <p:txBody>
          <a:bodyPr/>
          <a:lstStyle/>
          <a:p>
            <a:fld id="{0F9A5078-6F60-49E2-B50D-11C30D454C38}" type="datetime1">
              <a:rPr lang="en-GB" noProof="0" smtClean="0"/>
              <a:pPr/>
              <a:t>21/06/2017</a:t>
            </a:fld>
            <a:endParaRPr lang="en-GB" noProof="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1144" y="1034907"/>
            <a:ext cx="4100261" cy="538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34" y="0"/>
            <a:ext cx="213995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4846" y="335573"/>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05825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46795" y="1342104"/>
            <a:ext cx="8409152" cy="424115"/>
          </a:xfrm>
        </p:spPr>
        <p:txBody>
          <a:bodyPr/>
          <a:lstStyle/>
          <a:p>
            <a:r>
              <a:rPr lang="ro-RO" sz="3200" b="1" dirty="0" smtClean="0"/>
              <a:t>II</a:t>
            </a:r>
            <a:r>
              <a:rPr lang="ro-RO" sz="3200" b="1" dirty="0"/>
              <a:t>. </a:t>
            </a:r>
            <a:r>
              <a:rPr lang="ro-RO" sz="3200" b="1" dirty="0" smtClean="0"/>
              <a:t>Implementare</a:t>
            </a:r>
            <a:r>
              <a:rPr lang="en-US" sz="3200" b="1" dirty="0" smtClean="0"/>
              <a:t/>
            </a:r>
            <a:br>
              <a:rPr lang="en-US" sz="3200" b="1" dirty="0" smtClean="0"/>
            </a:br>
            <a:r>
              <a:rPr lang="en-US" sz="1800" b="1" dirty="0" err="1" smtClean="0"/>
              <a:t>Apa</a:t>
            </a:r>
            <a:r>
              <a:rPr lang="en-US" sz="1800" b="1" dirty="0" smtClean="0"/>
              <a:t> Canal </a:t>
            </a:r>
            <a:r>
              <a:rPr lang="en-US" sz="1800" b="1" dirty="0" err="1" smtClean="0"/>
              <a:t>Cahul</a:t>
            </a:r>
            <a:r>
              <a:rPr lang="en-US" sz="1800" b="1" dirty="0" smtClean="0"/>
              <a:t> </a:t>
            </a:r>
            <a:r>
              <a:rPr lang="ro-RO" sz="1800" b="1" dirty="0" smtClean="0"/>
              <a:t> </a:t>
            </a:r>
            <a:r>
              <a:rPr lang="ro-MO" sz="1800" b="1" dirty="0" smtClean="0"/>
              <a:t>a contribuit nemijlocit la </a:t>
            </a:r>
            <a:r>
              <a:rPr lang="en-US" sz="1800" b="1" dirty="0" smtClean="0"/>
              <a:t>:</a:t>
            </a:r>
            <a:r>
              <a:rPr lang="en-US" sz="1800" b="1" dirty="0" smtClean="0"/>
              <a:t/>
            </a:r>
            <a:br>
              <a:rPr lang="en-US" sz="1800" b="1" dirty="0" smtClean="0"/>
            </a:br>
            <a:r>
              <a:rPr lang="ro-MO" sz="1800" b="1" dirty="0" smtClean="0"/>
              <a:t/>
            </a:r>
            <a:br>
              <a:rPr lang="ro-MO" sz="1800" b="1" dirty="0" smtClean="0"/>
            </a:br>
            <a:r>
              <a:rPr lang="en-US" sz="1800" dirty="0" smtClean="0"/>
              <a:t>a</a:t>
            </a:r>
            <a:r>
              <a:rPr lang="en-US" sz="1800" dirty="0" smtClean="0"/>
              <a:t>) </a:t>
            </a:r>
            <a:r>
              <a:rPr lang="en-US" sz="1800" dirty="0" err="1" smtClean="0"/>
              <a:t>elaborarea</a:t>
            </a:r>
            <a:r>
              <a:rPr lang="en-US" sz="1800" dirty="0" smtClean="0"/>
              <a:t> </a:t>
            </a:r>
            <a:r>
              <a:rPr lang="en-US" sz="1800" dirty="0" err="1" smtClean="0"/>
              <a:t>caietului</a:t>
            </a:r>
            <a:r>
              <a:rPr lang="en-US" sz="1800" dirty="0" smtClean="0"/>
              <a:t> de </a:t>
            </a:r>
            <a:r>
              <a:rPr lang="en-US" sz="1800" dirty="0" err="1" smtClean="0"/>
              <a:t>sarcini</a:t>
            </a:r>
            <a:r>
              <a:rPr lang="en-US" sz="1800" dirty="0" smtClean="0"/>
              <a:t> </a:t>
            </a:r>
            <a:r>
              <a:rPr lang="en-US" sz="1800" dirty="0" err="1" smtClean="0"/>
              <a:t>pentru</a:t>
            </a:r>
            <a:r>
              <a:rPr lang="en-US" sz="1800" dirty="0" smtClean="0"/>
              <a:t> </a:t>
            </a:r>
            <a:r>
              <a:rPr lang="en-US" sz="1800" dirty="0" err="1" smtClean="0"/>
              <a:t>serviciile</a:t>
            </a:r>
            <a:r>
              <a:rPr lang="en-US" sz="1800" dirty="0" smtClean="0"/>
              <a:t> de </a:t>
            </a:r>
            <a:r>
              <a:rPr lang="en-US" sz="1800" dirty="0" err="1" smtClean="0"/>
              <a:t>proiectare</a:t>
            </a:r>
            <a:r>
              <a:rPr lang="en-US" sz="1800" dirty="0" smtClean="0"/>
              <a:t> a </a:t>
            </a:r>
            <a:r>
              <a:rPr lang="en-US" sz="1800" dirty="0" smtClean="0"/>
              <a:t>m</a:t>
            </a:r>
            <a:r>
              <a:rPr lang="ro-MO" sz="1800" dirty="0" smtClean="0"/>
              <a:t>ă</a:t>
            </a:r>
            <a:r>
              <a:rPr lang="en-US" sz="1800" dirty="0" err="1" smtClean="0"/>
              <a:t>surilor</a:t>
            </a:r>
            <a:r>
              <a:rPr lang="en-US" sz="1800" dirty="0" smtClean="0"/>
              <a:t> </a:t>
            </a:r>
            <a:r>
              <a:rPr lang="en-US" sz="1800" dirty="0" err="1" smtClean="0"/>
              <a:t>investi</a:t>
            </a:r>
            <a:r>
              <a:rPr lang="ro-MO" sz="1800" dirty="0" smtClean="0"/>
              <a:t>ț</a:t>
            </a:r>
            <a:r>
              <a:rPr lang="en-US" sz="1800" dirty="0" err="1" smtClean="0"/>
              <a:t>ionale</a:t>
            </a:r>
            <a:r>
              <a:rPr lang="en-US" sz="1800" dirty="0" smtClean="0"/>
              <a:t> </a:t>
            </a:r>
            <a:r>
              <a:rPr lang="en-US" sz="1800" dirty="0" smtClean="0"/>
              <a:t>de </a:t>
            </a:r>
            <a:r>
              <a:rPr lang="en-US" sz="1800" dirty="0" err="1" smtClean="0"/>
              <a:t>alimentare</a:t>
            </a:r>
            <a:r>
              <a:rPr lang="en-US" sz="1800" dirty="0" smtClean="0"/>
              <a:t> cu </a:t>
            </a:r>
            <a:r>
              <a:rPr lang="en-US" sz="1800" dirty="0" err="1" smtClean="0"/>
              <a:t>ap</a:t>
            </a:r>
            <a:r>
              <a:rPr lang="ro-MO" sz="1800" dirty="0" smtClean="0"/>
              <a:t>ă</a:t>
            </a:r>
            <a:r>
              <a:rPr lang="en-US" sz="1800" dirty="0" smtClean="0"/>
              <a:t> </a:t>
            </a:r>
            <a:r>
              <a:rPr lang="ro-MO" sz="1800" dirty="0" smtClean="0"/>
              <a:t>ș</a:t>
            </a:r>
            <a:r>
              <a:rPr lang="en-US" sz="1800" dirty="0" err="1" smtClean="0"/>
              <a:t>i</a:t>
            </a:r>
            <a:r>
              <a:rPr lang="en-US" sz="1800" dirty="0" smtClean="0"/>
              <a:t> </a:t>
            </a:r>
            <a:r>
              <a:rPr lang="en-US" sz="1800" dirty="0" smtClean="0"/>
              <a:t>de </a:t>
            </a:r>
            <a:r>
              <a:rPr lang="en-US" sz="1800" dirty="0" err="1" smtClean="0"/>
              <a:t>canalizare</a:t>
            </a:r>
            <a:r>
              <a:rPr lang="en-US" sz="1800" dirty="0" smtClean="0"/>
              <a:t> din </a:t>
            </a:r>
            <a:r>
              <a:rPr lang="en-US" sz="1800" dirty="0" err="1" smtClean="0"/>
              <a:t>localitatile</a:t>
            </a:r>
            <a:r>
              <a:rPr lang="en-US" sz="1800" dirty="0" smtClean="0"/>
              <a:t> </a:t>
            </a:r>
            <a:r>
              <a:rPr lang="en-US" sz="1800" dirty="0" smtClean="0"/>
              <a:t>Ro</a:t>
            </a:r>
            <a:r>
              <a:rPr lang="ro-MO" sz="1800" dirty="0" smtClean="0"/>
              <a:t>ș</a:t>
            </a:r>
            <a:r>
              <a:rPr lang="en-US" sz="1800" dirty="0" smtClean="0"/>
              <a:t>u</a:t>
            </a:r>
            <a:r>
              <a:rPr lang="en-US" sz="1800" dirty="0" smtClean="0"/>
              <a:t>, Manta </a:t>
            </a:r>
            <a:r>
              <a:rPr lang="en-US" sz="1800" dirty="0" err="1" smtClean="0"/>
              <a:t>si</a:t>
            </a:r>
            <a:r>
              <a:rPr lang="en-US" sz="1800" dirty="0" smtClean="0"/>
              <a:t> </a:t>
            </a:r>
            <a:r>
              <a:rPr lang="en-US" sz="1800" dirty="0" err="1" smtClean="0"/>
              <a:t>Crihana</a:t>
            </a:r>
            <a:r>
              <a:rPr lang="en-US" sz="1800" dirty="0" smtClean="0"/>
              <a:t> </a:t>
            </a:r>
            <a:r>
              <a:rPr lang="en-US" sz="1800" dirty="0" err="1" smtClean="0"/>
              <a:t>Veche</a:t>
            </a:r>
            <a:r>
              <a:rPr lang="en-US" sz="1800" dirty="0" smtClean="0"/>
              <a:t>, </a:t>
            </a:r>
            <a:r>
              <a:rPr lang="en-US" sz="1800" dirty="0" err="1" smtClean="0"/>
              <a:t>Lebedenco</a:t>
            </a:r>
            <a:r>
              <a:rPr lang="en-US" sz="1800" dirty="0" smtClean="0"/>
              <a:t>, </a:t>
            </a:r>
            <a:r>
              <a:rPr lang="en-US" sz="1800" dirty="0" err="1" smtClean="0"/>
              <a:t>Pelenei</a:t>
            </a:r>
            <a:r>
              <a:rPr lang="en-US" sz="1800" dirty="0" smtClean="0"/>
              <a:t>, </a:t>
            </a:r>
            <a:r>
              <a:rPr lang="en-US" sz="1800" dirty="0" err="1" smtClean="0"/>
              <a:t>Gav</a:t>
            </a:r>
            <a:r>
              <a:rPr lang="ro-MO" sz="1800" dirty="0" smtClean="0"/>
              <a:t>ă</a:t>
            </a:r>
            <a:r>
              <a:rPr lang="en-US" sz="1800" dirty="0" err="1" smtClean="0"/>
              <a:t>noasa</a:t>
            </a:r>
            <a:r>
              <a:rPr lang="en-US" sz="1800" dirty="0" smtClean="0"/>
              <a:t> </a:t>
            </a:r>
            <a:r>
              <a:rPr lang="en-US" sz="1800" dirty="0" err="1" smtClean="0"/>
              <a:t>si</a:t>
            </a:r>
            <a:r>
              <a:rPr lang="en-US" sz="1800" dirty="0" smtClean="0"/>
              <a:t> </a:t>
            </a:r>
            <a:r>
              <a:rPr lang="en-US" sz="1800" dirty="0" err="1" smtClean="0"/>
              <a:t>Alexandru</a:t>
            </a:r>
            <a:r>
              <a:rPr lang="en-US" sz="1800" dirty="0" smtClean="0"/>
              <a:t> Ion </a:t>
            </a:r>
            <a:r>
              <a:rPr lang="en-US" sz="1800" dirty="0" err="1" smtClean="0"/>
              <a:t>Cuza</a:t>
            </a:r>
            <a:r>
              <a:rPr lang="en-US" sz="1800" dirty="0"/>
              <a:t> </a:t>
            </a:r>
            <a:r>
              <a:rPr lang="en-US" sz="1800" dirty="0" err="1" smtClean="0"/>
              <a:t>si</a:t>
            </a:r>
            <a:r>
              <a:rPr lang="en-US" sz="1800" dirty="0" smtClean="0"/>
              <a:t> a </a:t>
            </a:r>
            <a:r>
              <a:rPr lang="en-US" sz="1800" dirty="0" err="1" smtClean="0"/>
              <a:t>reabilit</a:t>
            </a:r>
            <a:r>
              <a:rPr lang="ro-MO" sz="1800" dirty="0" smtClean="0"/>
              <a:t>ă</a:t>
            </a:r>
            <a:r>
              <a:rPr lang="en-US" sz="1800" dirty="0" err="1" smtClean="0"/>
              <a:t>rii</a:t>
            </a:r>
            <a:r>
              <a:rPr lang="en-US" sz="1800" dirty="0" smtClean="0"/>
              <a:t> </a:t>
            </a:r>
            <a:r>
              <a:rPr lang="en-US" sz="1800" dirty="0" smtClean="0"/>
              <a:t>STA </a:t>
            </a:r>
            <a:r>
              <a:rPr lang="en-US" sz="1800" dirty="0" err="1" smtClean="0"/>
              <a:t>Cahul</a:t>
            </a:r>
            <a:r>
              <a:rPr lang="en-US" sz="1800" dirty="0" smtClean="0"/>
              <a:t/>
            </a:r>
            <a:br>
              <a:rPr lang="en-US" sz="1800" dirty="0" smtClean="0"/>
            </a:br>
            <a:r>
              <a:rPr lang="en-US" sz="1800" dirty="0"/>
              <a:t/>
            </a:r>
            <a:br>
              <a:rPr lang="en-US" sz="1800" dirty="0"/>
            </a:br>
            <a:r>
              <a:rPr lang="en-US" sz="1800" dirty="0" smtClean="0"/>
              <a:t>b) </a:t>
            </a:r>
            <a:r>
              <a:rPr lang="ro-MO" sz="1800" dirty="0" smtClean="0"/>
              <a:t>activitatea </a:t>
            </a:r>
            <a:r>
              <a:rPr lang="en-US" sz="1800" dirty="0" err="1" smtClean="0"/>
              <a:t>grupul</a:t>
            </a:r>
            <a:r>
              <a:rPr lang="ro-MO" sz="1800" dirty="0" smtClean="0"/>
              <a:t>ui</a:t>
            </a:r>
            <a:r>
              <a:rPr lang="en-US" sz="1800" dirty="0" smtClean="0"/>
              <a:t> </a:t>
            </a:r>
            <a:r>
              <a:rPr lang="en-US" sz="1800" dirty="0" smtClean="0"/>
              <a:t>de </a:t>
            </a:r>
            <a:r>
              <a:rPr lang="en-US" sz="1800" dirty="0" err="1" smtClean="0"/>
              <a:t>lucru</a:t>
            </a:r>
            <a:r>
              <a:rPr lang="en-US" sz="1800" dirty="0" smtClean="0"/>
              <a:t> de </a:t>
            </a:r>
            <a:r>
              <a:rPr lang="en-US" sz="1800" dirty="0" err="1" smtClean="0"/>
              <a:t>achizi</a:t>
            </a:r>
            <a:r>
              <a:rPr lang="ro-MO" sz="1800" dirty="0" smtClean="0"/>
              <a:t>ți</a:t>
            </a:r>
            <a:r>
              <a:rPr lang="en-US" sz="1800" dirty="0" err="1" smtClean="0"/>
              <a:t>i</a:t>
            </a:r>
            <a:r>
              <a:rPr lang="en-US" sz="1800" dirty="0" smtClean="0"/>
              <a:t> </a:t>
            </a:r>
            <a:r>
              <a:rPr lang="en-US" sz="1800" dirty="0" err="1" smtClean="0"/>
              <a:t>publice</a:t>
            </a:r>
            <a:r>
              <a:rPr lang="en-US" sz="1800" dirty="0" smtClean="0"/>
              <a:t> in </a:t>
            </a:r>
            <a:r>
              <a:rPr lang="en-US" sz="1800" dirty="0" err="1" smtClean="0"/>
              <a:t>cadrul</a:t>
            </a:r>
            <a:r>
              <a:rPr lang="en-US" sz="1800" dirty="0" smtClean="0"/>
              <a:t> </a:t>
            </a:r>
            <a:r>
              <a:rPr lang="en-US" sz="1800" dirty="0" err="1" smtClean="0"/>
              <a:t>licita</a:t>
            </a:r>
            <a:r>
              <a:rPr lang="ro-MO" sz="1800" dirty="0" smtClean="0"/>
              <a:t>ți</a:t>
            </a:r>
            <a:r>
              <a:rPr lang="en-US" sz="1800" dirty="0" err="1" smtClean="0"/>
              <a:t>ilor</a:t>
            </a:r>
            <a:r>
              <a:rPr lang="en-US" sz="1800" dirty="0" smtClean="0"/>
              <a:t> </a:t>
            </a:r>
            <a:r>
              <a:rPr lang="en-US" sz="1800" dirty="0" err="1" smtClean="0"/>
              <a:t>organizate</a:t>
            </a:r>
            <a:r>
              <a:rPr lang="en-US" sz="1800" dirty="0" smtClean="0"/>
              <a:t> de APL </a:t>
            </a:r>
            <a:r>
              <a:rPr lang="en-US" sz="1800" dirty="0" err="1" smtClean="0"/>
              <a:t>si</a:t>
            </a:r>
            <a:r>
              <a:rPr lang="en-US" sz="1800" dirty="0" smtClean="0"/>
              <a:t> ADR </a:t>
            </a:r>
            <a:r>
              <a:rPr lang="en-US" sz="1800" dirty="0" err="1" smtClean="0"/>
              <a:t>Sud</a:t>
            </a:r>
            <a:r>
              <a:rPr lang="en-US" sz="1800" dirty="0" smtClean="0"/>
              <a:t> </a:t>
            </a:r>
            <a:r>
              <a:rPr lang="en-US" sz="1800" dirty="0" err="1" smtClean="0"/>
              <a:t>pentru</a:t>
            </a:r>
            <a:r>
              <a:rPr lang="en-US" sz="1800" dirty="0" smtClean="0"/>
              <a:t> </a:t>
            </a:r>
            <a:r>
              <a:rPr lang="en-US" sz="1800" dirty="0" err="1" smtClean="0"/>
              <a:t>contractarea</a:t>
            </a:r>
            <a:r>
              <a:rPr lang="en-US" sz="1800" dirty="0" smtClean="0"/>
              <a:t> </a:t>
            </a:r>
            <a:r>
              <a:rPr lang="en-US" sz="1800" dirty="0" err="1" smtClean="0"/>
              <a:t>serviciilor</a:t>
            </a:r>
            <a:r>
              <a:rPr lang="en-US" sz="1800" dirty="0" smtClean="0"/>
              <a:t> de </a:t>
            </a:r>
            <a:r>
              <a:rPr lang="en-US" sz="1800" dirty="0" err="1" smtClean="0"/>
              <a:t>proiectare</a:t>
            </a:r>
            <a:r>
              <a:rPr lang="en-US" sz="1800" dirty="0" smtClean="0"/>
              <a:t>;</a:t>
            </a:r>
            <a:br>
              <a:rPr lang="en-US" sz="1800" dirty="0" smtClean="0"/>
            </a:br>
            <a:r>
              <a:rPr lang="en-US" sz="1800" dirty="0"/>
              <a:t/>
            </a:r>
            <a:br>
              <a:rPr lang="en-US" sz="1800" dirty="0"/>
            </a:br>
            <a:r>
              <a:rPr lang="en-US" sz="1800" dirty="0" smtClean="0"/>
              <a:t>c) </a:t>
            </a:r>
            <a:r>
              <a:rPr lang="en-US" sz="1800" dirty="0" err="1"/>
              <a:t>elaborarea</a:t>
            </a:r>
            <a:r>
              <a:rPr lang="en-US" sz="1800" dirty="0"/>
              <a:t> </a:t>
            </a:r>
            <a:r>
              <a:rPr lang="en-US" sz="1800" dirty="0" err="1"/>
              <a:t>caietului</a:t>
            </a:r>
            <a:r>
              <a:rPr lang="en-US" sz="1800" dirty="0"/>
              <a:t> de </a:t>
            </a:r>
            <a:r>
              <a:rPr lang="en-US" sz="1800" dirty="0" err="1"/>
              <a:t>sarcini</a:t>
            </a:r>
            <a:r>
              <a:rPr lang="en-US" sz="1800" dirty="0"/>
              <a:t> </a:t>
            </a:r>
            <a:r>
              <a:rPr lang="en-US" sz="1800" dirty="0" err="1"/>
              <a:t>pentru</a:t>
            </a:r>
            <a:r>
              <a:rPr lang="en-US" sz="1800" dirty="0"/>
              <a:t> </a:t>
            </a:r>
            <a:r>
              <a:rPr lang="en-US" sz="1800" dirty="0" err="1" smtClean="0"/>
              <a:t>lucr</a:t>
            </a:r>
            <a:r>
              <a:rPr lang="ro-MO" sz="1800" dirty="0" smtClean="0"/>
              <a:t>ă</a:t>
            </a:r>
            <a:r>
              <a:rPr lang="en-US" sz="1800" dirty="0" smtClean="0"/>
              <a:t>rile </a:t>
            </a:r>
            <a:r>
              <a:rPr lang="en-US" sz="1800" dirty="0" smtClean="0"/>
              <a:t>de </a:t>
            </a:r>
            <a:r>
              <a:rPr lang="en-US" sz="1800" dirty="0" err="1" smtClean="0"/>
              <a:t>construc</a:t>
            </a:r>
            <a:r>
              <a:rPr lang="ro-MO" sz="1800" dirty="0" smtClean="0"/>
              <a:t>ț</a:t>
            </a:r>
            <a:r>
              <a:rPr lang="en-US" sz="1800" dirty="0" err="1" smtClean="0"/>
              <a:t>ie</a:t>
            </a:r>
            <a:r>
              <a:rPr lang="en-US" sz="1800" dirty="0" smtClean="0"/>
              <a:t>  </a:t>
            </a:r>
            <a:r>
              <a:rPr lang="en-US" sz="1800" dirty="0"/>
              <a:t>a </a:t>
            </a:r>
            <a:r>
              <a:rPr lang="en-US" sz="1800" dirty="0" smtClean="0"/>
              <a:t>m</a:t>
            </a:r>
            <a:r>
              <a:rPr lang="ro-MO" sz="1800" dirty="0" smtClean="0"/>
              <a:t>ă</a:t>
            </a:r>
            <a:r>
              <a:rPr lang="en-US" sz="1800" dirty="0" err="1" smtClean="0"/>
              <a:t>surilor</a:t>
            </a:r>
            <a:r>
              <a:rPr lang="en-US" sz="1800" dirty="0" smtClean="0"/>
              <a:t> </a:t>
            </a:r>
            <a:r>
              <a:rPr lang="en-US" sz="1800" dirty="0" err="1" smtClean="0"/>
              <a:t>investi</a:t>
            </a:r>
            <a:r>
              <a:rPr lang="ro-MO" sz="1800" dirty="0" smtClean="0"/>
              <a:t>ț</a:t>
            </a:r>
            <a:r>
              <a:rPr lang="en-US" sz="1800" dirty="0" err="1" smtClean="0"/>
              <a:t>ionale</a:t>
            </a:r>
            <a:r>
              <a:rPr lang="en-US" sz="1800" dirty="0" smtClean="0"/>
              <a:t> </a:t>
            </a:r>
            <a:r>
              <a:rPr lang="en-US" sz="1800" dirty="0"/>
              <a:t>de </a:t>
            </a:r>
            <a:r>
              <a:rPr lang="en-US" sz="1800" dirty="0" err="1"/>
              <a:t>alimentare</a:t>
            </a:r>
            <a:r>
              <a:rPr lang="en-US" sz="1800" dirty="0"/>
              <a:t> cu </a:t>
            </a:r>
            <a:r>
              <a:rPr lang="en-US" sz="1800" dirty="0" err="1" smtClean="0"/>
              <a:t>ap</a:t>
            </a:r>
            <a:r>
              <a:rPr lang="ro-MO" sz="1800" dirty="0" smtClean="0"/>
              <a:t>ă</a:t>
            </a:r>
            <a:r>
              <a:rPr lang="en-US" sz="1800" dirty="0" smtClean="0"/>
              <a:t> </a:t>
            </a:r>
            <a:r>
              <a:rPr lang="en-US" sz="1800" dirty="0" err="1"/>
              <a:t>si</a:t>
            </a:r>
            <a:r>
              <a:rPr lang="en-US" sz="1800" dirty="0"/>
              <a:t> de </a:t>
            </a:r>
            <a:r>
              <a:rPr lang="en-US" sz="1800" dirty="0" err="1"/>
              <a:t>canalizare</a:t>
            </a:r>
            <a:r>
              <a:rPr lang="en-US" sz="1800" dirty="0"/>
              <a:t> din </a:t>
            </a:r>
            <a:r>
              <a:rPr lang="en-US" sz="1800" dirty="0" err="1"/>
              <a:t>localitatile</a:t>
            </a:r>
            <a:r>
              <a:rPr lang="en-US" sz="1800" dirty="0"/>
              <a:t> </a:t>
            </a:r>
            <a:r>
              <a:rPr lang="en-US" sz="1800" dirty="0" smtClean="0"/>
              <a:t>Ro</a:t>
            </a:r>
            <a:r>
              <a:rPr lang="ro-MO" sz="1800" dirty="0" smtClean="0"/>
              <a:t>ș</a:t>
            </a:r>
            <a:r>
              <a:rPr lang="en-US" sz="1800" dirty="0" smtClean="0"/>
              <a:t>u</a:t>
            </a:r>
            <a:r>
              <a:rPr lang="en-US" sz="1800" dirty="0"/>
              <a:t>, Manta </a:t>
            </a:r>
            <a:r>
              <a:rPr lang="en-US" sz="1800" dirty="0" err="1"/>
              <a:t>si</a:t>
            </a:r>
            <a:r>
              <a:rPr lang="en-US" sz="1800" dirty="0"/>
              <a:t> </a:t>
            </a:r>
            <a:r>
              <a:rPr lang="en-US" sz="1800" dirty="0" err="1"/>
              <a:t>Crihana</a:t>
            </a:r>
            <a:r>
              <a:rPr lang="en-US" sz="1800" dirty="0"/>
              <a:t> </a:t>
            </a:r>
            <a:r>
              <a:rPr lang="en-US" sz="1800" dirty="0" err="1" smtClean="0"/>
              <a:t>Veche</a:t>
            </a:r>
            <a:r>
              <a:rPr lang="en-US" sz="1800" dirty="0"/>
              <a:t> </a:t>
            </a:r>
            <a:r>
              <a:rPr lang="en-US" sz="1800" dirty="0" err="1"/>
              <a:t>si</a:t>
            </a:r>
            <a:r>
              <a:rPr lang="en-US" sz="1800" dirty="0"/>
              <a:t> a </a:t>
            </a:r>
            <a:r>
              <a:rPr lang="en-US" sz="1800" dirty="0" err="1" smtClean="0"/>
              <a:t>reabilit</a:t>
            </a:r>
            <a:r>
              <a:rPr lang="ro-MO" sz="1800" dirty="0" smtClean="0"/>
              <a:t>ă</a:t>
            </a:r>
            <a:r>
              <a:rPr lang="en-US" sz="1800" dirty="0" err="1" smtClean="0"/>
              <a:t>rii</a:t>
            </a:r>
            <a:r>
              <a:rPr lang="en-US" sz="1800" dirty="0" smtClean="0"/>
              <a:t> </a:t>
            </a:r>
            <a:r>
              <a:rPr lang="en-US" sz="1800" dirty="0"/>
              <a:t>STA </a:t>
            </a:r>
            <a:r>
              <a:rPr lang="en-US" sz="1800" dirty="0" err="1"/>
              <a:t>Cahul</a:t>
            </a:r>
            <a:r>
              <a:rPr lang="en-US" sz="1800" dirty="0" smtClean="0"/>
              <a:t/>
            </a:r>
            <a:br>
              <a:rPr lang="en-US" sz="1800" dirty="0" smtClean="0"/>
            </a:br>
            <a:r>
              <a:rPr lang="en-US" sz="1800" dirty="0"/>
              <a:t/>
            </a:r>
            <a:br>
              <a:rPr lang="en-US" sz="1800" dirty="0"/>
            </a:br>
            <a:r>
              <a:rPr lang="ro-MO" sz="1800" dirty="0" smtClean="0"/>
              <a:t>d</a:t>
            </a:r>
            <a:r>
              <a:rPr lang="en-US" sz="1800" dirty="0" smtClean="0"/>
              <a:t>) </a:t>
            </a:r>
            <a:r>
              <a:rPr lang="ro-MO" sz="1800" dirty="0"/>
              <a:t>activitatea </a:t>
            </a:r>
            <a:r>
              <a:rPr lang="en-US" sz="1800" dirty="0" err="1" smtClean="0"/>
              <a:t>grupul</a:t>
            </a:r>
            <a:r>
              <a:rPr lang="ro-MO" sz="1800" dirty="0" smtClean="0"/>
              <a:t>ui</a:t>
            </a:r>
            <a:r>
              <a:rPr lang="en-US" sz="1800" dirty="0" smtClean="0"/>
              <a:t> </a:t>
            </a:r>
            <a:r>
              <a:rPr lang="en-US" sz="1800" dirty="0"/>
              <a:t>de </a:t>
            </a:r>
            <a:r>
              <a:rPr lang="en-US" sz="1800" dirty="0" err="1"/>
              <a:t>lucru</a:t>
            </a:r>
            <a:r>
              <a:rPr lang="en-US" sz="1800" dirty="0"/>
              <a:t> de </a:t>
            </a:r>
            <a:r>
              <a:rPr lang="en-US" sz="1800" dirty="0" err="1" smtClean="0"/>
              <a:t>achizi</a:t>
            </a:r>
            <a:r>
              <a:rPr lang="ro-MO" sz="1800" dirty="0" smtClean="0"/>
              <a:t>ți</a:t>
            </a:r>
            <a:r>
              <a:rPr lang="en-US" sz="1800" dirty="0" err="1" smtClean="0"/>
              <a:t>i</a:t>
            </a:r>
            <a:r>
              <a:rPr lang="en-US" sz="1800" dirty="0" smtClean="0"/>
              <a:t> </a:t>
            </a:r>
            <a:r>
              <a:rPr lang="en-US" sz="1800" dirty="0" err="1"/>
              <a:t>publice</a:t>
            </a:r>
            <a:r>
              <a:rPr lang="en-US" sz="1800" dirty="0"/>
              <a:t> in </a:t>
            </a:r>
            <a:r>
              <a:rPr lang="en-US" sz="1800" dirty="0" err="1"/>
              <a:t>cadrul</a:t>
            </a:r>
            <a:r>
              <a:rPr lang="en-US" sz="1800" dirty="0"/>
              <a:t> </a:t>
            </a:r>
            <a:r>
              <a:rPr lang="en-US" sz="1800" dirty="0" err="1" smtClean="0"/>
              <a:t>licita</a:t>
            </a:r>
            <a:r>
              <a:rPr lang="ro-MO" sz="1800" dirty="0" smtClean="0"/>
              <a:t>ț</a:t>
            </a:r>
            <a:r>
              <a:rPr lang="en-US" sz="1800" dirty="0" err="1" smtClean="0"/>
              <a:t>ilor</a:t>
            </a:r>
            <a:r>
              <a:rPr lang="en-US" sz="1800" dirty="0" smtClean="0"/>
              <a:t> </a:t>
            </a:r>
            <a:r>
              <a:rPr lang="en-US" sz="1800" dirty="0" err="1"/>
              <a:t>organizate</a:t>
            </a:r>
            <a:r>
              <a:rPr lang="en-US" sz="1800" dirty="0"/>
              <a:t> de </a:t>
            </a:r>
            <a:r>
              <a:rPr lang="en-US" sz="1800" dirty="0" smtClean="0"/>
              <a:t> </a:t>
            </a:r>
            <a:r>
              <a:rPr lang="en-US" sz="1800" dirty="0"/>
              <a:t>ADR </a:t>
            </a:r>
            <a:r>
              <a:rPr lang="en-US" sz="1800" dirty="0" err="1" smtClean="0"/>
              <a:t>Sud</a:t>
            </a:r>
            <a:r>
              <a:rPr lang="en-US" sz="1800" dirty="0" smtClean="0"/>
              <a:t> </a:t>
            </a:r>
            <a:r>
              <a:rPr lang="en-US" sz="1800" dirty="0" err="1" smtClean="0"/>
              <a:t>pentru</a:t>
            </a:r>
            <a:r>
              <a:rPr lang="en-US" sz="1800" dirty="0" smtClean="0"/>
              <a:t> </a:t>
            </a:r>
            <a:r>
              <a:rPr lang="en-US" sz="1800" dirty="0" err="1"/>
              <a:t>contractarea</a:t>
            </a:r>
            <a:r>
              <a:rPr lang="en-US" sz="1800" dirty="0"/>
              <a:t> </a:t>
            </a:r>
            <a:r>
              <a:rPr lang="en-US" sz="1800" dirty="0" err="1" smtClean="0"/>
              <a:t>lucr</a:t>
            </a:r>
            <a:r>
              <a:rPr lang="ro-MO" sz="1800" dirty="0" smtClean="0"/>
              <a:t>ă</a:t>
            </a:r>
            <a:r>
              <a:rPr lang="en-US" sz="1800" dirty="0" err="1" smtClean="0"/>
              <a:t>rilor</a:t>
            </a:r>
            <a:r>
              <a:rPr lang="en-US" sz="1800" dirty="0" smtClean="0"/>
              <a:t> </a:t>
            </a:r>
            <a:r>
              <a:rPr lang="en-US" sz="1800" dirty="0" smtClean="0"/>
              <a:t>de </a:t>
            </a:r>
            <a:r>
              <a:rPr lang="en-US" sz="1800" dirty="0" err="1" smtClean="0"/>
              <a:t>construc</a:t>
            </a:r>
            <a:r>
              <a:rPr lang="ro-MO" sz="1800" dirty="0" smtClean="0"/>
              <a:t>ț</a:t>
            </a:r>
            <a:r>
              <a:rPr lang="en-US" sz="1800" dirty="0" smtClean="0"/>
              <a:t>ii</a:t>
            </a:r>
            <a:r>
              <a:rPr lang="en-US" sz="1800" dirty="0" smtClean="0"/>
              <a:t>;</a:t>
            </a:r>
            <a:r>
              <a:rPr lang="en-US" sz="1800" dirty="0"/>
              <a:t/>
            </a:r>
            <a:br>
              <a:rPr lang="en-US" sz="1800" dirty="0"/>
            </a:br>
            <a:endParaRPr lang="ru-RU" sz="1800" b="1"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4846" y="351641"/>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548619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46795" y="1342104"/>
            <a:ext cx="8409152" cy="424115"/>
          </a:xfrm>
        </p:spPr>
        <p:txBody>
          <a:bodyPr/>
          <a:lstStyle/>
          <a:p>
            <a:pPr>
              <a:lnSpc>
                <a:spcPct val="150000"/>
              </a:lnSpc>
            </a:pPr>
            <a:r>
              <a:rPr lang="ro-RO" sz="3200" b="1" dirty="0" smtClean="0"/>
              <a:t>II. Implementare</a:t>
            </a:r>
            <a:r>
              <a:rPr lang="en-US" sz="3200" b="1" dirty="0" smtClean="0"/>
              <a:t/>
            </a:r>
            <a:br>
              <a:rPr lang="en-US" sz="3200" b="1" dirty="0" smtClean="0"/>
            </a:br>
            <a:r>
              <a:rPr lang="ro-MO" sz="1800" dirty="0" smtClean="0"/>
              <a:t>e</a:t>
            </a:r>
            <a:r>
              <a:rPr lang="en-US" sz="1800" dirty="0" smtClean="0"/>
              <a:t>) </a:t>
            </a:r>
            <a:r>
              <a:rPr lang="en-US" sz="1800" dirty="0" err="1" smtClean="0"/>
              <a:t>Asigurarea</a:t>
            </a:r>
            <a:r>
              <a:rPr lang="en-US" sz="1800" dirty="0" smtClean="0"/>
              <a:t> </a:t>
            </a:r>
            <a:r>
              <a:rPr lang="en-US" sz="1800" dirty="0" err="1" smtClean="0"/>
              <a:t>managementului</a:t>
            </a:r>
            <a:r>
              <a:rPr lang="en-US" sz="1800" dirty="0" smtClean="0"/>
              <a:t> </a:t>
            </a:r>
            <a:r>
              <a:rPr lang="en-US" sz="1800" dirty="0" err="1" smtClean="0"/>
              <a:t>efecient</a:t>
            </a:r>
            <a:r>
              <a:rPr lang="en-US" sz="1800" dirty="0" smtClean="0"/>
              <a:t> a </a:t>
            </a:r>
            <a:r>
              <a:rPr lang="en-US" sz="1800" dirty="0" err="1" smtClean="0"/>
              <a:t>proiectului</a:t>
            </a:r>
            <a:r>
              <a:rPr lang="en-US" sz="1800" dirty="0" smtClean="0"/>
              <a:t> </a:t>
            </a:r>
            <a:r>
              <a:rPr lang="en-US" sz="1800" dirty="0" err="1" smtClean="0"/>
              <a:t>prin</a:t>
            </a:r>
            <a:r>
              <a:rPr lang="en-US" sz="1800" dirty="0" smtClean="0"/>
              <a:t> </a:t>
            </a:r>
            <a:r>
              <a:rPr lang="en-US" sz="1800" dirty="0" err="1" smtClean="0"/>
              <a:t>delegarea</a:t>
            </a:r>
            <a:r>
              <a:rPr lang="en-US" sz="1800" dirty="0" smtClean="0"/>
              <a:t> </a:t>
            </a:r>
            <a:r>
              <a:rPr lang="en-US" sz="1800" dirty="0" err="1" smtClean="0"/>
              <a:t>speciali</a:t>
            </a:r>
            <a:r>
              <a:rPr lang="ro-MO" sz="1800" dirty="0" smtClean="0"/>
              <a:t>ș</a:t>
            </a:r>
            <a:r>
              <a:rPr lang="en-US" sz="1800" dirty="0" err="1" smtClean="0"/>
              <a:t>tilor</a:t>
            </a:r>
            <a:r>
              <a:rPr lang="en-US" sz="1800" dirty="0" smtClean="0"/>
              <a:t> </a:t>
            </a:r>
            <a:r>
              <a:rPr lang="en-US" sz="1800" dirty="0" smtClean="0"/>
              <a:t>in </a:t>
            </a:r>
            <a:r>
              <a:rPr lang="en-US" sz="1800" dirty="0" err="1" smtClean="0"/>
              <a:t>grupul</a:t>
            </a:r>
            <a:r>
              <a:rPr lang="en-US" sz="1800" dirty="0" smtClean="0"/>
              <a:t> </a:t>
            </a:r>
            <a:r>
              <a:rPr lang="en-US" sz="1800" dirty="0" err="1" smtClean="0"/>
              <a:t>tehnic</a:t>
            </a:r>
            <a:r>
              <a:rPr lang="en-US" sz="1800" dirty="0" smtClean="0"/>
              <a:t>  de </a:t>
            </a:r>
            <a:r>
              <a:rPr lang="en-US" sz="1800" dirty="0" err="1" smtClean="0"/>
              <a:t>monitorizare</a:t>
            </a:r>
            <a:r>
              <a:rPr lang="en-US" sz="1800" dirty="0" smtClean="0"/>
              <a:t> </a:t>
            </a:r>
            <a:r>
              <a:rPr lang="en-US" sz="1800" dirty="0" err="1" smtClean="0"/>
              <a:t>si</a:t>
            </a:r>
            <a:r>
              <a:rPr lang="en-US" sz="1800" dirty="0" smtClean="0"/>
              <a:t> </a:t>
            </a:r>
            <a:r>
              <a:rPr lang="en-US" sz="1800" dirty="0" err="1" smtClean="0"/>
              <a:t>implimentare</a:t>
            </a:r>
            <a:r>
              <a:rPr lang="en-US" sz="1800" dirty="0" smtClean="0"/>
              <a:t> a </a:t>
            </a:r>
            <a:r>
              <a:rPr lang="en-US" sz="1800" dirty="0" smtClean="0"/>
              <a:t>m</a:t>
            </a:r>
            <a:r>
              <a:rPr lang="ro-MO" sz="1800" dirty="0" smtClean="0"/>
              <a:t>ă</a:t>
            </a:r>
            <a:r>
              <a:rPr lang="en-US" sz="1800" dirty="0" err="1" smtClean="0"/>
              <a:t>surilor</a:t>
            </a:r>
            <a:r>
              <a:rPr lang="en-US" sz="1800" dirty="0" smtClean="0"/>
              <a:t> </a:t>
            </a:r>
            <a:r>
              <a:rPr lang="en-US" sz="1800" dirty="0" err="1" smtClean="0"/>
              <a:t>investi</a:t>
            </a:r>
            <a:r>
              <a:rPr lang="ro-MO" sz="1800" dirty="0" smtClean="0"/>
              <a:t>ț</a:t>
            </a:r>
            <a:r>
              <a:rPr lang="en-US" sz="1800" dirty="0" err="1" smtClean="0"/>
              <a:t>ionale</a:t>
            </a:r>
            <a:r>
              <a:rPr lang="en-US" sz="1800" dirty="0" smtClean="0"/>
              <a:t> </a:t>
            </a:r>
            <a:r>
              <a:rPr lang="en-US" sz="1800" dirty="0" smtClean="0"/>
              <a:t>in s. </a:t>
            </a:r>
            <a:r>
              <a:rPr lang="en-US" sz="1800" dirty="0" smtClean="0"/>
              <a:t>Ro</a:t>
            </a:r>
            <a:r>
              <a:rPr lang="ro-MO" sz="1800" dirty="0" smtClean="0"/>
              <a:t>ș</a:t>
            </a:r>
            <a:r>
              <a:rPr lang="en-US" sz="1800" dirty="0" smtClean="0"/>
              <a:t>u </a:t>
            </a:r>
            <a:r>
              <a:rPr lang="en-US" sz="1800" dirty="0" err="1" smtClean="0"/>
              <a:t>si</a:t>
            </a:r>
            <a:r>
              <a:rPr lang="en-US" sz="1800" dirty="0" smtClean="0"/>
              <a:t> or. </a:t>
            </a:r>
            <a:r>
              <a:rPr lang="en-US" sz="1800" dirty="0" err="1" smtClean="0"/>
              <a:t>Cahul</a:t>
            </a:r>
            <a:r>
              <a:rPr lang="en-US" sz="1800" dirty="0" smtClean="0"/>
              <a:t>;</a:t>
            </a:r>
            <a:br>
              <a:rPr lang="en-US" sz="1800" dirty="0" smtClean="0"/>
            </a:br>
            <a:r>
              <a:rPr lang="en-US" sz="1800" dirty="0"/>
              <a:t/>
            </a:r>
            <a:br>
              <a:rPr lang="en-US" sz="1800" dirty="0"/>
            </a:br>
            <a:r>
              <a:rPr lang="ro-MO" sz="1800" dirty="0" smtClean="0"/>
              <a:t>f</a:t>
            </a:r>
            <a:r>
              <a:rPr lang="en-US" sz="1800" dirty="0" smtClean="0"/>
              <a:t>) </a:t>
            </a:r>
            <a:r>
              <a:rPr lang="en-US" sz="1800" dirty="0" err="1" smtClean="0"/>
              <a:t>Asigurarea</a:t>
            </a:r>
            <a:r>
              <a:rPr lang="en-US" sz="1800" dirty="0" smtClean="0"/>
              <a:t> </a:t>
            </a:r>
            <a:r>
              <a:rPr lang="en-US" sz="1800" dirty="0" err="1" smtClean="0"/>
              <a:t>monitoriz</a:t>
            </a:r>
            <a:r>
              <a:rPr lang="ro-MO" sz="1800" dirty="0" smtClean="0"/>
              <a:t>ă</a:t>
            </a:r>
            <a:r>
              <a:rPr lang="en-US" sz="1800" dirty="0" err="1" smtClean="0"/>
              <a:t>rii</a:t>
            </a:r>
            <a:r>
              <a:rPr lang="en-US" sz="1800" dirty="0" smtClean="0"/>
              <a:t> </a:t>
            </a:r>
            <a:r>
              <a:rPr lang="en-US" sz="1800" dirty="0" err="1" smtClean="0"/>
              <a:t>execut</a:t>
            </a:r>
            <a:r>
              <a:rPr lang="ro-MO" sz="1800" dirty="0" smtClean="0"/>
              <a:t>ă</a:t>
            </a:r>
            <a:r>
              <a:rPr lang="en-US" sz="1800" dirty="0" err="1" smtClean="0"/>
              <a:t>rii</a:t>
            </a:r>
            <a:r>
              <a:rPr lang="en-US" sz="1800" dirty="0" smtClean="0"/>
              <a:t> </a:t>
            </a:r>
            <a:r>
              <a:rPr lang="en-US" sz="1800" dirty="0" err="1" smtClean="0"/>
              <a:t>calitative</a:t>
            </a:r>
            <a:r>
              <a:rPr lang="en-US" sz="1800" dirty="0" smtClean="0"/>
              <a:t> a </a:t>
            </a:r>
            <a:r>
              <a:rPr lang="en-US" sz="1800" dirty="0" err="1" smtClean="0"/>
              <a:t>lucr</a:t>
            </a:r>
            <a:r>
              <a:rPr lang="ro-MO" sz="1800" dirty="0" smtClean="0"/>
              <a:t>ă</a:t>
            </a:r>
            <a:r>
              <a:rPr lang="en-US" sz="1800" dirty="0" err="1" smtClean="0"/>
              <a:t>rilor</a:t>
            </a:r>
            <a:r>
              <a:rPr lang="en-US" sz="1800" dirty="0" smtClean="0"/>
              <a:t> </a:t>
            </a:r>
            <a:r>
              <a:rPr lang="en-US" sz="1800" dirty="0" smtClean="0"/>
              <a:t>de </a:t>
            </a:r>
            <a:r>
              <a:rPr lang="en-US" sz="1800" dirty="0" err="1" smtClean="0"/>
              <a:t>construc</a:t>
            </a:r>
            <a:r>
              <a:rPr lang="ro-MO" sz="1800" dirty="0" smtClean="0"/>
              <a:t>ț</a:t>
            </a:r>
            <a:r>
              <a:rPr lang="en-US" sz="1800" dirty="0" smtClean="0"/>
              <a:t>ii </a:t>
            </a:r>
            <a:r>
              <a:rPr lang="en-US" sz="1800" dirty="0" err="1" smtClean="0"/>
              <a:t>prin</a:t>
            </a:r>
            <a:r>
              <a:rPr lang="en-US" sz="1800" dirty="0" smtClean="0"/>
              <a:t> </a:t>
            </a:r>
            <a:r>
              <a:rPr lang="en-US" sz="1800" dirty="0" err="1" smtClean="0"/>
              <a:t>colaborarea</a:t>
            </a:r>
            <a:r>
              <a:rPr lang="en-US" sz="1800" dirty="0" smtClean="0"/>
              <a:t> cu </a:t>
            </a:r>
            <a:r>
              <a:rPr lang="en-US" sz="1800" dirty="0" err="1" smtClean="0"/>
              <a:t>responsabilii</a:t>
            </a:r>
            <a:r>
              <a:rPr lang="en-US" sz="1800" dirty="0" smtClean="0"/>
              <a:t> </a:t>
            </a:r>
            <a:r>
              <a:rPr lang="en-US" sz="1800" dirty="0" err="1" smtClean="0"/>
              <a:t>tehnici</a:t>
            </a:r>
            <a:r>
              <a:rPr lang="ro-MO" sz="1800" dirty="0" smtClean="0"/>
              <a:t>, ADR Sud </a:t>
            </a:r>
            <a:r>
              <a:rPr lang="en-US" sz="1800" dirty="0" smtClean="0"/>
              <a:t> </a:t>
            </a:r>
            <a:r>
              <a:rPr lang="ro-MO" sz="1800" dirty="0" smtClean="0"/>
              <a:t>ș</a:t>
            </a:r>
            <a:r>
              <a:rPr lang="en-US" sz="1800" dirty="0" err="1" smtClean="0"/>
              <a:t>i</a:t>
            </a:r>
            <a:r>
              <a:rPr lang="en-US" sz="1800" dirty="0" smtClean="0"/>
              <a:t> </a:t>
            </a:r>
            <a:r>
              <a:rPr lang="en-US" sz="1800" dirty="0" err="1" smtClean="0"/>
              <a:t>exper</a:t>
            </a:r>
            <a:r>
              <a:rPr lang="ro-MO" sz="1800" dirty="0" smtClean="0"/>
              <a:t>ț</a:t>
            </a:r>
            <a:r>
              <a:rPr lang="en-US" sz="1800" dirty="0" smtClean="0"/>
              <a:t>ii </a:t>
            </a:r>
            <a:r>
              <a:rPr lang="en-US" sz="1800" dirty="0" err="1" smtClean="0"/>
              <a:t>delega</a:t>
            </a:r>
            <a:r>
              <a:rPr lang="ro-MO" sz="1800" dirty="0" smtClean="0"/>
              <a:t>ț</a:t>
            </a:r>
            <a:r>
              <a:rPr lang="en-US" sz="1800" dirty="0" err="1" smtClean="0"/>
              <a:t>i</a:t>
            </a:r>
            <a:r>
              <a:rPr lang="en-US" sz="1800" dirty="0" smtClean="0"/>
              <a:t> </a:t>
            </a:r>
            <a:r>
              <a:rPr lang="en-US" sz="1800" dirty="0" smtClean="0"/>
              <a:t>de GIZ;</a:t>
            </a:r>
            <a:br>
              <a:rPr lang="en-US" sz="1800" dirty="0" smtClean="0"/>
            </a:br>
            <a:r>
              <a:rPr lang="en-US" sz="1800" dirty="0"/>
              <a:t/>
            </a:r>
            <a:br>
              <a:rPr lang="en-US" sz="1800" dirty="0"/>
            </a:br>
            <a:endParaRPr lang="ru-RU" sz="1800"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4798" y="361688"/>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791149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3" y="0"/>
            <a:ext cx="213995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233916" y="1342104"/>
            <a:ext cx="8409152" cy="424115"/>
          </a:xfrm>
        </p:spPr>
        <p:txBody>
          <a:bodyPr/>
          <a:lstStyle/>
          <a:p>
            <a:r>
              <a:rPr lang="en-US" sz="3200" b="1" dirty="0" smtClean="0"/>
              <a:t>III</a:t>
            </a:r>
            <a:r>
              <a:rPr lang="ro-RO" sz="3200" b="1" dirty="0" smtClean="0"/>
              <a:t>. Finalizare</a:t>
            </a:r>
            <a:r>
              <a:rPr lang="en-US" sz="3200" b="1" dirty="0" smtClean="0"/>
              <a:t/>
            </a:r>
            <a:br>
              <a:rPr lang="en-US" sz="3200" b="1" dirty="0" smtClean="0"/>
            </a:br>
            <a:endParaRPr lang="ru-RU" sz="3200" b="1" dirty="0"/>
          </a:p>
        </p:txBody>
      </p:sp>
      <p:sp>
        <p:nvSpPr>
          <p:cNvPr id="4" name="Дата 3"/>
          <p:cNvSpPr>
            <a:spLocks noGrp="1"/>
          </p:cNvSpPr>
          <p:nvPr>
            <p:ph type="dt" sz="half" idx="11"/>
          </p:nvPr>
        </p:nvSpPr>
        <p:spPr/>
        <p:txBody>
          <a:bodyPr/>
          <a:lstStyle/>
          <a:p>
            <a:fld id="{0F9A5078-6F60-49E2-B50D-11C30D454C38}" type="datetime1">
              <a:rPr lang="en-GB" smtClean="0"/>
              <a:pPr/>
              <a:t>21/06/2017</a:t>
            </a:fld>
            <a:endParaRPr lang="en-GB" dirty="0"/>
          </a:p>
        </p:txBody>
      </p:sp>
      <p:sp>
        <p:nvSpPr>
          <p:cNvPr id="6" name="Прямоугольник 5"/>
          <p:cNvSpPr/>
          <p:nvPr/>
        </p:nvSpPr>
        <p:spPr>
          <a:xfrm>
            <a:off x="315533" y="2109141"/>
            <a:ext cx="7785278" cy="4447371"/>
          </a:xfrm>
          <a:prstGeom prst="rect">
            <a:avLst/>
          </a:prstGeom>
        </p:spPr>
        <p:txBody>
          <a:bodyPr wrap="square">
            <a:spAutoFit/>
          </a:bodyPr>
          <a:lstStyle/>
          <a:p>
            <a:r>
              <a:rPr lang="en-US" sz="1800" b="0" kern="0" dirty="0" err="1">
                <a:solidFill>
                  <a:srgbClr val="6E6452"/>
                </a:solidFill>
                <a:latin typeface="Arial"/>
              </a:rPr>
              <a:t>Apa</a:t>
            </a:r>
            <a:r>
              <a:rPr lang="en-US" sz="1800" b="0" kern="0" dirty="0">
                <a:solidFill>
                  <a:srgbClr val="6E6452"/>
                </a:solidFill>
                <a:latin typeface="Arial"/>
              </a:rPr>
              <a:t> Canal </a:t>
            </a:r>
            <a:r>
              <a:rPr lang="en-US" sz="1800" b="0" kern="0" dirty="0" err="1">
                <a:solidFill>
                  <a:srgbClr val="6E6452"/>
                </a:solidFill>
                <a:latin typeface="Arial"/>
              </a:rPr>
              <a:t>Cahul</a:t>
            </a:r>
            <a:r>
              <a:rPr lang="en-US" sz="1800" b="0" kern="0" dirty="0">
                <a:solidFill>
                  <a:srgbClr val="6E6452"/>
                </a:solidFill>
                <a:latin typeface="Arial"/>
              </a:rPr>
              <a:t> </a:t>
            </a:r>
            <a:r>
              <a:rPr lang="ro-RO" sz="1800" b="0" kern="0" dirty="0">
                <a:solidFill>
                  <a:srgbClr val="6E6452"/>
                </a:solidFill>
                <a:latin typeface="Arial"/>
              </a:rPr>
              <a:t> </a:t>
            </a:r>
            <a:r>
              <a:rPr lang="ro-RO" sz="1800" b="0" kern="0" dirty="0" smtClean="0">
                <a:solidFill>
                  <a:srgbClr val="6E6452"/>
                </a:solidFill>
                <a:latin typeface="Arial"/>
              </a:rPr>
              <a:t>a facilitat și </a:t>
            </a:r>
            <a:r>
              <a:rPr lang="en-US" sz="1800" b="0" kern="0" dirty="0" smtClean="0">
                <a:solidFill>
                  <a:srgbClr val="6E6452"/>
                </a:solidFill>
                <a:latin typeface="Arial"/>
              </a:rPr>
              <a:t>a </a:t>
            </a:r>
            <a:r>
              <a:rPr lang="en-US" sz="1800" b="0" kern="0" dirty="0" err="1">
                <a:solidFill>
                  <a:srgbClr val="6E6452"/>
                </a:solidFill>
                <a:latin typeface="Arial"/>
              </a:rPr>
              <a:t>participat</a:t>
            </a:r>
            <a:r>
              <a:rPr lang="en-US" sz="1800" b="0" kern="0" dirty="0">
                <a:solidFill>
                  <a:srgbClr val="6E6452"/>
                </a:solidFill>
                <a:latin typeface="Arial"/>
              </a:rPr>
              <a:t> la</a:t>
            </a:r>
            <a:r>
              <a:rPr lang="en-US" sz="1800" b="0" kern="0" dirty="0" smtClean="0">
                <a:solidFill>
                  <a:srgbClr val="6E6452"/>
                </a:solidFill>
                <a:latin typeface="Arial"/>
              </a:rPr>
              <a:t>:</a:t>
            </a:r>
          </a:p>
          <a:p>
            <a:endParaRPr lang="en-US" sz="1800" b="0" kern="0" dirty="0">
              <a:solidFill>
                <a:srgbClr val="6E6452"/>
              </a:solidFill>
              <a:latin typeface="Arial"/>
            </a:endParaRPr>
          </a:p>
          <a:p>
            <a:r>
              <a:rPr lang="en-US" sz="1800" b="0" kern="0" dirty="0" smtClean="0">
                <a:solidFill>
                  <a:srgbClr val="6E6452"/>
                </a:solidFill>
                <a:latin typeface="Arial"/>
              </a:rPr>
              <a:t>a) </a:t>
            </a:r>
            <a:r>
              <a:rPr lang="en-US" sz="1800" b="0" kern="0" dirty="0" err="1" smtClean="0">
                <a:solidFill>
                  <a:srgbClr val="6E6452"/>
                </a:solidFill>
                <a:latin typeface="Arial"/>
              </a:rPr>
              <a:t>Organizarea</a:t>
            </a:r>
            <a:r>
              <a:rPr lang="en-US" sz="1800" b="0" kern="0" dirty="0" smtClean="0">
                <a:solidFill>
                  <a:srgbClr val="6E6452"/>
                </a:solidFill>
                <a:latin typeface="Arial"/>
              </a:rPr>
              <a:t> </a:t>
            </a:r>
            <a:r>
              <a:rPr lang="en-US" sz="1800" b="0" kern="0" dirty="0" err="1" smtClean="0">
                <a:solidFill>
                  <a:srgbClr val="6E6452"/>
                </a:solidFill>
                <a:latin typeface="Arial"/>
              </a:rPr>
              <a:t>recep</a:t>
            </a:r>
            <a:r>
              <a:rPr lang="ro-MO" sz="1800" b="0" kern="0" dirty="0" smtClean="0">
                <a:solidFill>
                  <a:srgbClr val="6E6452"/>
                </a:solidFill>
                <a:latin typeface="Arial"/>
              </a:rPr>
              <a:t>ț</a:t>
            </a:r>
            <a:r>
              <a:rPr lang="en-US" sz="1800" b="0" kern="0" dirty="0" err="1" smtClean="0">
                <a:solidFill>
                  <a:srgbClr val="6E6452"/>
                </a:solidFill>
                <a:latin typeface="Arial"/>
              </a:rPr>
              <a:t>iilor</a:t>
            </a:r>
            <a:r>
              <a:rPr lang="en-US" sz="1800" b="0" kern="0" dirty="0" smtClean="0">
                <a:solidFill>
                  <a:srgbClr val="6E6452"/>
                </a:solidFill>
                <a:latin typeface="Arial"/>
              </a:rPr>
              <a:t> </a:t>
            </a:r>
            <a:r>
              <a:rPr lang="en-US" sz="1800" b="0" kern="0" dirty="0" smtClean="0">
                <a:solidFill>
                  <a:srgbClr val="6E6452"/>
                </a:solidFill>
                <a:latin typeface="Arial"/>
              </a:rPr>
              <a:t>la </a:t>
            </a:r>
            <a:r>
              <a:rPr lang="en-US" sz="1800" b="0" kern="0" dirty="0" err="1" smtClean="0">
                <a:solidFill>
                  <a:srgbClr val="6E6452"/>
                </a:solidFill>
                <a:latin typeface="Arial"/>
              </a:rPr>
              <a:t>terminarea</a:t>
            </a:r>
            <a:r>
              <a:rPr lang="en-US" sz="1800" b="0" kern="0" dirty="0" smtClean="0">
                <a:solidFill>
                  <a:srgbClr val="6E6452"/>
                </a:solidFill>
                <a:latin typeface="Arial"/>
              </a:rPr>
              <a:t> </a:t>
            </a:r>
            <a:r>
              <a:rPr lang="en-US" sz="1800" b="0" kern="0" dirty="0" err="1" smtClean="0">
                <a:solidFill>
                  <a:srgbClr val="6E6452"/>
                </a:solidFill>
                <a:latin typeface="Arial"/>
              </a:rPr>
              <a:t>lucrarilor</a:t>
            </a:r>
            <a:r>
              <a:rPr lang="en-US" sz="1800" b="0" kern="0" dirty="0" smtClean="0">
                <a:solidFill>
                  <a:srgbClr val="6E6452"/>
                </a:solidFill>
                <a:latin typeface="Arial"/>
              </a:rPr>
              <a:t> de </a:t>
            </a:r>
            <a:r>
              <a:rPr lang="en-US" sz="1800" b="0" kern="0" dirty="0" err="1" smtClean="0">
                <a:solidFill>
                  <a:srgbClr val="6E6452"/>
                </a:solidFill>
                <a:latin typeface="Arial"/>
              </a:rPr>
              <a:t>construc</a:t>
            </a:r>
            <a:r>
              <a:rPr lang="ro-MO" sz="1800" b="0" kern="0" dirty="0" smtClean="0">
                <a:solidFill>
                  <a:srgbClr val="6E6452"/>
                </a:solidFill>
                <a:latin typeface="Arial"/>
              </a:rPr>
              <a:t>ț</a:t>
            </a:r>
            <a:r>
              <a:rPr lang="en-US" sz="1800" b="0" kern="0" dirty="0" smtClean="0">
                <a:solidFill>
                  <a:srgbClr val="6E6452"/>
                </a:solidFill>
                <a:latin typeface="Arial"/>
              </a:rPr>
              <a:t>ii</a:t>
            </a:r>
            <a:r>
              <a:rPr lang="en-US" sz="1800" b="0" kern="0" dirty="0" smtClean="0">
                <a:solidFill>
                  <a:srgbClr val="6E6452"/>
                </a:solidFill>
                <a:latin typeface="Arial"/>
              </a:rPr>
              <a:t>;</a:t>
            </a:r>
          </a:p>
          <a:p>
            <a:endParaRPr lang="en-US" sz="1800" b="0" kern="0" dirty="0">
              <a:solidFill>
                <a:srgbClr val="6E6452"/>
              </a:solidFill>
              <a:latin typeface="Arial"/>
            </a:endParaRPr>
          </a:p>
          <a:p>
            <a:r>
              <a:rPr lang="en-US" sz="1800" b="0" kern="0" dirty="0" smtClean="0">
                <a:solidFill>
                  <a:srgbClr val="6E6452"/>
                </a:solidFill>
                <a:latin typeface="Arial"/>
              </a:rPr>
              <a:t>b) </a:t>
            </a:r>
            <a:r>
              <a:rPr lang="en-US" sz="1800" b="0" kern="0" dirty="0" err="1" smtClean="0">
                <a:solidFill>
                  <a:srgbClr val="6E6452"/>
                </a:solidFill>
                <a:latin typeface="Arial"/>
              </a:rPr>
              <a:t>Organizarea</a:t>
            </a:r>
            <a:r>
              <a:rPr lang="en-US" sz="1800" b="0" kern="0" dirty="0" smtClean="0">
                <a:solidFill>
                  <a:srgbClr val="6E6452"/>
                </a:solidFill>
                <a:latin typeface="Arial"/>
              </a:rPr>
              <a:t> </a:t>
            </a:r>
            <a:r>
              <a:rPr lang="en-US" sz="1800" b="0" kern="0" dirty="0" err="1" smtClean="0">
                <a:solidFill>
                  <a:srgbClr val="6E6452"/>
                </a:solidFill>
                <a:latin typeface="Arial"/>
              </a:rPr>
              <a:t>recep</a:t>
            </a:r>
            <a:r>
              <a:rPr lang="ro-MO" sz="1800" b="0" kern="0" dirty="0" smtClean="0">
                <a:solidFill>
                  <a:srgbClr val="6E6452"/>
                </a:solidFill>
                <a:latin typeface="Arial"/>
              </a:rPr>
              <a:t>ț</a:t>
            </a:r>
            <a:r>
              <a:rPr lang="en-US" sz="1800" b="0" kern="0" dirty="0" err="1" smtClean="0">
                <a:solidFill>
                  <a:srgbClr val="6E6452"/>
                </a:solidFill>
                <a:latin typeface="Arial"/>
              </a:rPr>
              <a:t>iilor</a:t>
            </a:r>
            <a:r>
              <a:rPr lang="en-US" sz="1800" b="0" kern="0" dirty="0" smtClean="0">
                <a:solidFill>
                  <a:srgbClr val="6E6452"/>
                </a:solidFill>
                <a:latin typeface="Arial"/>
              </a:rPr>
              <a:t> </a:t>
            </a:r>
            <a:r>
              <a:rPr lang="en-US" sz="1800" b="0" kern="0" dirty="0" smtClean="0">
                <a:solidFill>
                  <a:srgbClr val="6E6452"/>
                </a:solidFill>
                <a:latin typeface="Arial"/>
              </a:rPr>
              <a:t>finale a </a:t>
            </a:r>
            <a:r>
              <a:rPr lang="en-US" sz="1800" b="0" kern="0" dirty="0" err="1" smtClean="0">
                <a:solidFill>
                  <a:srgbClr val="6E6452"/>
                </a:solidFill>
                <a:latin typeface="Arial"/>
              </a:rPr>
              <a:t>lucr</a:t>
            </a:r>
            <a:r>
              <a:rPr lang="ro-MO" sz="1800" b="0" kern="0" dirty="0" smtClean="0">
                <a:solidFill>
                  <a:srgbClr val="6E6452"/>
                </a:solidFill>
                <a:latin typeface="Arial"/>
              </a:rPr>
              <a:t>ă</a:t>
            </a:r>
            <a:r>
              <a:rPr lang="en-US" sz="1800" b="0" kern="0" dirty="0" err="1" smtClean="0">
                <a:solidFill>
                  <a:srgbClr val="6E6452"/>
                </a:solidFill>
                <a:latin typeface="Arial"/>
              </a:rPr>
              <a:t>rilor</a:t>
            </a:r>
            <a:r>
              <a:rPr lang="en-US" sz="1800" b="0" kern="0" dirty="0" smtClean="0">
                <a:solidFill>
                  <a:srgbClr val="6E6452"/>
                </a:solidFill>
                <a:latin typeface="Arial"/>
              </a:rPr>
              <a:t> </a:t>
            </a:r>
            <a:r>
              <a:rPr lang="en-US" sz="1800" b="0" kern="0" dirty="0" smtClean="0">
                <a:solidFill>
                  <a:srgbClr val="6E6452"/>
                </a:solidFill>
                <a:latin typeface="Arial"/>
              </a:rPr>
              <a:t>de </a:t>
            </a:r>
            <a:r>
              <a:rPr lang="en-US" sz="1800" b="0" kern="0" dirty="0" err="1" smtClean="0">
                <a:solidFill>
                  <a:srgbClr val="6E6452"/>
                </a:solidFill>
                <a:latin typeface="Arial"/>
              </a:rPr>
              <a:t>construc</a:t>
            </a:r>
            <a:r>
              <a:rPr lang="ro-MO" sz="1800" b="0" kern="0" dirty="0" smtClean="0">
                <a:solidFill>
                  <a:srgbClr val="6E6452"/>
                </a:solidFill>
                <a:latin typeface="Arial"/>
              </a:rPr>
              <a:t>ț</a:t>
            </a:r>
            <a:r>
              <a:rPr lang="en-US" sz="1800" b="0" kern="0" dirty="0" smtClean="0">
                <a:solidFill>
                  <a:srgbClr val="6E6452"/>
                </a:solidFill>
                <a:latin typeface="Arial"/>
              </a:rPr>
              <a:t>ii</a:t>
            </a:r>
            <a:r>
              <a:rPr lang="en-US" sz="1800" b="0" kern="0" dirty="0" smtClean="0">
                <a:solidFill>
                  <a:srgbClr val="6E6452"/>
                </a:solidFill>
                <a:latin typeface="Arial"/>
              </a:rPr>
              <a:t>;</a:t>
            </a:r>
          </a:p>
          <a:p>
            <a:endParaRPr lang="en-US" sz="1800" b="0" kern="0" dirty="0">
              <a:solidFill>
                <a:srgbClr val="6E6452"/>
              </a:solidFill>
              <a:latin typeface="Arial"/>
            </a:endParaRPr>
          </a:p>
          <a:p>
            <a:r>
              <a:rPr lang="en-US" sz="1800" b="0" kern="0" dirty="0" smtClean="0">
                <a:solidFill>
                  <a:srgbClr val="6E6452"/>
                </a:solidFill>
                <a:latin typeface="Arial"/>
              </a:rPr>
              <a:t>c) </a:t>
            </a:r>
            <a:r>
              <a:rPr lang="en-US" sz="1800" b="0" kern="0" dirty="0" err="1" smtClean="0">
                <a:solidFill>
                  <a:srgbClr val="6E6452"/>
                </a:solidFill>
                <a:latin typeface="Arial"/>
              </a:rPr>
              <a:t>Organizarea</a:t>
            </a:r>
            <a:r>
              <a:rPr lang="en-US" sz="1800" b="0" kern="0" dirty="0" smtClean="0">
                <a:solidFill>
                  <a:srgbClr val="6E6452"/>
                </a:solidFill>
                <a:latin typeface="Arial"/>
              </a:rPr>
              <a:t> </a:t>
            </a:r>
            <a:r>
              <a:rPr lang="en-US" sz="1800" b="0" kern="0" dirty="0" err="1" smtClean="0">
                <a:solidFill>
                  <a:srgbClr val="6E6452"/>
                </a:solidFill>
                <a:latin typeface="Arial"/>
              </a:rPr>
              <a:t>evenimentelor</a:t>
            </a:r>
            <a:r>
              <a:rPr lang="en-US" sz="1800" b="0" kern="0" dirty="0" smtClean="0">
                <a:solidFill>
                  <a:srgbClr val="6E6452"/>
                </a:solidFill>
                <a:latin typeface="Arial"/>
              </a:rPr>
              <a:t> de </a:t>
            </a:r>
            <a:r>
              <a:rPr lang="en-US" sz="1800" b="0" kern="0" dirty="0" err="1" smtClean="0">
                <a:solidFill>
                  <a:srgbClr val="6E6452"/>
                </a:solidFill>
                <a:latin typeface="Arial"/>
              </a:rPr>
              <a:t>Inaugurare</a:t>
            </a:r>
            <a:r>
              <a:rPr lang="en-US" sz="1800" b="0" kern="0" dirty="0" smtClean="0">
                <a:solidFill>
                  <a:srgbClr val="6E6452"/>
                </a:solidFill>
                <a:latin typeface="Arial"/>
              </a:rPr>
              <a:t> a </a:t>
            </a:r>
            <a:r>
              <a:rPr lang="en-US" sz="1800" b="0" kern="0" dirty="0" smtClean="0">
                <a:solidFill>
                  <a:srgbClr val="6E6452"/>
                </a:solidFill>
                <a:latin typeface="Arial"/>
              </a:rPr>
              <a:t>m</a:t>
            </a:r>
            <a:r>
              <a:rPr lang="ro-MO" sz="1800" b="0" kern="0" dirty="0" smtClean="0">
                <a:solidFill>
                  <a:srgbClr val="6E6452"/>
                </a:solidFill>
                <a:latin typeface="Arial"/>
              </a:rPr>
              <a:t>ă</a:t>
            </a:r>
            <a:r>
              <a:rPr lang="en-US" sz="1800" b="0" kern="0" dirty="0" err="1" smtClean="0">
                <a:solidFill>
                  <a:srgbClr val="6E6452"/>
                </a:solidFill>
                <a:latin typeface="Arial"/>
              </a:rPr>
              <a:t>surilor</a:t>
            </a:r>
            <a:r>
              <a:rPr lang="en-US" sz="1800" b="0" kern="0" dirty="0" smtClean="0">
                <a:solidFill>
                  <a:srgbClr val="6E6452"/>
                </a:solidFill>
                <a:latin typeface="Arial"/>
              </a:rPr>
              <a:t> </a:t>
            </a:r>
            <a:r>
              <a:rPr lang="en-US" sz="1800" b="0" kern="0" dirty="0" err="1" smtClean="0">
                <a:solidFill>
                  <a:srgbClr val="6E6452"/>
                </a:solidFill>
                <a:latin typeface="Arial"/>
              </a:rPr>
              <a:t>investi</a:t>
            </a:r>
            <a:r>
              <a:rPr lang="ro-MO" sz="1800" b="0" kern="0" dirty="0" smtClean="0">
                <a:solidFill>
                  <a:srgbClr val="6E6452"/>
                </a:solidFill>
                <a:latin typeface="Arial"/>
              </a:rPr>
              <a:t>ț</a:t>
            </a:r>
            <a:r>
              <a:rPr lang="en-US" sz="1800" b="0" kern="0" dirty="0" err="1" smtClean="0">
                <a:solidFill>
                  <a:srgbClr val="6E6452"/>
                </a:solidFill>
                <a:latin typeface="Arial"/>
              </a:rPr>
              <a:t>ionale</a:t>
            </a:r>
            <a:r>
              <a:rPr lang="en-US" sz="1800" b="0" kern="0" dirty="0" smtClean="0">
                <a:solidFill>
                  <a:srgbClr val="6E6452"/>
                </a:solidFill>
                <a:latin typeface="Arial"/>
              </a:rPr>
              <a:t>;</a:t>
            </a:r>
          </a:p>
          <a:p>
            <a:endParaRPr lang="en-US" sz="1800" b="0" kern="0" dirty="0">
              <a:solidFill>
                <a:srgbClr val="6E6452"/>
              </a:solidFill>
              <a:latin typeface="Arial"/>
            </a:endParaRPr>
          </a:p>
          <a:p>
            <a:pPr>
              <a:lnSpc>
                <a:spcPct val="150000"/>
              </a:lnSpc>
            </a:pPr>
            <a:r>
              <a:rPr lang="ro-MO" sz="1800" b="0" kern="0" dirty="0" smtClean="0">
                <a:solidFill>
                  <a:srgbClr val="6E6452"/>
                </a:solidFill>
                <a:latin typeface="Arial"/>
              </a:rPr>
              <a:t>Î</a:t>
            </a:r>
            <a:r>
              <a:rPr lang="en-US" sz="1800" b="0" kern="0" dirty="0" smtClean="0">
                <a:solidFill>
                  <a:srgbClr val="6E6452"/>
                </a:solidFill>
                <a:latin typeface="Arial"/>
              </a:rPr>
              <a:t>n </a:t>
            </a:r>
            <a:r>
              <a:rPr lang="en-US" sz="1800" b="0" kern="0" dirty="0" err="1" smtClean="0">
                <a:solidFill>
                  <a:srgbClr val="6E6452"/>
                </a:solidFill>
                <a:latin typeface="Arial"/>
              </a:rPr>
              <a:t>acela</a:t>
            </a:r>
            <a:r>
              <a:rPr lang="ro-MO" sz="1800" b="0" kern="0" dirty="0" smtClean="0">
                <a:solidFill>
                  <a:srgbClr val="6E6452"/>
                </a:solidFill>
                <a:latin typeface="Arial"/>
              </a:rPr>
              <a:t>ș</a:t>
            </a:r>
            <a:r>
              <a:rPr lang="en-US" sz="1800" b="0" kern="0" dirty="0" err="1" smtClean="0">
                <a:solidFill>
                  <a:srgbClr val="6E6452"/>
                </a:solidFill>
                <a:latin typeface="Arial"/>
              </a:rPr>
              <a:t>i</a:t>
            </a:r>
            <a:r>
              <a:rPr lang="en-US" sz="1800" b="0" kern="0" dirty="0" smtClean="0">
                <a:solidFill>
                  <a:srgbClr val="6E6452"/>
                </a:solidFill>
                <a:latin typeface="Arial"/>
              </a:rPr>
              <a:t> </a:t>
            </a:r>
            <a:r>
              <a:rPr lang="en-US" sz="1800" b="0" kern="0" dirty="0" err="1" smtClean="0">
                <a:solidFill>
                  <a:srgbClr val="6E6452"/>
                </a:solidFill>
                <a:latin typeface="Arial"/>
              </a:rPr>
              <a:t>timp</a:t>
            </a:r>
            <a:r>
              <a:rPr lang="en-US" sz="1800" b="0" kern="0" dirty="0" smtClean="0">
                <a:solidFill>
                  <a:srgbClr val="6E6452"/>
                </a:solidFill>
                <a:latin typeface="Arial"/>
              </a:rPr>
              <a:t> SA </a:t>
            </a:r>
            <a:r>
              <a:rPr lang="en-US" sz="1800" b="0" kern="0" dirty="0" err="1" smtClean="0">
                <a:solidFill>
                  <a:srgbClr val="6E6452"/>
                </a:solidFill>
                <a:latin typeface="Arial"/>
              </a:rPr>
              <a:t>Apa</a:t>
            </a:r>
            <a:r>
              <a:rPr lang="en-US" sz="1800" b="0" kern="0" dirty="0" smtClean="0">
                <a:solidFill>
                  <a:srgbClr val="6E6452"/>
                </a:solidFill>
                <a:latin typeface="Arial"/>
              </a:rPr>
              <a:t> Canal </a:t>
            </a:r>
            <a:r>
              <a:rPr lang="en-US" sz="1800" b="0" kern="0" dirty="0" err="1" smtClean="0">
                <a:solidFill>
                  <a:srgbClr val="6E6452"/>
                </a:solidFill>
                <a:latin typeface="Arial"/>
              </a:rPr>
              <a:t>Cahul</a:t>
            </a:r>
            <a:r>
              <a:rPr lang="en-US" sz="1800" b="0" kern="0" dirty="0" smtClean="0">
                <a:solidFill>
                  <a:srgbClr val="6E6452"/>
                </a:solidFill>
                <a:latin typeface="Arial"/>
              </a:rPr>
              <a:t> </a:t>
            </a:r>
            <a:r>
              <a:rPr lang="en-US" sz="1800" b="0" kern="0" dirty="0" err="1" smtClean="0">
                <a:solidFill>
                  <a:srgbClr val="6E6452"/>
                </a:solidFill>
                <a:latin typeface="Arial"/>
              </a:rPr>
              <a:t>acord</a:t>
            </a:r>
            <a:r>
              <a:rPr lang="ro-MO" sz="1800" b="0" kern="0" dirty="0" smtClean="0">
                <a:solidFill>
                  <a:srgbClr val="6E6452"/>
                </a:solidFill>
                <a:latin typeface="Arial"/>
              </a:rPr>
              <a:t>ă</a:t>
            </a:r>
            <a:r>
              <a:rPr lang="en-US" sz="1800" b="0" kern="0" dirty="0" smtClean="0">
                <a:solidFill>
                  <a:srgbClr val="6E6452"/>
                </a:solidFill>
                <a:latin typeface="Arial"/>
              </a:rPr>
              <a:t> </a:t>
            </a:r>
            <a:r>
              <a:rPr lang="en-US" sz="1800" b="0" kern="0" dirty="0" err="1" smtClean="0">
                <a:solidFill>
                  <a:srgbClr val="6E6452"/>
                </a:solidFill>
                <a:latin typeface="Arial"/>
              </a:rPr>
              <a:t>asisten</a:t>
            </a:r>
            <a:r>
              <a:rPr lang="ro-MO" sz="1800" b="0" kern="0" dirty="0" err="1" smtClean="0">
                <a:solidFill>
                  <a:srgbClr val="6E6452"/>
                </a:solidFill>
                <a:latin typeface="Arial"/>
              </a:rPr>
              <a:t>ță</a:t>
            </a:r>
            <a:r>
              <a:rPr lang="en-US" sz="1800" b="0" kern="0" dirty="0" smtClean="0">
                <a:solidFill>
                  <a:srgbClr val="6E6452"/>
                </a:solidFill>
                <a:latin typeface="Arial"/>
              </a:rPr>
              <a:t> </a:t>
            </a:r>
            <a:r>
              <a:rPr lang="en-US" sz="1800" b="0" kern="0" dirty="0" smtClean="0">
                <a:solidFill>
                  <a:srgbClr val="6E6452"/>
                </a:solidFill>
                <a:latin typeface="Arial"/>
              </a:rPr>
              <a:t>APL-</a:t>
            </a:r>
            <a:r>
              <a:rPr lang="en-US" sz="1800" b="0" kern="0" dirty="0" err="1" smtClean="0">
                <a:solidFill>
                  <a:srgbClr val="6E6452"/>
                </a:solidFill>
                <a:latin typeface="Arial"/>
              </a:rPr>
              <a:t>lor</a:t>
            </a:r>
            <a:r>
              <a:rPr lang="en-US" sz="1800" b="0" kern="0" dirty="0" smtClean="0">
                <a:solidFill>
                  <a:srgbClr val="6E6452"/>
                </a:solidFill>
                <a:latin typeface="Arial"/>
              </a:rPr>
              <a:t> in </a:t>
            </a:r>
            <a:r>
              <a:rPr lang="en-US" sz="1800" b="0" kern="0" dirty="0" err="1" smtClean="0">
                <a:solidFill>
                  <a:srgbClr val="6E6452"/>
                </a:solidFill>
                <a:latin typeface="Arial"/>
              </a:rPr>
              <a:t>procesul</a:t>
            </a:r>
            <a:r>
              <a:rPr lang="en-US" sz="1800" b="0" kern="0" dirty="0" smtClean="0">
                <a:solidFill>
                  <a:srgbClr val="6E6452"/>
                </a:solidFill>
                <a:latin typeface="Arial"/>
              </a:rPr>
              <a:t> de </a:t>
            </a:r>
            <a:r>
              <a:rPr lang="en-US" sz="1800" b="0" kern="0" dirty="0" err="1" smtClean="0">
                <a:solidFill>
                  <a:srgbClr val="6E6452"/>
                </a:solidFill>
                <a:latin typeface="Arial"/>
              </a:rPr>
              <a:t>transmitere</a:t>
            </a:r>
            <a:r>
              <a:rPr lang="en-US" sz="1800" b="0" kern="0" dirty="0" smtClean="0">
                <a:solidFill>
                  <a:srgbClr val="6E6452"/>
                </a:solidFill>
                <a:latin typeface="Arial"/>
              </a:rPr>
              <a:t> in </a:t>
            </a:r>
            <a:r>
              <a:rPr lang="en-US" sz="1800" b="0" kern="0" dirty="0" err="1" smtClean="0">
                <a:solidFill>
                  <a:srgbClr val="6E6452"/>
                </a:solidFill>
                <a:latin typeface="Arial"/>
              </a:rPr>
              <a:t>gestiune</a:t>
            </a:r>
            <a:r>
              <a:rPr lang="en-US" sz="1800" b="0" kern="0" dirty="0" smtClean="0">
                <a:solidFill>
                  <a:srgbClr val="6E6452"/>
                </a:solidFill>
                <a:latin typeface="Arial"/>
              </a:rPr>
              <a:t> a </a:t>
            </a:r>
            <a:r>
              <a:rPr lang="en-US" sz="1800" b="0" kern="0" dirty="0" err="1" smtClean="0">
                <a:solidFill>
                  <a:srgbClr val="6E6452"/>
                </a:solidFill>
                <a:latin typeface="Arial"/>
              </a:rPr>
              <a:t>serviciului</a:t>
            </a:r>
            <a:r>
              <a:rPr lang="en-US" sz="1800" b="0" kern="0" dirty="0" smtClean="0">
                <a:solidFill>
                  <a:srgbClr val="6E6452"/>
                </a:solidFill>
                <a:latin typeface="Arial"/>
              </a:rPr>
              <a:t> de </a:t>
            </a:r>
            <a:r>
              <a:rPr lang="ro-MO" sz="1800" b="0" i="1" kern="0" dirty="0" smtClean="0">
                <a:solidFill>
                  <a:srgbClr val="6E6452"/>
                </a:solidFill>
                <a:latin typeface="Arial"/>
              </a:rPr>
              <a:t>a</a:t>
            </a:r>
            <a:r>
              <a:rPr lang="en-US" sz="1800" b="0" i="1" kern="0" dirty="0" smtClean="0">
                <a:solidFill>
                  <a:srgbClr val="6E6452"/>
                </a:solidFill>
                <a:latin typeface="Arial"/>
              </a:rPr>
              <a:t>p</a:t>
            </a:r>
            <a:r>
              <a:rPr lang="ro-MO" sz="1800" b="0" i="1" kern="0" dirty="0" smtClean="0">
                <a:solidFill>
                  <a:srgbClr val="6E6452"/>
                </a:solidFill>
                <a:latin typeface="Arial"/>
              </a:rPr>
              <a:t>ă</a:t>
            </a:r>
            <a:r>
              <a:rPr lang="en-US" sz="1800" b="0" i="1" kern="0" dirty="0" smtClean="0">
                <a:solidFill>
                  <a:srgbClr val="6E6452"/>
                </a:solidFill>
                <a:latin typeface="Arial"/>
              </a:rPr>
              <a:t> </a:t>
            </a:r>
            <a:r>
              <a:rPr lang="en-US" sz="1800" b="0" kern="0" dirty="0" smtClean="0">
                <a:solidFill>
                  <a:srgbClr val="6E6452"/>
                </a:solidFill>
                <a:latin typeface="Arial"/>
              </a:rPr>
              <a:t>de </a:t>
            </a:r>
            <a:r>
              <a:rPr lang="en-US" sz="1800" b="0" kern="0" dirty="0" err="1" smtClean="0">
                <a:solidFill>
                  <a:srgbClr val="6E6452"/>
                </a:solidFill>
                <a:latin typeface="Arial"/>
              </a:rPr>
              <a:t>catre</a:t>
            </a:r>
            <a:r>
              <a:rPr lang="en-US" sz="1800" b="0" kern="0" dirty="0" smtClean="0">
                <a:solidFill>
                  <a:srgbClr val="6E6452"/>
                </a:solidFill>
                <a:latin typeface="Arial"/>
              </a:rPr>
              <a:t> </a:t>
            </a:r>
            <a:r>
              <a:rPr lang="en-US" sz="1800" b="0" kern="0" dirty="0" smtClean="0">
                <a:solidFill>
                  <a:srgbClr val="6E6452"/>
                </a:solidFill>
                <a:latin typeface="Arial"/>
              </a:rPr>
              <a:t>A</a:t>
            </a:r>
            <a:r>
              <a:rPr lang="ro-MO" sz="1800" b="0" kern="0" dirty="0" err="1" smtClean="0">
                <a:solidFill>
                  <a:srgbClr val="6E6452"/>
                </a:solidFill>
                <a:latin typeface="Arial"/>
              </a:rPr>
              <a:t>PL-ri</a:t>
            </a:r>
            <a:r>
              <a:rPr lang="en-US" sz="1800" b="0" kern="0" dirty="0" smtClean="0">
                <a:solidFill>
                  <a:srgbClr val="6E6452"/>
                </a:solidFill>
                <a:latin typeface="Arial"/>
              </a:rPr>
              <a:t> c</a:t>
            </a:r>
            <a:r>
              <a:rPr lang="ro-MO" sz="1800" b="0" kern="0" dirty="0" smtClean="0">
                <a:solidFill>
                  <a:srgbClr val="6E6452"/>
                </a:solidFill>
                <a:latin typeface="Arial"/>
              </a:rPr>
              <a:t>ă</a:t>
            </a:r>
            <a:r>
              <a:rPr lang="en-US" sz="1800" b="0" kern="0" dirty="0" err="1" smtClean="0">
                <a:solidFill>
                  <a:srgbClr val="6E6452"/>
                </a:solidFill>
                <a:latin typeface="Arial"/>
              </a:rPr>
              <a:t>tre</a:t>
            </a:r>
            <a:r>
              <a:rPr lang="en-US" sz="1800" b="0" kern="0" dirty="0" smtClean="0">
                <a:solidFill>
                  <a:srgbClr val="6E6452"/>
                </a:solidFill>
                <a:latin typeface="Arial"/>
              </a:rPr>
              <a:t> </a:t>
            </a:r>
            <a:r>
              <a:rPr lang="en-US" sz="1800" b="0" kern="0" dirty="0" smtClean="0">
                <a:solidFill>
                  <a:srgbClr val="6E6452"/>
                </a:solidFill>
                <a:latin typeface="Arial"/>
              </a:rPr>
              <a:t>operator in </a:t>
            </a:r>
            <a:r>
              <a:rPr lang="en-US" sz="1800" b="0" kern="0" dirty="0" err="1" smtClean="0">
                <a:solidFill>
                  <a:srgbClr val="6E6452"/>
                </a:solidFill>
                <a:latin typeface="Arial"/>
              </a:rPr>
              <a:t>conformitate</a:t>
            </a:r>
            <a:r>
              <a:rPr lang="en-US" sz="1800" b="0" kern="0" dirty="0" smtClean="0">
                <a:solidFill>
                  <a:srgbClr val="6E6452"/>
                </a:solidFill>
                <a:latin typeface="Arial"/>
              </a:rPr>
              <a:t> cu </a:t>
            </a:r>
            <a:r>
              <a:rPr lang="en-US" sz="1800" b="0" kern="0" dirty="0" err="1" smtClean="0">
                <a:solidFill>
                  <a:srgbClr val="6E6452"/>
                </a:solidFill>
                <a:latin typeface="Arial"/>
              </a:rPr>
              <a:t>Legea</a:t>
            </a:r>
            <a:r>
              <a:rPr lang="en-US" sz="1800" b="0" kern="0" dirty="0" smtClean="0">
                <a:solidFill>
                  <a:srgbClr val="6E6452"/>
                </a:solidFill>
                <a:latin typeface="Arial"/>
              </a:rPr>
              <a:t> 303. </a:t>
            </a:r>
          </a:p>
          <a:p>
            <a:endParaRPr lang="en-US" sz="1800" b="0" kern="0" dirty="0">
              <a:solidFill>
                <a:srgbClr val="6E6452"/>
              </a:solidFill>
              <a:latin typeface="Arial"/>
            </a:endParaRPr>
          </a:p>
          <a:p>
            <a:r>
              <a:rPr lang="en-US" sz="1800" b="0" kern="0" dirty="0">
                <a:solidFill>
                  <a:srgbClr val="6E6452"/>
                </a:solidFill>
                <a:latin typeface="Arial"/>
              </a:rPr>
              <a:t/>
            </a:r>
            <a:br>
              <a:rPr lang="en-US" sz="1800" b="0" kern="0" dirty="0">
                <a:solidFill>
                  <a:srgbClr val="6E6452"/>
                </a:solidFill>
                <a:latin typeface="Arial"/>
              </a:rPr>
            </a:br>
            <a:endParaRPr lang="ru-RU" b="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9985" y="328389"/>
            <a:ext cx="1066800"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657610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1_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891</TotalTime>
  <Words>1137</Words>
  <Application>Microsoft Office PowerPoint</Application>
  <PresentationFormat>On-screen Show (4:3)</PresentationFormat>
  <Paragraphs>125</Paragraphs>
  <Slides>12</Slides>
  <Notes>4</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GIZ_Banner_Kopfzeile-Ausland (3)</vt:lpstr>
      <vt:lpstr>1_GIZ_Banner_Kopfzeile-Ausland (3)</vt:lpstr>
      <vt:lpstr>Chișinău 22 iunie 2017</vt:lpstr>
      <vt:lpstr>Scopul general al proiectului MSPL AAC Cahul </vt:lpstr>
      <vt:lpstr>PowerPoint Presentation</vt:lpstr>
      <vt:lpstr>Parcursul de dezvoltare a proiectelor de investiții prin prisma proiectului Modernizarea Serviciului public de AAC in r. Cahul:  I.  Planificare  II. Implementare  III. Finalizare</vt:lpstr>
      <vt:lpstr>I. Planificare Apa Canal Cahul a fost implicat activ la procesul de elaborare a documentelor de planificare de sector la nivel de APLII si APL I din Cahul a) Strategia de Dezvoltare Socio-Economică a raionului Cahul, capitolul AAC b)  Planurile locale de dezvoltare a sectorului AAC din localitățile: -  or. Cahul -   s. Roșu; -   com. Manta; -   s. Crihana Veche; -  com. Lebedenco c) Studiu de fezabilitate al raionului Cahul, componenta aprovizionare cu apă și canalizare      </vt:lpstr>
      <vt:lpstr>PowerPoint Presentation</vt:lpstr>
      <vt:lpstr>II. Implementare Apa Canal Cahul  a contribuit nemijlocit la :  a) elaborarea caietului de sarcini pentru serviciile de proiectare a măsurilor investiționale de alimentare cu apă și de canalizare din localitatile Roșu, Manta si Crihana Veche, Lebedenco, Pelenei, Gavănoasa si Alexandru Ion Cuza si a reabilitării STA Cahul  b) activitatea grupului de lucru de achiziții publice in cadrul licitațiilor organizate de APL si ADR Sud pentru contractarea serviciilor de proiectare;  c) elaborarea caietului de sarcini pentru lucrările de construcție  a măsurilor investiționale de alimentare cu apă si de canalizare din localitatile Roșu, Manta si Crihana Veche si a reabilitării STA Cahul  d) activitatea grupului de lucru de achiziții publice in cadrul licitaților organizate de  ADR Sud pentru contractarea lucrărilor de construcții; </vt:lpstr>
      <vt:lpstr>II. Implementare e) Asigurarea managementului efecient a proiectului prin delegarea specialiștilor in grupul tehnic  de monitorizare si implimentare a măsurilor investiționale in s. Roșu si or. Cahul;  f) Asigurarea monitorizării executării calitative a lucrărilor de construcții prin colaborarea cu responsabilii tehnici, ADR Sud  și experții delegați de GIZ;  </vt:lpstr>
      <vt:lpstr>III. Finalizare </vt:lpstr>
      <vt:lpstr>RECOMANDĂRI PENTRU OPERATORI  1.  Instituirea Unitățiii de atragere de investiții si Implementare a proiectelor in organigrama întreprinderii 2.  Organizarea atestării tehnico-profesională a minimum 2 specialiști pentru activitatea de Responsabil Tehnic la lucrări specializate și instalații aferente construcțiilor în domeniul: Instalații și rețele exterioare de alimentare cu apă și canalizare; 3.  Analiza gradului de criticitate a rețelelor și instalațiilor pentru formarea necesităților de înlocuire, extindere și calculul necesarului de investiții; </vt:lpstr>
      <vt:lpstr>RECOMANDĂRI PENTRU OPERATORI  4.  Participare activă la procesul de elaborare a Caietului de sarcini pentru elaborarea Planului general de Alimentare cu Apa si de Canalizare (Master Planului), Studiurilor de Fezabilitate, executarea proiectelor de execuție și respectiv în procesul de selecție a Operatorilor  economici care vor realiza lucrări de construcții; 5.  Monitorizarea procesului de construcție, completarea documentației de execuție a investiției și completarea Cărții de calitate a construcție , capitolul D. 6.  Dezvoltarea unui Program de întreținere și mentenanță cu scopul prelungirii durabilității sistemului.</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Sergiu</cp:lastModifiedBy>
  <cp:revision>119</cp:revision>
  <cp:lastPrinted>2012-07-19T10:16:59Z</cp:lastPrinted>
  <dcterms:created xsi:type="dcterms:W3CDTF">2013-09-05T11:54:56Z</dcterms:created>
  <dcterms:modified xsi:type="dcterms:W3CDTF">2017-06-21T09:07:30Z</dcterms:modified>
</cp:coreProperties>
</file>