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10"/>
  </p:notesMasterIdLst>
  <p:handoutMasterIdLst>
    <p:handoutMasterId r:id="rId11"/>
  </p:handoutMasterIdLst>
  <p:sldIdLst>
    <p:sldId id="295" r:id="rId2"/>
    <p:sldId id="297" r:id="rId3"/>
    <p:sldId id="300" r:id="rId4"/>
    <p:sldId id="289" r:id="rId5"/>
    <p:sldId id="290" r:id="rId6"/>
    <p:sldId id="291" r:id="rId7"/>
    <p:sldId id="292" r:id="rId8"/>
    <p:sldId id="298" r:id="rId9"/>
  </p:sldIdLst>
  <p:sldSz cx="9144000" cy="6858000" type="screen4x3"/>
  <p:notesSz cx="6797675" cy="9926638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 autoAdjust="0"/>
    <p:restoredTop sz="95374" autoAdjust="0"/>
  </p:normalViewPr>
  <p:slideViewPr>
    <p:cSldViewPr>
      <p:cViewPr varScale="1">
        <p:scale>
          <a:sx n="107" d="100"/>
          <a:sy n="107" d="100"/>
        </p:scale>
        <p:origin x="165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66"/>
    </p:cViewPr>
  </p:sorterViewPr>
  <p:notesViewPr>
    <p:cSldViewPr>
      <p:cViewPr varScale="1">
        <p:scale>
          <a:sx n="70" d="100"/>
          <a:sy n="70" d="100"/>
        </p:scale>
        <p:origin x="-2814" y="-102"/>
      </p:cViewPr>
      <p:guideLst>
        <p:guide orient="horz" pos="3126"/>
        <p:guide pos="2140"/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C6580-8212-43DD-B6C4-4E85D41781A9}" type="datetimeFigureOut">
              <a:rPr lang="ro-RO" smtClean="0"/>
              <a:t>10.05.2017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69DA5-10AB-4EB7-A210-6098175D2409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50833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047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047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967347D-4029-4E04-A823-5F6CEF930BCF}" type="datetimeFigureOut">
              <a:rPr lang="en-US"/>
              <a:pPr>
                <a:defRPr/>
              </a:pPr>
              <a:t>5/10/2017</a:t>
            </a:fld>
            <a:endParaRPr lang="en-GB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4" rIns="91467" bIns="45734" rtlCol="0" anchor="ctr"/>
          <a:lstStyle/>
          <a:p>
            <a:pPr lvl="0"/>
            <a:endParaRPr lang="en-GB" noProof="0" smtClean="0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79768" y="4714796"/>
            <a:ext cx="5438140" cy="4467066"/>
          </a:xfrm>
          <a:prstGeom prst="rect">
            <a:avLst/>
          </a:prstGeom>
        </p:spPr>
        <p:txBody>
          <a:bodyPr vert="horz" lIns="91467" tIns="45734" rIns="91467" bIns="45734" rtlCol="0">
            <a:normAutofit/>
          </a:bodyPr>
          <a:lstStyle/>
          <a:p>
            <a:pPr lvl="0"/>
            <a:r>
              <a:rPr lang="ro-RO" noProof="0" smtClean="0"/>
              <a:t>Faceți clic pentru a edita stilurile de text Coordonator</a:t>
            </a:r>
          </a:p>
          <a:p>
            <a:pPr lvl="1"/>
            <a:r>
              <a:rPr lang="ro-RO" noProof="0" smtClean="0"/>
              <a:t>Al doilea nivel</a:t>
            </a:r>
          </a:p>
          <a:p>
            <a:pPr lvl="2"/>
            <a:r>
              <a:rPr lang="ro-RO" noProof="0" smtClean="0"/>
              <a:t>Al treilea nivel</a:t>
            </a:r>
          </a:p>
          <a:p>
            <a:pPr lvl="3"/>
            <a:r>
              <a:rPr lang="ro-RO" noProof="0" smtClean="0"/>
              <a:t>Al patrulea nivel</a:t>
            </a:r>
          </a:p>
          <a:p>
            <a:pPr lvl="4"/>
            <a:r>
              <a:rPr lang="ro-RO" noProof="0" smtClean="0"/>
              <a:t>Al cincilea nivel</a:t>
            </a:r>
            <a:endParaRPr lang="en-GB" noProof="0" smtClean="0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1" y="9428004"/>
            <a:ext cx="2946189" cy="497046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49899" y="9428004"/>
            <a:ext cx="2946189" cy="497046"/>
          </a:xfrm>
          <a:prstGeom prst="rect">
            <a:avLst/>
          </a:prstGeom>
        </p:spPr>
        <p:txBody>
          <a:bodyPr vert="horz" wrap="square" lIns="91467" tIns="45734" rIns="91467" bIns="4573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0B8670-D023-4EA6-A27C-38DF3840373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243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363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362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68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276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94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423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B8670-D023-4EA6-A27C-38DF3840373F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69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34" y="152400"/>
            <a:ext cx="1575819" cy="6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49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3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8384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58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5778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86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94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43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021818"/>
            <a:ext cx="6347713" cy="13208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438400"/>
            <a:ext cx="634771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1575819" cy="6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4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83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76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31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987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06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777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C5E1273-60DC-4078-8B59-5109E6E8808D}" type="datetimeFigureOut">
              <a:rPr lang="en-US" smtClean="0"/>
              <a:pPr>
                <a:defRPr/>
              </a:pPr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6E5D51A-0F65-4143-B932-21CA1756D4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5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/>
          <a:stretch/>
        </p:blipFill>
        <p:spPr>
          <a:xfrm>
            <a:off x="2821304" y="2493818"/>
            <a:ext cx="6264696" cy="424755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201489"/>
              </p:ext>
            </p:extLst>
          </p:nvPr>
        </p:nvGraphicFramePr>
        <p:xfrm>
          <a:off x="152400" y="1905000"/>
          <a:ext cx="3384376" cy="4648199"/>
        </p:xfrm>
        <a:graphic>
          <a:graphicData uri="http://schemas.openxmlformats.org/drawingml/2006/table">
            <a:tbl>
              <a:tblPr/>
              <a:tblGrid>
                <a:gridCol w="1731541"/>
                <a:gridCol w="1652835"/>
              </a:tblGrid>
              <a:tr h="65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1990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20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3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Length of the distribution network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~27.000 Km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Length of the distribution network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~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76.9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3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Length of the sewerage network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~13.500 Km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Length of the sewerage network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~</a:t>
                      </a: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31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.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7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00 Km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Specific rezidential Consumption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350l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/ om/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zi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Specific rezidential Consumption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 / 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om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/</a:t>
                      </a:r>
                      <a:r>
                        <a:rPr kumimoji="0" lang="ro-RO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zi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743400" y="1478155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o-RO" sz="2000" dirty="0" smtClean="0"/>
              <a:t>SOP Environment investment value contracted is over 5.5 bilion euros (2007 – 2015)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812393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/>
              <a:t>Investments in water infrastructure</a:t>
            </a:r>
            <a:endParaRPr lang="ro-RO" sz="3200" b="1" dirty="0"/>
          </a:p>
        </p:txBody>
      </p:sp>
    </p:spTree>
    <p:extLst>
      <p:ext uri="{BB962C8B-B14F-4D97-AF65-F5344CB8AC3E}">
        <p14:creationId xmlns:p14="http://schemas.microsoft.com/office/powerpoint/2010/main" val="138314469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886011"/>
              </p:ext>
            </p:extLst>
          </p:nvPr>
        </p:nvGraphicFramePr>
        <p:xfrm>
          <a:off x="645658" y="2667000"/>
          <a:ext cx="7920880" cy="345337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707142"/>
                <a:gridCol w="2084991"/>
                <a:gridCol w="3128747"/>
              </a:tblGrid>
              <a:tr h="1041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>
                          <a:tab pos="875030" algn="l"/>
                        </a:tabLst>
                        <a:defRPr/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Indicator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Water 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Sewerage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58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876300" algn="l"/>
                        </a:tabLs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Total  length </a:t>
                      </a:r>
                      <a:r>
                        <a:rPr lang="ro-RO" sz="2000" baseline="0" dirty="0" smtClean="0">
                          <a:solidFill>
                            <a:schemeClr val="tx1"/>
                          </a:solidFill>
                          <a:effectLst/>
                        </a:rPr>
                        <a:t>(km)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16.111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13.908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58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New networks (km)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12.980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13.129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58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Rehabilitation  (km)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3.131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779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58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Treatment</a:t>
                      </a:r>
                      <a:r>
                        <a:rPr lang="ro-RO" sz="20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plans (number)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262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2000" dirty="0" smtClean="0">
                          <a:solidFill>
                            <a:schemeClr val="tx1"/>
                          </a:solidFill>
                          <a:effectLst/>
                        </a:rPr>
                        <a:t>360</a:t>
                      </a:r>
                      <a:endParaRPr lang="ro-RO" sz="2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1700808"/>
            <a:ext cx="802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Total allocated value for LIOP  for </a:t>
            </a:r>
            <a:r>
              <a:rPr lang="ro-RO" sz="2400" b="1" i="1" dirty="0" smtClean="0">
                <a:latin typeface="Times New Roman" pitchFamily="18" charset="0"/>
                <a:cs typeface="Times New Roman" pitchFamily="18" charset="0"/>
              </a:rPr>
              <a:t>water infrastructure is </a:t>
            </a:r>
            <a:r>
              <a:rPr lang="ro-RO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3,02 </a:t>
            </a:r>
            <a:r>
              <a:rPr lang="ro-RO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mld. euro (FC+BN</a:t>
            </a:r>
            <a:r>
              <a:rPr lang="ro-RO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lang="ro-RO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23" y="399143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/>
              <a:t>Future Investments in water infrastructure – LIOP</a:t>
            </a:r>
            <a:endParaRPr lang="ro-RO" sz="3200" b="1" dirty="0"/>
          </a:p>
        </p:txBody>
      </p:sp>
    </p:spTree>
    <p:extLst>
      <p:ext uri="{BB962C8B-B14F-4D97-AF65-F5344CB8AC3E}">
        <p14:creationId xmlns:p14="http://schemas.microsoft.com/office/powerpoint/2010/main" val="238011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4583" t="16666" r="25417" b="7778"/>
          <a:stretch/>
        </p:blipFill>
        <p:spPr>
          <a:xfrm>
            <a:off x="336884" y="1066800"/>
            <a:ext cx="8001000" cy="56673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662208"/>
            <a:ext cx="731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Indicators for 43 OR  + 2 LLO, with over 85% market share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99028438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969191"/>
              </p:ext>
            </p:extLst>
          </p:nvPr>
        </p:nvGraphicFramePr>
        <p:xfrm>
          <a:off x="414087" y="1742727"/>
          <a:ext cx="8208913" cy="2065082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1307990"/>
                <a:gridCol w="715575"/>
                <a:gridCol w="646001"/>
                <a:gridCol w="667392"/>
                <a:gridCol w="720080"/>
                <a:gridCol w="708371"/>
                <a:gridCol w="773940"/>
                <a:gridCol w="934348"/>
                <a:gridCol w="867608"/>
                <a:gridCol w="867608"/>
              </a:tblGrid>
              <a:tr h="680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                      </a:t>
                      </a:r>
                      <a:r>
                        <a:rPr lang="ro-RO" sz="1800" dirty="0" smtClean="0">
                          <a:solidFill>
                            <a:schemeClr val="tx1"/>
                          </a:solidFill>
                          <a:effectLst/>
                        </a:rPr>
                        <a:t>Year                       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Indicator      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U.M.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94615"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2013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2014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2015</a:t>
                      </a:r>
                      <a:endParaRPr lang="ro-RO" sz="18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  <a:tr h="5106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Population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Served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‘000</a:t>
                      </a:r>
                      <a:r>
                        <a:rPr lang="ro-RO" sz="1600" dirty="0" smtClean="0">
                          <a:effectLst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</a:rPr>
                        <a:t>inh</a:t>
                      </a:r>
                      <a:r>
                        <a:rPr lang="ro-RO" sz="1600" dirty="0" smtClean="0">
                          <a:effectLst/>
                        </a:rPr>
                        <a:t>.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11.33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11.79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74295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11.93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12.08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12.10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12.34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12.45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12.6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  <a:tr h="6808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% from total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country population</a:t>
                      </a: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%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53,1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55,2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55,7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56,5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</a:rPr>
                        <a:t>56.8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61,9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62,4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63.7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8989" y="1358007"/>
            <a:ext cx="617778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r>
              <a:rPr kumimoji="0" lang="ro-RO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Population served by public water supply services (2008 –201</a:t>
            </a: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o-RO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o-RO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" algn="l"/>
              </a:tabLst>
            </a:pPr>
            <a:endParaRPr kumimoji="0" lang="ro-R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802592"/>
              </p:ext>
            </p:extLst>
          </p:nvPr>
        </p:nvGraphicFramePr>
        <p:xfrm>
          <a:off x="417714" y="4621180"/>
          <a:ext cx="8073494" cy="1935699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2330130"/>
                <a:gridCol w="770451"/>
                <a:gridCol w="808451"/>
                <a:gridCol w="694077"/>
                <a:gridCol w="694077"/>
                <a:gridCol w="694077"/>
                <a:gridCol w="694077"/>
                <a:gridCol w="694077"/>
                <a:gridCol w="694077"/>
              </a:tblGrid>
              <a:tr h="5351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Year                    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Indicator   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U.M.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94615"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2014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2015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2675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Population served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Mii loc.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9.79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94615" indent="-94615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10.39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10.43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10.42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10.57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10.65</a:t>
                      </a:r>
                      <a:endParaRPr lang="ro-RO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11.0</a:t>
                      </a:r>
                      <a:endParaRPr lang="ro-RO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5351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</a:rPr>
                        <a:t>% pop served from the area covered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by ARA members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%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81,79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77,2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81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81,4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82,4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82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dirty="0" smtClean="0"/>
                        <a:t>82</a:t>
                      </a:r>
                      <a:endParaRPr lang="ro-RO" dirty="0"/>
                    </a:p>
                  </a:txBody>
                  <a:tcPr marL="18415" marR="18415" marT="0" marB="0" anchor="ctr"/>
                </a:tc>
              </a:tr>
              <a:tr h="4013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Market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share</a:t>
                      </a:r>
                      <a:endParaRPr lang="ro-RO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%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83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87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86,3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86,2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85,7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85,5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87,0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</a:tbl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17716" y="4191000"/>
            <a:ext cx="398327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" algn="l"/>
                <a:tab pos="1981200" algn="l"/>
              </a:tabLst>
            </a:pPr>
            <a:r>
              <a:rPr kumimoji="0" lang="ro-RO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Population served by ARA members (2008 –201</a:t>
            </a: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o-RO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o-RO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" algn="l"/>
                <a:tab pos="1981200" algn="l"/>
              </a:tabLst>
            </a:pPr>
            <a:endParaRPr kumimoji="0" lang="ro-RO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716" y="797575"/>
            <a:ext cx="731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Indicators for 43 OR  + 2 LLO, with over 85% market share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83243660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881620"/>
              </p:ext>
            </p:extLst>
          </p:nvPr>
        </p:nvGraphicFramePr>
        <p:xfrm>
          <a:off x="611560" y="2492895"/>
          <a:ext cx="7163739" cy="2837761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57587"/>
                <a:gridCol w="766403"/>
                <a:gridCol w="766403"/>
                <a:gridCol w="766403"/>
                <a:gridCol w="766403"/>
                <a:gridCol w="765072"/>
                <a:gridCol w="725156"/>
                <a:gridCol w="725156"/>
                <a:gridCol w="725156"/>
              </a:tblGrid>
              <a:tr h="25867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Lenght of the water distribution network (km</a:t>
                      </a:r>
                      <a:r>
                        <a:rPr lang="ro-RO" sz="1800" dirty="0">
                          <a:effectLst/>
                        </a:rPr>
                        <a:t>)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  <a:tr h="1020433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2008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2009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2010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2011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41500" algn="l"/>
                        </a:tabLst>
                      </a:pPr>
                      <a:r>
                        <a:rPr lang="ro-RO" sz="1800" dirty="0" smtClean="0">
                          <a:effectLst/>
                        </a:rPr>
                        <a:t>2012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41500" algn="l"/>
                        </a:tabLst>
                      </a:pPr>
                      <a:r>
                        <a:rPr lang="ro-RO" sz="1800" dirty="0" smtClean="0">
                          <a:effectLst/>
                        </a:rPr>
                        <a:t>2013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41500" algn="l"/>
                        </a:tabLst>
                        <a:defRPr/>
                      </a:pPr>
                      <a:r>
                        <a:rPr lang="ro-RO" sz="1800" dirty="0" smtClean="0">
                          <a:effectLst/>
                        </a:rPr>
                        <a:t>2014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41500" algn="l"/>
                        </a:tabLst>
                        <a:defRPr/>
                      </a:pPr>
                      <a:r>
                        <a:rPr lang="en-GB" sz="18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2015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  <a:tr h="7509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ARA</a:t>
                      </a:r>
                      <a:r>
                        <a:rPr lang="ro-RO" sz="1800" baseline="0" dirty="0" smtClean="0">
                          <a:effectLst/>
                        </a:rPr>
                        <a:t> members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endParaRPr lang="ro-RO" sz="1200" dirty="0">
                        <a:effectLst/>
                        <a:latin typeface="Calibri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33.636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38.077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42.018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>
                          <a:effectLst/>
                        </a:rPr>
                        <a:t>43.393</a:t>
                      </a:r>
                      <a:endParaRPr lang="ro-RO" sz="18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>
                          <a:effectLst/>
                          <a:latin typeface="+mn-lt"/>
                        </a:rPr>
                        <a:t>46.365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49.141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52.163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  <a:tr h="7509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Total country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56.809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60.456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63.094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65.900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</a:rPr>
                        <a:t>68.299</a:t>
                      </a:r>
                      <a:endParaRPr lang="ro-RO" sz="1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71.513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74.263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76.945</a:t>
                      </a:r>
                      <a:endParaRPr lang="ro-RO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44905" y="1828800"/>
            <a:ext cx="65343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41500" algn="l"/>
              </a:tabLst>
            </a:pPr>
            <a:r>
              <a:rPr kumimoji="0" lang="ro-R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Evolution of the water distribution lenght</a:t>
            </a:r>
            <a:r>
              <a:rPr kumimoji="0" lang="ro-RO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o-RO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2008 – 201</a:t>
            </a:r>
            <a:r>
              <a:rPr kumimoji="0" lang="en-GB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o-RO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194" y="1169187"/>
            <a:ext cx="731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Indicators for 43 OR  + 2 LLO, with over 85% market share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82655183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599290"/>
              </p:ext>
            </p:extLst>
          </p:nvPr>
        </p:nvGraphicFramePr>
        <p:xfrm>
          <a:off x="319246" y="1881534"/>
          <a:ext cx="8529456" cy="1794005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1252462"/>
                <a:gridCol w="963809"/>
                <a:gridCol w="644380"/>
                <a:gridCol w="811923"/>
                <a:gridCol w="811923"/>
                <a:gridCol w="811923"/>
                <a:gridCol w="808259"/>
                <a:gridCol w="808259"/>
                <a:gridCol w="808259"/>
                <a:gridCol w="808259"/>
              </a:tblGrid>
              <a:tr h="7483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                                          Indicator   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2100" algn="ctr"/>
                          <a:tab pos="676275" algn="r"/>
                        </a:tabLst>
                      </a:pPr>
                      <a:r>
                        <a:rPr lang="ro-RO" sz="1600">
                          <a:effectLst/>
                        </a:rPr>
                        <a:t>U.M.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2100" algn="ctr"/>
                          <a:tab pos="676275" algn="r"/>
                        </a:tabLst>
                      </a:pPr>
                      <a:r>
                        <a:rPr lang="ro-RO" sz="1600" dirty="0" smtClean="0">
                          <a:effectLst/>
                        </a:rPr>
                        <a:t> 2008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2009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13335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2010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2011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2012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dirty="0" smtClean="0">
                          <a:effectLst/>
                        </a:rPr>
                        <a:t>2013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dirty="0" smtClean="0">
                          <a:effectLst/>
                        </a:rPr>
                        <a:t>2014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2015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  <a:tr h="5579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Population served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Nr. loc</a:t>
                      </a:r>
                      <a:r>
                        <a:rPr lang="ro-RO" sz="1600" dirty="0" smtClean="0">
                          <a:effectLst/>
                        </a:rPr>
                        <a:t>.(mil)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9,237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9,251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9,314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9,319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9,413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9,342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9,391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9,470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ro-RO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from total population 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%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43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43.03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43.4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43.52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44,2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46,8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47,1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47,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830" marR="3683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8600" y="1204406"/>
            <a:ext cx="67890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ctr"/>
                <a:tab pos="676275" algn="r"/>
              </a:tabLst>
            </a:pPr>
            <a:r>
              <a:rPr lang="ro-RO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Population served by sewerage service at national level</a:t>
            </a:r>
            <a:r>
              <a:rPr kumimoji="0" lang="ro-RO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2008 –201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o-RO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33539"/>
              </p:ext>
            </p:extLst>
          </p:nvPr>
        </p:nvGraphicFramePr>
        <p:xfrm>
          <a:off x="347738" y="4238823"/>
          <a:ext cx="8640963" cy="1742776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1709662"/>
                <a:gridCol w="1168443"/>
                <a:gridCol w="639948"/>
                <a:gridCol w="767937"/>
                <a:gridCol w="831932"/>
                <a:gridCol w="831932"/>
                <a:gridCol w="767937"/>
                <a:gridCol w="961586"/>
                <a:gridCol w="961586"/>
              </a:tblGrid>
              <a:tr h="5235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year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Indicator   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2100" algn="ctr"/>
                          <a:tab pos="676275" algn="r"/>
                        </a:tabLst>
                      </a:pPr>
                      <a:r>
                        <a:rPr lang="ro-RO" sz="1600">
                          <a:effectLst/>
                        </a:rPr>
                        <a:t>U.M.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2009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94615"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2010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2011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2012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2013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2014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2015</a:t>
                      </a:r>
                      <a:endParaRPr lang="ro-RO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  <a:tr h="4763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Population served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Nr. loc</a:t>
                      </a:r>
                      <a:r>
                        <a:rPr lang="ro-RO" sz="1600" dirty="0" smtClean="0">
                          <a:effectLst/>
                        </a:rPr>
                        <a:t>.(mil) 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8,240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8,294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8,297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8,370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8,326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8,396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indent="-3556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8,610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  <a:tr h="4763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% from total population </a:t>
                      </a:r>
                      <a:r>
                        <a:rPr lang="ro-RO" sz="1600" baseline="0" dirty="0" smtClean="0">
                          <a:effectLst/>
                        </a:rPr>
                        <a:t> in operating areas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%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63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64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68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65,34</a:t>
                      </a:r>
                      <a:endParaRPr lang="ro-RO" sz="16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>
                          <a:effectLst/>
                        </a:rPr>
                        <a:t>78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6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64*</a:t>
                      </a: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o-RO" sz="16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7305" marR="27305" marT="0" marB="0" anchor="ctr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87090" y="3619865"/>
            <a:ext cx="49745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  <a:tab pos="6097588" algn="l"/>
              </a:tabLst>
            </a:pPr>
            <a:r>
              <a:rPr kumimoji="0" lang="ro-RO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Population served by ARA</a:t>
            </a:r>
            <a:r>
              <a:rPr kumimoji="0" lang="ro-RO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members</a:t>
            </a:r>
            <a:r>
              <a:rPr kumimoji="0" lang="ro-RO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2008 –2014</a:t>
            </a:r>
            <a:endParaRPr kumimoji="0" lang="ro-RO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7543" y="6335160"/>
            <a:ext cx="86764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95288" algn="l"/>
                <a:tab pos="6097588" algn="l"/>
              </a:tabLst>
            </a:pPr>
            <a:r>
              <a:rPr kumimoji="0" lang="ro-RO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 Reduction have been</a:t>
            </a:r>
            <a:r>
              <a:rPr kumimoji="0" lang="ro-RO" sz="1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determ by recalculation of the number of citizens according to the last cencus and the inclusion of the rural localtion in the operationg areas of the Regional Operators</a:t>
            </a:r>
            <a:endParaRPr kumimoji="0" lang="ro-RO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387" y="855327"/>
            <a:ext cx="731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Indicators for 43 OR  + 2 LLO, with over 85% market share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422510384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14447"/>
              </p:ext>
            </p:extLst>
          </p:nvPr>
        </p:nvGraphicFramePr>
        <p:xfrm>
          <a:off x="377166" y="2276872"/>
          <a:ext cx="8568955" cy="3276074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1832634"/>
                <a:gridCol w="457200"/>
                <a:gridCol w="799070"/>
                <a:gridCol w="877330"/>
                <a:gridCol w="685800"/>
                <a:gridCol w="762000"/>
                <a:gridCol w="762000"/>
                <a:gridCol w="685800"/>
                <a:gridCol w="838200"/>
                <a:gridCol w="868921"/>
              </a:tblGrid>
              <a:tr h="771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Length of the sewerage networks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M.U.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2008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2009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2010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2011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2012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2013</a:t>
                      </a:r>
                      <a:endParaRPr lang="ro-RO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97905" algn="l"/>
                        </a:tabLst>
                        <a:defRPr/>
                      </a:pPr>
                      <a:r>
                        <a:rPr lang="ro-RO" sz="1400" dirty="0" smtClean="0">
                          <a:effectLst/>
                        </a:rPr>
                        <a:t>2014</a:t>
                      </a:r>
                      <a:endParaRPr lang="ro-RO" sz="1400" b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69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2015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769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800" dirty="0" smtClean="0">
                          <a:effectLst/>
                        </a:rPr>
                        <a:t>Total country, from</a:t>
                      </a:r>
                      <a:r>
                        <a:rPr lang="ro-RO" sz="1800" baseline="0" dirty="0" smtClean="0">
                          <a:effectLst/>
                        </a:rPr>
                        <a:t> which</a:t>
                      </a:r>
                      <a:r>
                        <a:rPr lang="ro-RO" sz="1800" dirty="0" smtClean="0">
                          <a:effectLst/>
                        </a:rPr>
                        <a:t>:</a:t>
                      </a:r>
                      <a:endParaRPr lang="ro-RO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-4763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>
                          <a:effectLst/>
                        </a:rPr>
                        <a:t>Km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20.364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20.953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21.977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23.137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24.789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26.559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28.659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en-GB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31.703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800" dirty="0">
                          <a:effectLst/>
                        </a:rPr>
                        <a:t>- </a:t>
                      </a:r>
                      <a:r>
                        <a:rPr lang="ro-RO" sz="1800" dirty="0" smtClean="0">
                          <a:effectLst/>
                        </a:rPr>
                        <a:t>Urban area</a:t>
                      </a:r>
                      <a:endParaRPr lang="ro-RO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-4763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>
                          <a:effectLst/>
                        </a:rPr>
                        <a:t>Km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18.166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18.367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18.890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19.088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 smtClean="0">
                          <a:effectLst/>
                        </a:rPr>
                        <a:t>19.600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en-GB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150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en-GB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977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507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>
                          <a:tab pos="6097905" algn="l"/>
                        </a:tabLst>
                        <a:defRPr/>
                      </a:pPr>
                      <a:r>
                        <a:rPr lang="ro-RO" sz="1400" dirty="0" smtClean="0">
                          <a:effectLst/>
                        </a:rPr>
                        <a:t>- </a:t>
                      </a:r>
                      <a:r>
                        <a:rPr lang="ro-RO" sz="1800" dirty="0" smtClean="0">
                          <a:effectLst/>
                        </a:rPr>
                        <a:t>Rural areea</a:t>
                      </a:r>
                      <a:endParaRPr lang="ro-RO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-4763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km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2.198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2.586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3,087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4.049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5.189</a:t>
                      </a:r>
                      <a:endParaRPr lang="ro-RO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6.409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7.682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  <a:tr h="507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800" dirty="0" smtClean="0">
                          <a:effectLst/>
                        </a:rPr>
                        <a:t>ARA Members</a:t>
                      </a:r>
                      <a:endParaRPr lang="ro-RO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763" indent="-4763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>
                          <a:effectLst/>
                        </a:rPr>
                        <a:t>km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o-RO" sz="1400" dirty="0">
                          <a:effectLst/>
                        </a:rPr>
                        <a:t> </a:t>
                      </a:r>
                      <a:endParaRPr lang="ro-RO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>
                          <a:effectLst/>
                        </a:rPr>
                        <a:t>16.012</a:t>
                      </a:r>
                      <a:endParaRPr lang="ro-RO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>
                          <a:effectLst/>
                        </a:rPr>
                        <a:t>17.789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>
                          <a:effectLst/>
                        </a:rPr>
                        <a:t>19.755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dirty="0">
                          <a:effectLst/>
                        </a:rPr>
                        <a:t>20.467</a:t>
                      </a:r>
                      <a:endParaRPr lang="ro-RO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</a:rPr>
                        <a:t>21</a:t>
                      </a:r>
                      <a:r>
                        <a:rPr lang="en-GB" sz="1400" b="0" dirty="0" smtClean="0">
                          <a:effectLst/>
                          <a:latin typeface="+mn-lt"/>
                        </a:rPr>
                        <a:t>.</a:t>
                      </a:r>
                      <a:r>
                        <a:rPr lang="ro-RO" sz="1400" b="0" dirty="0" smtClean="0">
                          <a:effectLst/>
                          <a:latin typeface="+mn-lt"/>
                        </a:rPr>
                        <a:t>648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6097905" algn="l"/>
                        </a:tabLst>
                      </a:pP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</a:t>
                      </a:r>
                      <a:r>
                        <a:rPr lang="en-GB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o-RO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779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en-GB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24.645</a:t>
                      </a:r>
                      <a:endParaRPr lang="ro-RO" sz="14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415" marR="18415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152400" y="1524000"/>
            <a:ext cx="87849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7588" algn="l"/>
              </a:tabLst>
            </a:pPr>
            <a:r>
              <a:rPr kumimoji="0" lang="ro-RO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Evolution of t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o-RO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 sewerage networks</a:t>
            </a: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7588" algn="l"/>
              </a:tabLst>
            </a:pPr>
            <a:endParaRPr kumimoji="0" lang="ro-RO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166" y="990600"/>
            <a:ext cx="731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Indicators for 43 OR  + 2 LLO, with over 85% market share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87539818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066800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dirty="0" smtClean="0"/>
              <a:t>Important factors that support the development of the water sector in Romania in </a:t>
            </a:r>
            <a:r>
              <a:rPr lang="ro-RO" sz="2400" dirty="0" smtClean="0"/>
              <a:t>the</a:t>
            </a:r>
            <a:r>
              <a:rPr lang="ro-RO" sz="2800" dirty="0" smtClean="0"/>
              <a:t> last 20 years</a:t>
            </a:r>
            <a:endParaRPr lang="ro-RO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02866" y="2265399"/>
            <a:ext cx="8382000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400" dirty="0" smtClean="0"/>
              <a:t> Unitary legal framework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400" dirty="0" smtClean="0"/>
              <a:t> Accesion of EU grant (pre and post accesion)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400" dirty="0" smtClean="0"/>
              <a:t> Regionalization of the water services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400" dirty="0" smtClean="0"/>
              <a:t> Support of the IFI’s for assuring the cofinancing needed in large investment programmer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400" dirty="0" smtClean="0"/>
              <a:t> Stable and powerful association (ARA) that work as an liant between central authorities and </a:t>
            </a:r>
            <a:r>
              <a:rPr lang="ro-RO" sz="2400" dirty="0"/>
              <a:t>water </a:t>
            </a:r>
            <a:r>
              <a:rPr lang="ro-RO" sz="2400" dirty="0" smtClean="0"/>
              <a:t>utilities</a:t>
            </a:r>
            <a:endParaRPr lang="ro-RO" sz="2400" dirty="0"/>
          </a:p>
        </p:txBody>
      </p:sp>
    </p:spTree>
    <p:extLst>
      <p:ext uri="{BB962C8B-B14F-4D97-AF65-F5344CB8AC3E}">
        <p14:creationId xmlns:p14="http://schemas.microsoft.com/office/powerpoint/2010/main" val="22642034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LOOPED_PLAYBACK" val="1"/>
  <p:tag name="GENSWF_MOVIE_ONCLICK_URL" val="http://"/>
  <p:tag name="GENSWF_MOVIE_PRESENTATION_END_URL" val="http://"/>
  <p:tag name="ISPRING_RESOURCE_PATHS_HASH_2" val="c65d9fae3bbcc62c8f467f949105017bf758d1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1358</TotalTime>
  <Words>658</Words>
  <Application>Microsoft Office PowerPoint</Application>
  <PresentationFormat>On-screen Show (4:3)</PresentationFormat>
  <Paragraphs>257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ARA</dc:title>
  <dc:creator>Silviu Lacatusu</dc:creator>
  <cp:lastModifiedBy>Silviu LACATUSU</cp:lastModifiedBy>
  <cp:revision>245</cp:revision>
  <cp:lastPrinted>2016-11-11T10:01:09Z</cp:lastPrinted>
  <dcterms:created xsi:type="dcterms:W3CDTF">2011-09-19T08:25:10Z</dcterms:created>
  <dcterms:modified xsi:type="dcterms:W3CDTF">2017-05-10T09:58:52Z</dcterms:modified>
</cp:coreProperties>
</file>