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24"/>
  </p:notesMasterIdLst>
  <p:handoutMasterIdLst>
    <p:handoutMasterId r:id="rId25"/>
  </p:handoutMasterIdLst>
  <p:sldIdLst>
    <p:sldId id="276" r:id="rId2"/>
    <p:sldId id="310" r:id="rId3"/>
    <p:sldId id="280" r:id="rId4"/>
    <p:sldId id="315" r:id="rId5"/>
    <p:sldId id="329" r:id="rId6"/>
    <p:sldId id="293" r:id="rId7"/>
    <p:sldId id="316" r:id="rId8"/>
    <p:sldId id="317" r:id="rId9"/>
    <p:sldId id="318" r:id="rId10"/>
    <p:sldId id="319" r:id="rId11"/>
    <p:sldId id="320" r:id="rId12"/>
    <p:sldId id="328" r:id="rId13"/>
    <p:sldId id="322" r:id="rId14"/>
    <p:sldId id="323" r:id="rId15"/>
    <p:sldId id="324" r:id="rId16"/>
    <p:sldId id="325" r:id="rId17"/>
    <p:sldId id="326" r:id="rId18"/>
    <p:sldId id="327" r:id="rId19"/>
    <p:sldId id="286" r:id="rId20"/>
    <p:sldId id="308" r:id="rId21"/>
    <p:sldId id="278" r:id="rId22"/>
    <p:sldId id="279" r:id="rId23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3678" autoAdjust="0"/>
  </p:normalViewPr>
  <p:slideViewPr>
    <p:cSldViewPr snapToGrid="0">
      <p:cViewPr varScale="1">
        <p:scale>
          <a:sx n="109" d="100"/>
          <a:sy n="109" d="100"/>
        </p:scale>
        <p:origin x="-1674" y="-78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351"/>
            <a:ext cx="4984962" cy="446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702"/>
            <a:ext cx="2945659" cy="4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0975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xmlns="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xmlns="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xmlns="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xmlns="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04/07/2017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xmlns="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04/07/2017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xmlns="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608783" y="1443317"/>
            <a:ext cx="7988286" cy="511884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Обучение сотрудников для предприятий «</a:t>
            </a:r>
            <a:r>
              <a:rPr lang="ru-RU" dirty="0" err="1" smtClean="0">
                <a:solidFill>
                  <a:srgbClr val="C00000"/>
                </a:solidFill>
              </a:rPr>
              <a:t>Apa-Canal</a:t>
            </a:r>
            <a:r>
              <a:rPr lang="ru-RU" dirty="0" smtClean="0">
                <a:solidFill>
                  <a:srgbClr val="C00000"/>
                </a:solidFill>
              </a:rPr>
              <a:t>» </a:t>
            </a: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Модуль 10: Роль предприятий предоставляющие публичные услуги водоснабжения и канализации в процессе привлечения инвестиций, проектирования, строительство и ввод в эксплуатацию объектов водоснабжения и канализации </a:t>
            </a: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vi-VN" b="1" dirty="0"/>
              <a:t/>
            </a:r>
            <a:br>
              <a:rPr lang="vi-VN" b="1" dirty="0"/>
            </a:b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Эксперт правовой /институциональный </a:t>
            </a:r>
            <a:r>
              <a:rPr lang="ro-RO" sz="1400" b="1" dirty="0" smtClean="0">
                <a:solidFill>
                  <a:srgbClr val="002060"/>
                </a:solidFill>
              </a:rPr>
              <a:t/>
            </a:r>
            <a:br>
              <a:rPr lang="ro-RO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Владимир </a:t>
            </a:r>
            <a:r>
              <a:rPr lang="ru-RU" sz="1400" b="1" dirty="0" err="1" smtClean="0">
                <a:solidFill>
                  <a:srgbClr val="002060"/>
                </a:solidFill>
              </a:rPr>
              <a:t>Карбуне</a:t>
            </a:r>
            <a:r>
              <a:rPr lang="ro-RO" sz="1400" b="1" dirty="0" smtClean="0">
                <a:solidFill>
                  <a:srgbClr val="002060"/>
                </a:solidFill>
              </a:rPr>
              <a:t/>
            </a:r>
            <a:br>
              <a:rPr lang="ro-RO" sz="1400" b="1" dirty="0" smtClean="0">
                <a:solidFill>
                  <a:srgbClr val="002060"/>
                </a:solidFill>
              </a:rPr>
            </a:br>
            <a:r>
              <a:rPr lang="ro-RO" sz="1400" b="1" dirty="0">
                <a:solidFill>
                  <a:srgbClr val="002060"/>
                </a:solidFill>
              </a:rPr>
              <a:t/>
            </a:r>
            <a:br>
              <a:rPr lang="ro-RO" sz="1400" b="1" dirty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> </a:t>
            </a:r>
            <a:r>
              <a:rPr lang="ro-RO" sz="1400" b="1" dirty="0" smtClean="0">
                <a:solidFill>
                  <a:srgbClr val="002060"/>
                </a:solidFill>
              </a:rPr>
              <a:t>0-21-22 </a:t>
            </a:r>
            <a:r>
              <a:rPr lang="ru-RU" sz="1400" b="1" dirty="0" smtClean="0">
                <a:solidFill>
                  <a:srgbClr val="002060"/>
                </a:solidFill>
              </a:rPr>
              <a:t>июня</a:t>
            </a:r>
            <a:r>
              <a:rPr lang="en-US" sz="1400" b="1" dirty="0" smtClean="0">
                <a:solidFill>
                  <a:srgbClr val="002060"/>
                </a:solidFill>
              </a:rPr>
              <a:t> 201</a:t>
            </a:r>
            <a:r>
              <a:rPr lang="ro-RO" sz="1400" b="1" dirty="0" smtClean="0">
                <a:solidFill>
                  <a:srgbClr val="002060"/>
                </a:solidFill>
              </a:rPr>
              <a:t>7</a:t>
            </a:r>
            <a:r>
              <a:rPr lang="en-US" sz="1400" b="1" dirty="0" smtClean="0">
                <a:solidFill>
                  <a:srgbClr val="002060"/>
                </a:solidFill>
              </a:rPr>
              <a:t>,  </a:t>
            </a:r>
            <a:r>
              <a:rPr lang="ru-RU" sz="1400" b="1" dirty="0" err="1" smtClean="0">
                <a:solidFill>
                  <a:srgbClr val="002060"/>
                </a:solidFill>
              </a:rPr>
              <a:t>Кишинэу</a:t>
            </a:r>
            <a:endParaRPr lang="de-DE" sz="1400" b="1" dirty="0">
              <a:solidFill>
                <a:srgbClr val="00206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246221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04/07/2017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1512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23109"/>
            <a:ext cx="7776000" cy="914400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</a:t>
            </a:r>
            <a:r>
              <a:rPr lang="ru-RU" sz="2000" dirty="0" err="1" smtClean="0">
                <a:solidFill>
                  <a:srgbClr val="C00000"/>
                </a:solidFill>
              </a:rPr>
              <a:t>инвестороа</a:t>
            </a:r>
            <a:r>
              <a:rPr lang="ru-RU" sz="2000" dirty="0" smtClean="0">
                <a:solidFill>
                  <a:srgbClr val="C00000"/>
                </a:solidFill>
              </a:rPr>
              <a:t>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65761" y="1820091"/>
            <a:ext cx="8464730" cy="478100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Проверка осуществляется посредством: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визуального осмотра строительства и анализа документации, содержащейся в техническом паспорте сооружения;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 выполнение работ в соответствии с требованиями договора на строительство,  исполнительной документации и специфических положений, с соблюдением основных требований строительства согласно закону;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3) заключение проектировщика о порядке выполнения работ (инвестор должен предусмотреть в договоре  на  проектирование выполнение  этой работы);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4) сроки и качество окончания всех работ, предусмотренных договором между инвестором  и исполнителем, а также документацией, приложенной  к договору.     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В случае возникновения сомнений по поводу записей в документации технического паспорта сооружения комиссия может потребовать представления других документов, проведения экспертиз, дополнительных испытаний, проб и других тестов.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204957"/>
            <a:ext cx="7776000" cy="1145136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 окончании проверки комиссия представляет свои замечания и заключения в акте приемки, составляемом по образцу, указанному в приложении  N 1 к настоящему положению (ПП</a:t>
            </a:r>
            <a:r>
              <a:rPr lang="ro-MO" dirty="0" smtClean="0">
                <a:solidFill>
                  <a:schemeClr val="tx1"/>
                </a:solidFill>
              </a:rPr>
              <a:t> Nr. 285 </a:t>
            </a:r>
            <a:r>
              <a:rPr lang="ru-RU" dirty="0" smtClean="0">
                <a:solidFill>
                  <a:schemeClr val="tx1"/>
                </a:solidFill>
              </a:rPr>
              <a:t>от</a:t>
            </a:r>
            <a:r>
              <a:rPr lang="ro-MO" dirty="0" smtClean="0">
                <a:solidFill>
                  <a:schemeClr val="tx1"/>
                </a:solidFill>
              </a:rPr>
              <a:t> 23.05.1996</a:t>
            </a:r>
            <a:r>
              <a:rPr lang="ru-RU" dirty="0" smtClean="0">
                <a:solidFill>
                  <a:schemeClr val="tx1"/>
                </a:solidFill>
              </a:rPr>
              <a:t>), и в течение трех рабочих дней представляет его инвестору вместе с замечаниями и рекомендациями принять с замечаниями или без них, отсрочить или отклонить приемку.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Приемочная комиссия рекомендует приемку, если отсутствуют замечания или, при их наличии, они не препятствуют нормальной эксплуатации работы согласно ее предназначению.</a:t>
            </a:r>
          </a:p>
          <a:p>
            <a:endParaRPr lang="ro-RO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   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23110"/>
            <a:ext cx="7776000" cy="931816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18011" y="1854926"/>
            <a:ext cx="8490858" cy="4711338"/>
          </a:xfrm>
        </p:spPr>
        <p:txBody>
          <a:bodyPr/>
          <a:lstStyle/>
          <a:p>
            <a:r>
              <a:rPr lang="vi-VN" dirty="0" smtClean="0"/>
              <a:t> </a:t>
            </a:r>
            <a:r>
              <a:rPr lang="ru-RU" dirty="0" smtClean="0">
                <a:solidFill>
                  <a:schemeClr val="tx1"/>
                </a:solidFill>
              </a:rPr>
              <a:t>Приемочная комиссия рекомендует отложить приемку строительства в случаях, когда: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1) констатируется отсутствие  или не завершение  отдельных видов конструкторско-монтажных работ, предусмотренных проектом;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 отсутствует  технический паспорт сооружения или он представлен  в неполном объеме;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3) отсутствуют заключения соответствующих контролирующих органов;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4) в конструкции есть дефекты, для устранения  которых  необходимо время, а их не устранение повлияет на качество строительной продукции;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5) есть обоснованные сомнения относительно качества работ и необходимы дополнительные испытания и экспертизы для выяснения;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6) объект был построен с отклонением от исполнительной документации;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7) </a:t>
            </a:r>
            <a:r>
              <a:rPr lang="ru-RU" sz="1600" dirty="0" smtClean="0">
                <a:solidFill>
                  <a:schemeClr val="tx1"/>
                </a:solidFill>
              </a:rPr>
              <a:t>объект был построен незаконно (без градостроительного сертификата, без проекта, без разрешения на строительство).</a:t>
            </a:r>
          </a:p>
          <a:p>
            <a:endParaRPr lang="ru-RU" dirty="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264778"/>
            <a:ext cx="7776000" cy="836350"/>
          </a:xfrm>
        </p:spPr>
        <p:txBody>
          <a:bodyPr/>
          <a:lstStyle/>
          <a:p>
            <a:r>
              <a:rPr lang="ro-RO" sz="2000" b="1" dirty="0" smtClean="0"/>
              <a:t>MODEL- tip de </a:t>
            </a:r>
            <a:r>
              <a:rPr lang="en-US" sz="2000" b="1" dirty="0" smtClean="0"/>
              <a:t>PROCES-VERBAL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b="1" dirty="0" smtClean="0"/>
              <a:t>DE RECEPŢIE LA TERMINAREA LUCRĂRILOR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84000" y="2164702"/>
            <a:ext cx="7776000" cy="4099298"/>
          </a:xfrm>
        </p:spPr>
        <p:txBody>
          <a:bodyPr/>
          <a:lstStyle/>
          <a:p>
            <a:r>
              <a:rPr lang="ro-RO" sz="1600" b="1" dirty="0" smtClean="0"/>
              <a:t>Anexa nr. 1 la Regulamentul de recepţie</a:t>
            </a:r>
            <a:r>
              <a:rPr lang="ru-RU" sz="1600" b="1" dirty="0" smtClean="0"/>
              <a:t> </a:t>
            </a:r>
            <a:r>
              <a:rPr lang="ro-RO" sz="1600" b="1" dirty="0" smtClean="0"/>
              <a:t>a construcţiilor şi instalaţiilor</a:t>
            </a:r>
            <a:r>
              <a:rPr lang="ru-RU" sz="1600" b="1" dirty="0" smtClean="0"/>
              <a:t> </a:t>
            </a:r>
            <a:r>
              <a:rPr lang="ro-RO" sz="1600" b="1" dirty="0" smtClean="0"/>
              <a:t>aferente</a:t>
            </a:r>
          </a:p>
          <a:p>
            <a:r>
              <a:rPr lang="ro-RO" sz="1600" b="1" dirty="0" smtClean="0"/>
              <a:t>PROCES-VERBAL</a:t>
            </a:r>
          </a:p>
          <a:p>
            <a:r>
              <a:rPr lang="ro-RO" sz="1600" b="1" dirty="0" smtClean="0"/>
              <a:t>DE RECEPŢIE LA TERMINAREA LUCRĂRILOR</a:t>
            </a:r>
          </a:p>
          <a:p>
            <a:r>
              <a:rPr lang="ro-RO" sz="1600" b="1" dirty="0" smtClean="0"/>
              <a:t>Nr. _______ din ____</a:t>
            </a:r>
          </a:p>
          <a:p>
            <a:r>
              <a:rPr lang="ro-RO" sz="1600" b="1" dirty="0" smtClean="0"/>
              <a:t> privind lucrarea _______________________________________ executată la obiectul ____________________________în cadrul contractului nr. ________ din __________________________încheiat între______________________________pentru lucrările de ___________________________________________________________________________</a:t>
            </a:r>
          </a:p>
          <a:p>
            <a:r>
              <a:rPr lang="ro-RO" sz="1600" b="1" dirty="0" smtClean="0"/>
              <a:t>1. Lucrările au fost executate în baza autorizaţiei nr._________, eliberată de ___________________________________________la________________, cu valabilitate </a:t>
            </a:r>
            <a:r>
              <a:rPr lang="ro-RO" sz="1600" b="1" dirty="0" err="1" smtClean="0"/>
              <a:t>pînă</a:t>
            </a:r>
            <a:r>
              <a:rPr lang="ro-RO" sz="1600" b="1" dirty="0" smtClean="0"/>
              <a:t> la _________________________________________.</a:t>
            </a:r>
          </a:p>
          <a:p>
            <a:endParaRPr lang="ru-RU" sz="1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53" y="1212612"/>
            <a:ext cx="7776000" cy="448237"/>
          </a:xfrm>
        </p:spPr>
        <p:txBody>
          <a:bodyPr/>
          <a:lstStyle/>
          <a:p>
            <a:r>
              <a:rPr lang="ro-RO" b="1" dirty="0" smtClean="0"/>
              <a:t>Model </a:t>
            </a:r>
            <a:r>
              <a:rPr lang="ro-RO" sz="2000" b="1" dirty="0" smtClean="0"/>
              <a:t>de </a:t>
            </a:r>
            <a:r>
              <a:rPr lang="en-US" sz="2000" b="1" dirty="0" smtClean="0"/>
              <a:t>PROCES-VERBAL</a:t>
            </a:r>
            <a:endParaRPr lang="ru-RU" sz="20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4000" y="1688842"/>
            <a:ext cx="7776000" cy="4730619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2. </a:t>
            </a:r>
            <a:r>
              <a:rPr lang="en-US" dirty="0" err="1" smtClean="0">
                <a:solidFill>
                  <a:schemeClr val="tx1"/>
                </a:solidFill>
              </a:rPr>
              <a:t>Comisia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şi</a:t>
            </a:r>
            <a:r>
              <a:rPr lang="en-US" dirty="0" smtClean="0">
                <a:solidFill>
                  <a:schemeClr val="tx1"/>
                </a:solidFill>
              </a:rPr>
              <a:t>-a </a:t>
            </a:r>
            <a:r>
              <a:rPr lang="en-US" dirty="0" err="1" smtClean="0">
                <a:solidFill>
                  <a:schemeClr val="tx1"/>
                </a:solidFill>
              </a:rPr>
              <a:t>desfăşurat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activitatea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intervalul</a:t>
            </a:r>
            <a:r>
              <a:rPr lang="en-US" dirty="0" smtClean="0">
                <a:solidFill>
                  <a:schemeClr val="tx1"/>
                </a:solidFill>
              </a:rPr>
              <a:t> _______________________, </a:t>
            </a:r>
            <a:r>
              <a:rPr lang="en-US" dirty="0" err="1" smtClean="0">
                <a:solidFill>
                  <a:schemeClr val="tx1"/>
                </a:solidFill>
              </a:rPr>
              <a:t>fiind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formată</a:t>
            </a:r>
            <a:r>
              <a:rPr lang="en-US" dirty="0" smtClean="0">
                <a:solidFill>
                  <a:schemeClr val="tx1"/>
                </a:solidFill>
              </a:rPr>
              <a:t> din: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3. Au </a:t>
            </a:r>
            <a:r>
              <a:rPr lang="en-US" dirty="0" err="1" smtClean="0">
                <a:solidFill>
                  <a:schemeClr val="tx1"/>
                </a:solidFill>
              </a:rPr>
              <a:t>mai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participat</a:t>
            </a:r>
            <a:r>
              <a:rPr lang="en-US" dirty="0" smtClean="0">
                <a:solidFill>
                  <a:schemeClr val="tx1"/>
                </a:solidFill>
              </a:rPr>
              <a:t> la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___________________________  _____________________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         (</a:t>
            </a:r>
            <a:r>
              <a:rPr lang="en-US" dirty="0" err="1" smtClean="0">
                <a:solidFill>
                  <a:schemeClr val="tx1"/>
                </a:solidFill>
              </a:rPr>
              <a:t>numele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prenumele</a:t>
            </a:r>
            <a:r>
              <a:rPr lang="en-US" dirty="0" smtClean="0">
                <a:solidFill>
                  <a:schemeClr val="tx1"/>
                </a:solidFill>
              </a:rPr>
              <a:t>)                                            (</a:t>
            </a:r>
            <a:r>
              <a:rPr lang="en-US" dirty="0" err="1" smtClean="0">
                <a:solidFill>
                  <a:schemeClr val="tx1"/>
                </a:solidFill>
              </a:rPr>
              <a:t>calitatea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4. </a:t>
            </a:r>
            <a:r>
              <a:rPr lang="en-US" dirty="0" err="1" smtClean="0">
                <a:solidFill>
                  <a:schemeClr val="tx1"/>
                </a:solidFill>
              </a:rPr>
              <a:t>Constatările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comisiei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1) din </a:t>
            </a:r>
            <a:r>
              <a:rPr lang="en-US" dirty="0" err="1" smtClean="0">
                <a:solidFill>
                  <a:schemeClr val="tx1"/>
                </a:solidFill>
              </a:rPr>
              <a:t>documentaţia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scrisă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şi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desenată</a:t>
            </a:r>
            <a:r>
              <a:rPr lang="en-US" dirty="0" smtClean="0">
                <a:solidFill>
                  <a:schemeClr val="tx1"/>
                </a:solidFill>
              </a:rPr>
              <a:t>, care </a:t>
            </a:r>
            <a:r>
              <a:rPr lang="en-US" dirty="0" err="1" smtClean="0">
                <a:solidFill>
                  <a:schemeClr val="tx1"/>
                </a:solidFill>
              </a:rPr>
              <a:t>trebuia</a:t>
            </a:r>
            <a:r>
              <a:rPr lang="en-US" dirty="0" smtClean="0">
                <a:solidFill>
                  <a:schemeClr val="tx1"/>
                </a:solidFill>
              </a:rPr>
              <a:t>  </a:t>
            </a:r>
            <a:r>
              <a:rPr lang="en-US" dirty="0" err="1" smtClean="0">
                <a:solidFill>
                  <a:schemeClr val="tx1"/>
                </a:solidFill>
              </a:rPr>
              <a:t>prezentată</a:t>
            </a:r>
            <a:r>
              <a:rPr lang="en-US" dirty="0" smtClean="0">
                <a:solidFill>
                  <a:schemeClr val="tx1"/>
                </a:solidFill>
              </a:rPr>
              <a:t>, au </a:t>
            </a:r>
            <a:r>
              <a:rPr lang="en-US" dirty="0" err="1" smtClean="0">
                <a:solidFill>
                  <a:schemeClr val="tx1"/>
                </a:solidFill>
              </a:rPr>
              <a:t>lipsit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sînt</a:t>
            </a:r>
            <a:r>
              <a:rPr lang="en-US" dirty="0" smtClean="0">
                <a:solidFill>
                  <a:schemeClr val="tx1"/>
                </a:solidFill>
              </a:rPr>
              <a:t> incomplete </a:t>
            </a:r>
            <a:r>
              <a:rPr lang="en-US" dirty="0" err="1" smtClean="0">
                <a:solidFill>
                  <a:schemeClr val="tx1"/>
                </a:solidFill>
              </a:rPr>
              <a:t>piesele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cuprinse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lista-anexă</a:t>
            </a:r>
            <a:r>
              <a:rPr lang="en-US" dirty="0" smtClean="0">
                <a:solidFill>
                  <a:schemeClr val="tx1"/>
                </a:solidFill>
              </a:rPr>
              <a:t> nr. 1;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2) </a:t>
            </a:r>
            <a:r>
              <a:rPr lang="en-US" dirty="0" err="1" smtClean="0">
                <a:solidFill>
                  <a:schemeClr val="tx1"/>
                </a:solidFill>
              </a:rPr>
              <a:t>lucrările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cuprinse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lista-anexă</a:t>
            </a:r>
            <a:r>
              <a:rPr lang="en-US" dirty="0" smtClean="0">
                <a:solidFill>
                  <a:schemeClr val="tx1"/>
                </a:solidFill>
              </a:rPr>
              <a:t> nr. 2 nu au </a:t>
            </a:r>
            <a:r>
              <a:rPr lang="en-US" dirty="0" err="1" smtClean="0">
                <a:solidFill>
                  <a:schemeClr val="tx1"/>
                </a:solidFill>
              </a:rPr>
              <a:t>fost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executate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3)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lucrările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cuprinse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lista-anexă</a:t>
            </a:r>
            <a:r>
              <a:rPr lang="en-US" dirty="0" smtClean="0">
                <a:solidFill>
                  <a:schemeClr val="tx1"/>
                </a:solidFill>
              </a:rPr>
              <a:t> nr.3, nu s-au </a:t>
            </a:r>
            <a:r>
              <a:rPr lang="en-US" dirty="0" err="1" smtClean="0">
                <a:solidFill>
                  <a:schemeClr val="tx1"/>
                </a:solidFill>
              </a:rPr>
              <a:t>respectat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prevederile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proiectului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5. </a:t>
            </a:r>
            <a:r>
              <a:rPr lang="en-US" dirty="0" err="1" smtClean="0">
                <a:solidFill>
                  <a:schemeClr val="tx1"/>
                </a:solidFill>
              </a:rPr>
              <a:t>Comisia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urma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constatărilor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făcute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propune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560204"/>
          </a:xfrm>
        </p:spPr>
        <p:txBody>
          <a:bodyPr/>
          <a:lstStyle/>
          <a:p>
            <a:r>
              <a:rPr lang="ro-RO" b="1" dirty="0" smtClean="0"/>
              <a:t>Model </a:t>
            </a:r>
            <a:r>
              <a:rPr lang="ro-RO" sz="1800" b="1" dirty="0" smtClean="0"/>
              <a:t>de </a:t>
            </a:r>
            <a:r>
              <a:rPr lang="en-US" sz="1800" b="1" dirty="0" smtClean="0"/>
              <a:t>PROCES-VERBAL</a:t>
            </a:r>
            <a:endParaRPr lang="ru-RU" sz="1800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4000" y="2295331"/>
            <a:ext cx="7776000" cy="41614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6. </a:t>
            </a:r>
            <a:r>
              <a:rPr lang="en-US" dirty="0" err="1" smtClean="0">
                <a:solidFill>
                  <a:schemeClr val="tx1"/>
                </a:solidFill>
              </a:rPr>
              <a:t>Comisia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motivează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propunerea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făcută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prin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7. </a:t>
            </a:r>
            <a:r>
              <a:rPr lang="en-US" dirty="0" err="1" smtClean="0">
                <a:solidFill>
                  <a:schemeClr val="tx1"/>
                </a:solidFill>
              </a:rPr>
              <a:t>Comisia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recomandă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următoarele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</a:t>
            </a:r>
            <a:r>
              <a:rPr lang="en-US" baseline="30000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 err="1" smtClean="0">
                <a:solidFill>
                  <a:schemeClr val="tx1"/>
                </a:solidFill>
              </a:rPr>
              <a:t>Descrierea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obiectului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recomandat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spre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recepţie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err="1" smtClean="0">
                <a:solidFill>
                  <a:schemeClr val="tx1"/>
                </a:solidFill>
              </a:rPr>
              <a:t>Obiectul</a:t>
            </a:r>
            <a:r>
              <a:rPr lang="en-US" dirty="0" smtClean="0">
                <a:solidFill>
                  <a:schemeClr val="tx1"/>
                </a:solidFill>
              </a:rPr>
              <a:t> cu </a:t>
            </a:r>
            <a:r>
              <a:rPr lang="en-US" dirty="0" err="1" smtClean="0">
                <a:solidFill>
                  <a:schemeClr val="tx1"/>
                </a:solidFill>
              </a:rPr>
              <a:t>numărul</a:t>
            </a:r>
            <a:r>
              <a:rPr lang="en-US" dirty="0" smtClean="0">
                <a:solidFill>
                  <a:schemeClr val="tx1"/>
                </a:solidFill>
              </a:rPr>
              <a:t> cadastral______________________, </a:t>
            </a:r>
            <a:r>
              <a:rPr lang="en-US" dirty="0" err="1" smtClean="0">
                <a:solidFill>
                  <a:schemeClr val="tx1"/>
                </a:solidFill>
              </a:rPr>
              <a:t>adresa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poştală</a:t>
            </a:r>
            <a:r>
              <a:rPr lang="en-US" dirty="0" smtClean="0">
                <a:solidFill>
                  <a:schemeClr val="tx1"/>
                </a:solidFill>
              </a:rPr>
              <a:t> _______, </a:t>
            </a:r>
            <a:r>
              <a:rPr lang="en-US" dirty="0" err="1" smtClean="0">
                <a:solidFill>
                  <a:schemeClr val="tx1"/>
                </a:solidFill>
              </a:rPr>
              <a:t>destinaţia</a:t>
            </a:r>
            <a:r>
              <a:rPr lang="en-US" dirty="0" smtClean="0">
                <a:solidFill>
                  <a:schemeClr val="tx1"/>
                </a:solidFill>
              </a:rPr>
              <a:t> _____________________, </a:t>
            </a:r>
            <a:r>
              <a:rPr lang="en-US" dirty="0" err="1" smtClean="0">
                <a:solidFill>
                  <a:schemeClr val="tx1"/>
                </a:solidFill>
              </a:rPr>
              <a:t>compus</a:t>
            </a:r>
            <a:r>
              <a:rPr lang="en-US" dirty="0" smtClean="0">
                <a:solidFill>
                  <a:schemeClr val="tx1"/>
                </a:solidFill>
              </a:rPr>
              <a:t> din </a:t>
            </a:r>
            <a:r>
              <a:rPr lang="en-US" dirty="0" err="1" smtClean="0">
                <a:solidFill>
                  <a:schemeClr val="tx1"/>
                </a:solidFill>
              </a:rPr>
              <a:t>următoarele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construcţii</a:t>
            </a:r>
            <a:r>
              <a:rPr lang="en-US" dirty="0" smtClean="0">
                <a:solidFill>
                  <a:schemeClr val="tx1"/>
                </a:solidFill>
              </a:rPr>
              <a:t> _______________________, </a:t>
            </a:r>
            <a:r>
              <a:rPr lang="en-US" dirty="0" err="1" smtClean="0">
                <a:solidFill>
                  <a:schemeClr val="tx1"/>
                </a:solidFill>
              </a:rPr>
              <a:t>suprafaţa</a:t>
            </a:r>
            <a:r>
              <a:rPr lang="en-US" dirty="0" smtClean="0">
                <a:solidFill>
                  <a:schemeClr val="tx1"/>
                </a:solidFill>
              </a:rPr>
              <a:t> la sol__________, </a:t>
            </a:r>
            <a:r>
              <a:rPr lang="en-US" dirty="0" err="1" smtClean="0">
                <a:solidFill>
                  <a:schemeClr val="tx1"/>
                </a:solidFill>
              </a:rPr>
              <a:t>suprafaţa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totală</a:t>
            </a:r>
            <a:r>
              <a:rPr lang="en-US" dirty="0" smtClean="0">
                <a:solidFill>
                  <a:schemeClr val="tx1"/>
                </a:solidFill>
              </a:rPr>
              <a:t>, __________, </a:t>
            </a:r>
            <a:r>
              <a:rPr lang="en-US" dirty="0" err="1" smtClean="0">
                <a:solidFill>
                  <a:schemeClr val="tx1"/>
                </a:solidFill>
              </a:rPr>
              <a:t>numărul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etaje</a:t>
            </a:r>
            <a:r>
              <a:rPr lang="en-US" dirty="0" smtClean="0">
                <a:solidFill>
                  <a:schemeClr val="tx1"/>
                </a:solidFill>
              </a:rPr>
              <a:t>__________, conform </a:t>
            </a:r>
            <a:r>
              <a:rPr lang="en-US" dirty="0" err="1" smtClean="0">
                <a:solidFill>
                  <a:schemeClr val="tx1"/>
                </a:solidFill>
              </a:rPr>
              <a:t>certificatului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despre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rezultatele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inspectării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bunului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imobil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anexat</a:t>
            </a:r>
            <a:r>
              <a:rPr lang="en-US" dirty="0" smtClean="0">
                <a:solidFill>
                  <a:schemeClr val="tx1"/>
                </a:solidFill>
              </a:rPr>
              <a:t> la </a:t>
            </a:r>
            <a:r>
              <a:rPr lang="en-US" dirty="0" err="1" smtClean="0">
                <a:solidFill>
                  <a:schemeClr val="tx1"/>
                </a:solidFill>
              </a:rPr>
              <a:t>prezentul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proces</a:t>
            </a:r>
            <a:r>
              <a:rPr lang="en-US" dirty="0" smtClean="0">
                <a:solidFill>
                  <a:schemeClr val="tx1"/>
                </a:solidFill>
              </a:rPr>
              <a:t>-verbal.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8. </a:t>
            </a:r>
            <a:r>
              <a:rPr lang="en-US" dirty="0" err="1" smtClean="0">
                <a:solidFill>
                  <a:schemeClr val="tx1"/>
                </a:solidFill>
              </a:rPr>
              <a:t>Prezentul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proces</a:t>
            </a:r>
            <a:r>
              <a:rPr lang="en-US" dirty="0" smtClean="0">
                <a:solidFill>
                  <a:schemeClr val="tx1"/>
                </a:solidFill>
              </a:rPr>
              <a:t>-verbal, </a:t>
            </a:r>
            <a:r>
              <a:rPr lang="en-US" dirty="0" err="1" smtClean="0">
                <a:solidFill>
                  <a:schemeClr val="tx1"/>
                </a:solidFill>
              </a:rPr>
              <a:t>conţinînd</a:t>
            </a:r>
            <a:r>
              <a:rPr lang="en-US" dirty="0" smtClean="0">
                <a:solidFill>
                  <a:schemeClr val="tx1"/>
                </a:solidFill>
              </a:rPr>
              <a:t> ________ file </a:t>
            </a:r>
            <a:r>
              <a:rPr lang="en-US" dirty="0" err="1" smtClean="0">
                <a:solidFill>
                  <a:schemeClr val="tx1"/>
                </a:solidFill>
              </a:rPr>
              <a:t>şi</a:t>
            </a:r>
            <a:r>
              <a:rPr lang="en-US" dirty="0" smtClean="0">
                <a:solidFill>
                  <a:schemeClr val="tx1"/>
                </a:solidFill>
              </a:rPr>
              <a:t> __________ </a:t>
            </a:r>
            <a:r>
              <a:rPr lang="en-US" dirty="0" err="1" smtClean="0">
                <a:solidFill>
                  <a:schemeClr val="tx1"/>
                </a:solidFill>
              </a:rPr>
              <a:t>anexe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numerotate</a:t>
            </a:r>
            <a:r>
              <a:rPr lang="en-US" dirty="0" smtClean="0">
                <a:solidFill>
                  <a:schemeClr val="tx1"/>
                </a:solidFill>
              </a:rPr>
              <a:t>, cu un total de ________ file, a </a:t>
            </a:r>
            <a:r>
              <a:rPr lang="en-US" dirty="0" err="1" smtClean="0">
                <a:solidFill>
                  <a:schemeClr val="tx1"/>
                </a:solidFill>
              </a:rPr>
              <a:t>fost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încheiat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astăzi</a:t>
            </a:r>
            <a:r>
              <a:rPr lang="en-US" dirty="0" smtClean="0">
                <a:solidFill>
                  <a:schemeClr val="tx1"/>
                </a:solidFill>
              </a:rPr>
              <a:t> _______ la ______ </a:t>
            </a:r>
            <a:r>
              <a:rPr lang="en-US" dirty="0" err="1" smtClean="0">
                <a:solidFill>
                  <a:schemeClr val="tx1"/>
                </a:solidFill>
              </a:rPr>
              <a:t>în</a:t>
            </a:r>
            <a:r>
              <a:rPr lang="en-US" dirty="0" smtClean="0">
                <a:solidFill>
                  <a:schemeClr val="tx1"/>
                </a:solidFill>
              </a:rPr>
              <a:t> ______ </a:t>
            </a:r>
            <a:r>
              <a:rPr lang="en-US" dirty="0" err="1" smtClean="0">
                <a:solidFill>
                  <a:schemeClr val="tx1"/>
                </a:solidFill>
              </a:rPr>
              <a:t>exemplare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147665"/>
            <a:ext cx="7776000" cy="2519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4000" y="1054359"/>
            <a:ext cx="7776000" cy="5514393"/>
          </a:xfrm>
        </p:spPr>
        <p:txBody>
          <a:bodyPr/>
          <a:lstStyle/>
          <a:p>
            <a:r>
              <a:rPr lang="ru-RU" dirty="0" smtClean="0"/>
              <a:t>9</a:t>
            </a:r>
            <a:r>
              <a:rPr lang="ru-RU" b="1" dirty="0" smtClean="0"/>
              <a:t>. </a:t>
            </a:r>
            <a:r>
              <a:rPr lang="ru-RU" b="1" dirty="0" err="1" smtClean="0"/>
              <a:t>Concluzia</a:t>
            </a:r>
            <a:r>
              <a:rPr lang="ru-RU" b="1" dirty="0" smtClean="0"/>
              <a:t> </a:t>
            </a:r>
            <a:r>
              <a:rPr lang="ru-RU" b="1" dirty="0" err="1" smtClean="0"/>
              <a:t>Inspecţiei</a:t>
            </a:r>
            <a:r>
              <a:rPr lang="ru-RU" b="1" dirty="0" smtClean="0"/>
              <a:t> </a:t>
            </a:r>
            <a:r>
              <a:rPr lang="ru-RU" b="1" dirty="0" err="1" smtClean="0"/>
              <a:t>de</a:t>
            </a:r>
            <a:r>
              <a:rPr lang="ru-RU" b="1" dirty="0" smtClean="0"/>
              <a:t> </a:t>
            </a:r>
            <a:r>
              <a:rPr lang="ru-RU" b="1" dirty="0" err="1" smtClean="0"/>
              <a:t>Stat</a:t>
            </a:r>
            <a:r>
              <a:rPr lang="ru-RU" b="1" dirty="0" smtClean="0"/>
              <a:t> </a:t>
            </a:r>
            <a:r>
              <a:rPr lang="ru-RU" b="1" dirty="0" err="1" smtClean="0"/>
              <a:t>în</a:t>
            </a:r>
            <a:r>
              <a:rPr lang="ru-RU" b="1" dirty="0" smtClean="0"/>
              <a:t> </a:t>
            </a:r>
            <a:r>
              <a:rPr lang="ru-RU" b="1" dirty="0" err="1" smtClean="0"/>
              <a:t>Construcţii</a:t>
            </a:r>
            <a:r>
              <a:rPr lang="ru-RU" b="1" dirty="0" smtClean="0"/>
              <a:t>:</a:t>
            </a:r>
          </a:p>
          <a:p>
            <a:r>
              <a:rPr lang="en-US" b="1" dirty="0" err="1" smtClean="0"/>
              <a:t>Comisia</a:t>
            </a:r>
            <a:r>
              <a:rPr lang="en-US" b="1" dirty="0" smtClean="0"/>
              <a:t> de </a:t>
            </a:r>
            <a:r>
              <a:rPr lang="en-US" b="1" dirty="0" err="1" smtClean="0"/>
              <a:t>recepţie</a:t>
            </a:r>
            <a:r>
              <a:rPr lang="en-US" b="1" dirty="0" smtClean="0"/>
              <a:t>:                                   </a:t>
            </a:r>
            <a:r>
              <a:rPr lang="en-US" b="1" dirty="0" err="1" smtClean="0"/>
              <a:t>Specialişti</a:t>
            </a:r>
            <a:r>
              <a:rPr lang="en-US" b="1" dirty="0" smtClean="0"/>
              <a:t>:</a:t>
            </a:r>
            <a:endParaRPr lang="ru-RU" b="1" dirty="0" smtClean="0"/>
          </a:p>
          <a:p>
            <a:r>
              <a:rPr lang="en-US" b="1" dirty="0" err="1" smtClean="0"/>
              <a:t>Preşedinte</a:t>
            </a:r>
            <a:r>
              <a:rPr lang="en-US" b="1" dirty="0" smtClean="0"/>
              <a:t>:_______________________  ___________________</a:t>
            </a:r>
            <a:endParaRPr lang="ru-RU" b="1" dirty="0" smtClean="0"/>
          </a:p>
          <a:p>
            <a:r>
              <a:rPr lang="en-US" b="1" dirty="0" err="1" smtClean="0"/>
              <a:t>Membri</a:t>
            </a:r>
            <a:r>
              <a:rPr lang="en-US" b="1" dirty="0" smtClean="0"/>
              <a:t>:_________________________  ___________________</a:t>
            </a:r>
            <a:endParaRPr lang="ru-RU" b="1" dirty="0" smtClean="0"/>
          </a:p>
          <a:p>
            <a:r>
              <a:rPr lang="en-US" b="1" dirty="0" smtClean="0"/>
              <a:t>                              (</a:t>
            </a:r>
            <a:r>
              <a:rPr lang="en-US" b="1" dirty="0" err="1" smtClean="0"/>
              <a:t>numele</a:t>
            </a:r>
            <a:r>
              <a:rPr lang="en-US" b="1" dirty="0" smtClean="0"/>
              <a:t>, </a:t>
            </a:r>
            <a:r>
              <a:rPr lang="en-US" b="1" dirty="0" err="1" smtClean="0"/>
              <a:t>prenumele</a:t>
            </a:r>
            <a:r>
              <a:rPr lang="en-US" b="1" dirty="0" smtClean="0"/>
              <a:t>, </a:t>
            </a:r>
            <a:r>
              <a:rPr lang="en-US" b="1" dirty="0" err="1" smtClean="0"/>
              <a:t>semnătura</a:t>
            </a:r>
            <a:r>
              <a:rPr lang="en-US" b="1" dirty="0" smtClean="0"/>
              <a:t>)</a:t>
            </a:r>
            <a:endParaRPr lang="ru-RU" b="1" dirty="0" smtClean="0"/>
          </a:p>
          <a:p>
            <a:r>
              <a:rPr lang="en-US" b="1" dirty="0" smtClean="0"/>
              <a:t> L.Ş. ____________________ ____________________________</a:t>
            </a:r>
            <a:endParaRPr lang="ru-RU" b="1" dirty="0" smtClean="0"/>
          </a:p>
          <a:p>
            <a:r>
              <a:rPr lang="en-US" b="1" dirty="0" smtClean="0"/>
              <a:t>          (</a:t>
            </a:r>
            <a:r>
              <a:rPr lang="en-US" b="1" dirty="0" err="1" smtClean="0"/>
              <a:t>semnătura</a:t>
            </a:r>
            <a:r>
              <a:rPr lang="en-US" b="1" dirty="0" smtClean="0"/>
              <a:t>)                               (</a:t>
            </a:r>
            <a:r>
              <a:rPr lang="en-US" b="1" dirty="0" err="1" smtClean="0"/>
              <a:t>funcţia</a:t>
            </a:r>
            <a:r>
              <a:rPr lang="en-US" b="1" dirty="0" smtClean="0"/>
              <a:t>, </a:t>
            </a:r>
            <a:r>
              <a:rPr lang="en-US" b="1" dirty="0" err="1" smtClean="0"/>
              <a:t>numele</a:t>
            </a:r>
            <a:r>
              <a:rPr lang="en-US" b="1" dirty="0" smtClean="0"/>
              <a:t>, </a:t>
            </a:r>
            <a:r>
              <a:rPr lang="en-US" b="1" dirty="0" err="1" smtClean="0"/>
              <a:t>prenumele</a:t>
            </a:r>
            <a:r>
              <a:rPr lang="en-US" b="1" dirty="0" smtClean="0"/>
              <a:t>)</a:t>
            </a:r>
            <a:endParaRPr lang="ru-RU" b="1" dirty="0" smtClean="0"/>
          </a:p>
          <a:p>
            <a:r>
              <a:rPr lang="en-US" b="1" dirty="0" smtClean="0"/>
              <a:t> 10. </a:t>
            </a:r>
            <a:r>
              <a:rPr lang="en-US" b="1" dirty="0" err="1" smtClean="0"/>
              <a:t>Lucrarea</a:t>
            </a:r>
            <a:r>
              <a:rPr lang="en-US" b="1" dirty="0" smtClean="0"/>
              <a:t> ____________________________ </a:t>
            </a:r>
            <a:r>
              <a:rPr lang="en-US" b="1" dirty="0" err="1" smtClean="0"/>
              <a:t>este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b="1" dirty="0" smtClean="0"/>
              <a:t> </a:t>
            </a:r>
            <a:r>
              <a:rPr lang="en-US" sz="1600" b="1" dirty="0" smtClean="0"/>
              <a:t>TRANSMISĂ:                           PRIMITĂ:</a:t>
            </a:r>
            <a:endParaRPr lang="ru-RU" sz="1600" b="1" dirty="0" smtClean="0"/>
          </a:p>
          <a:p>
            <a:r>
              <a:rPr lang="en-US" sz="1600" b="1" dirty="0" smtClean="0"/>
              <a:t>EXECUTANTUL:                     INVESTITORUL:</a:t>
            </a:r>
            <a:endParaRPr lang="ru-RU" sz="1600" b="1" dirty="0" smtClean="0"/>
          </a:p>
          <a:p>
            <a:r>
              <a:rPr lang="en-US" b="1" dirty="0" smtClean="0"/>
              <a:t>"_____"__________199            "____"____________199</a:t>
            </a:r>
            <a:endParaRPr lang="ru-RU" b="1" dirty="0" smtClean="0"/>
          </a:p>
          <a:p>
            <a:r>
              <a:rPr lang="en-US" b="1" dirty="0" smtClean="0"/>
              <a:t>L.Ş._______________               L.Ş._________________</a:t>
            </a:r>
            <a:endParaRPr lang="ru-RU" b="1" dirty="0" smtClean="0"/>
          </a:p>
          <a:p>
            <a:r>
              <a:rPr lang="en-US" b="1" dirty="0" smtClean="0"/>
              <a:t>            (</a:t>
            </a:r>
            <a:r>
              <a:rPr lang="en-US" b="1" dirty="0" err="1" smtClean="0"/>
              <a:t>semnătura</a:t>
            </a:r>
            <a:r>
              <a:rPr lang="en-US" b="1" dirty="0" smtClean="0"/>
              <a:t>)                                        (</a:t>
            </a:r>
            <a:r>
              <a:rPr lang="en-US" b="1" dirty="0" err="1" smtClean="0"/>
              <a:t>semnătura</a:t>
            </a:r>
            <a:r>
              <a:rPr lang="en-US" b="1" dirty="0" smtClean="0"/>
              <a:t>)</a:t>
            </a:r>
            <a:endParaRPr lang="ru-RU" b="1" dirty="0" smtClean="0"/>
          </a:p>
          <a:p>
            <a:r>
              <a:rPr lang="en-US" dirty="0" smtClean="0"/>
              <a:t>   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40526"/>
            <a:ext cx="7776000" cy="940525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0264" y="1854926"/>
            <a:ext cx="8325394" cy="468583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Председатель  приемочной  комиссии  представляет  инвестору  акт приемки с замечаниями участвующих в приемке и с рекомендациями комиссии прошитый, пронумерованный и скрепленный печатью органа местного публичного управления.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Инвестор в течение трех рабочих дней принимает решение о приемке, ее переносе  или  отклонении и извещает об этом исполнителя  с  приложением одного экземпляра акта.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Акты приемочной  комиссии  для объектов соцкультбыта и жилых  домов, финансируемых из  бюджетных или внебюджетных средств, утверждаются решением органов местного публичного управления в течение трех дней.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 В случае,  если приемка допускается с замечаниями, в  приемочном акте  необходимо  четко указать те недостатки, которые нужно  устранить. Срок  устранения согласовывается с исполнителем,  но он  не  должен превышать  90  календарных дней со дня приемки, за исключением случаев, когда по климатическим условиям требуется назначить другой срок.</a:t>
            </a:r>
          </a:p>
          <a:p>
            <a:endParaRPr lang="ro-RO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036321"/>
            <a:ext cx="7776000" cy="940525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83177" y="2063932"/>
            <a:ext cx="8456023" cy="443266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Дата приемки  -  это дата подписания приемочной  комиссией  акта приемки с замечаниями или без них.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Исполнитель  в течение 20 календарных дней со дня получения акта приемки, перенесения или отклонения приемки может оспорить замечания или отклонение. Спор разрешается в высших  инстанциях Государственной инспекции  в  строительстве,  если  эта  форма  устранения  разногласий предусмотрена в договоре, или в компетентной судебной инстанции. Инвестор  принимает работу на дату, предусмотренную в пункте выше (дата приемки), кроме случаев, когда приемка перенесена или отклонена.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После того, как инвестор произвел приемку с замечаниями или без них, он не вправе требовать другого улучшения работ или наложения штрафа, уменьшения стоимости  и пр., кроме предусмотренных в приемочном  акте. Исключение составляют скрытые  дефекты,  выявленные  в  течение установленного законом срока.</a:t>
            </a:r>
          </a:p>
          <a:p>
            <a:endParaRPr lang="ro-RO" dirty="0" smtClean="0">
              <a:solidFill>
                <a:schemeClr val="tx1"/>
              </a:solidFill>
            </a:endParaRPr>
          </a:p>
          <a:p>
            <a:r>
              <a:rPr lang="vi-VN" dirty="0" smtClean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Вопросы по самооценки </a:t>
            </a:r>
            <a:r>
              <a:rPr lang="vi-VN" dirty="0">
                <a:solidFill>
                  <a:srgbClr val="FF0000"/>
                </a:solidFill>
              </a:rPr>
              <a:t/>
            </a:r>
            <a:br>
              <a:rPr lang="vi-VN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en-BZ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Что такое приемка строительных работ и сколько этапов осуществления имеет.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Какие законы и нормативные акты регулирует приемку строительных работ.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3. Кто назначает комиссию по приемке окончании работ и из скольких членов состоит это комиссия.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Кто входит в состав комиссии по приемке окончании  работ.</a:t>
            </a:r>
            <a:endParaRPr lang="ro-RO" dirty="0" smtClean="0">
              <a:solidFill>
                <a:schemeClr val="tx1"/>
              </a:solidFill>
            </a:endParaRPr>
          </a:p>
          <a:p>
            <a:endParaRPr lang="ro-RO" dirty="0" smtClean="0">
              <a:solidFill>
                <a:schemeClr val="tx1"/>
              </a:solidFill>
            </a:endParaRPr>
          </a:p>
          <a:p>
            <a:r>
              <a:rPr lang="ro-MO" dirty="0" smtClean="0">
                <a:solidFill>
                  <a:schemeClr val="tx1"/>
                </a:solidFill>
              </a:rPr>
              <a:t> </a:t>
            </a:r>
            <a:endParaRPr lang="ro-RO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255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Сессия </a:t>
            </a:r>
            <a:r>
              <a:rPr lang="en-US" sz="2400" dirty="0" smtClean="0">
                <a:solidFill>
                  <a:srgbClr val="C00000"/>
                </a:solidFill>
              </a:rPr>
              <a:t>4</a:t>
            </a:r>
            <a:endParaRPr lang="ro-RO" sz="2400" dirty="0" smtClean="0">
              <a:solidFill>
                <a:srgbClr val="C00000"/>
              </a:solidFill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</a:rPr>
              <a:t/>
            </a:r>
            <a:br>
              <a:rPr lang="ro-RO" sz="2400" b="1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Роль предприятий предоставляющие публичные услуги водоснабжения и канализации в процессе ввода в эксплуатацию объектов водоснабжения и канализации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59224"/>
            <a:ext cx="7776000" cy="49356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Библиография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1572426"/>
            <a:ext cx="7776000" cy="4691575"/>
          </a:xfrm>
        </p:spPr>
        <p:txBody>
          <a:bodyPr/>
          <a:lstStyle/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1. Закон </a:t>
            </a:r>
            <a:r>
              <a:rPr lang="ro-RO" sz="1600" dirty="0" smtClean="0">
                <a:solidFill>
                  <a:schemeClr val="tx1"/>
                </a:solidFill>
              </a:rPr>
              <a:t>Nr</a:t>
            </a:r>
            <a:r>
              <a:rPr lang="ru-RU" sz="1600" dirty="0" smtClean="0">
                <a:solidFill>
                  <a:schemeClr val="tx1"/>
                </a:solidFill>
              </a:rPr>
              <a:t>. 721 от 02.02.1996 о качестве в строительстве. </a:t>
            </a:r>
            <a:endParaRPr lang="ro-RO" sz="1600" dirty="0" smtClean="0">
              <a:solidFill>
                <a:schemeClr val="tx1"/>
              </a:solidFill>
            </a:endParaRPr>
          </a:p>
          <a:p>
            <a:r>
              <a:rPr lang="ro-RO" sz="1600" dirty="0" smtClean="0">
                <a:solidFill>
                  <a:schemeClr val="tx1"/>
                </a:solidFill>
              </a:rPr>
              <a:t>2.</a:t>
            </a:r>
            <a:r>
              <a:rPr lang="ru-RU" sz="1600" dirty="0" smtClean="0">
                <a:solidFill>
                  <a:schemeClr val="tx1"/>
                </a:solidFill>
              </a:rPr>
              <a:t> Закон Nr.163 от  09.07.2010 о разрешении выполнения строительных работ. </a:t>
            </a:r>
            <a:endParaRPr lang="ro-RO" sz="1600" dirty="0" smtClean="0">
              <a:solidFill>
                <a:schemeClr val="tx1"/>
              </a:solidFill>
            </a:endParaRPr>
          </a:p>
          <a:p>
            <a:r>
              <a:rPr lang="ro-RO" sz="1600" dirty="0" smtClean="0">
                <a:solidFill>
                  <a:schemeClr val="tx1"/>
                </a:solidFill>
              </a:rPr>
              <a:t>3. </a:t>
            </a:r>
            <a:r>
              <a:rPr lang="ru-RU" sz="1600" dirty="0" smtClean="0">
                <a:solidFill>
                  <a:schemeClr val="tx1"/>
                </a:solidFill>
              </a:rPr>
              <a:t>ПП</a:t>
            </a:r>
            <a:r>
              <a:rPr lang="ro-MO" sz="1600" dirty="0" smtClean="0">
                <a:solidFill>
                  <a:schemeClr val="tx1"/>
                </a:solidFill>
              </a:rPr>
              <a:t> Nr. 285 </a:t>
            </a:r>
            <a:r>
              <a:rPr lang="ru-RU" sz="1600" dirty="0" smtClean="0">
                <a:solidFill>
                  <a:schemeClr val="tx1"/>
                </a:solidFill>
              </a:rPr>
              <a:t>от</a:t>
            </a:r>
            <a:r>
              <a:rPr lang="ro-MO" sz="1600" dirty="0" smtClean="0">
                <a:solidFill>
                  <a:schemeClr val="tx1"/>
                </a:solidFill>
              </a:rPr>
              <a:t> 23.05.1996</a:t>
            </a:r>
            <a:r>
              <a:rPr lang="ru-RU" sz="1600" b="1" dirty="0" smtClean="0"/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об утверждении Положения о приемке строительных работ и установленного оборудования.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4</a:t>
            </a:r>
            <a:r>
              <a:rPr lang="ro-RO" sz="1600" dirty="0" smtClean="0">
                <a:solidFill>
                  <a:schemeClr val="tx1"/>
                </a:solidFill>
              </a:rPr>
              <a:t>. </a:t>
            </a:r>
            <a:r>
              <a:rPr lang="ru-RU" sz="1600" dirty="0" smtClean="0">
                <a:solidFill>
                  <a:schemeClr val="tx1"/>
                </a:solidFill>
              </a:rPr>
              <a:t>Приказ Департамента архитектуры и строительства </a:t>
            </a:r>
            <a:r>
              <a:rPr lang="vi-VN" sz="1600" dirty="0" smtClean="0">
                <a:solidFill>
                  <a:schemeClr val="tx1"/>
                </a:solidFill>
              </a:rPr>
              <a:t>  </a:t>
            </a:r>
            <a:r>
              <a:rPr lang="ro-RO" sz="1600" dirty="0" smtClean="0">
                <a:solidFill>
                  <a:schemeClr val="tx1"/>
                </a:solidFill>
              </a:rPr>
              <a:t>N</a:t>
            </a:r>
            <a:r>
              <a:rPr lang="vi-VN" sz="1600" dirty="0" smtClean="0">
                <a:solidFill>
                  <a:schemeClr val="tx1"/>
                </a:solidFill>
              </a:rPr>
              <a:t>r.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vi-VN" sz="1600" dirty="0" smtClean="0">
                <a:solidFill>
                  <a:schemeClr val="tx1"/>
                </a:solidFill>
              </a:rPr>
              <a:t>65 </a:t>
            </a:r>
            <a:r>
              <a:rPr lang="ru-RU" sz="1600" dirty="0" smtClean="0">
                <a:solidFill>
                  <a:schemeClr val="tx1"/>
                </a:solidFill>
              </a:rPr>
              <a:t>от</a:t>
            </a:r>
            <a:r>
              <a:rPr lang="vi-VN" sz="1600" dirty="0" smtClean="0">
                <a:solidFill>
                  <a:schemeClr val="tx1"/>
                </a:solidFill>
              </a:rPr>
              <a:t> 27 ma</a:t>
            </a:r>
            <a:r>
              <a:rPr lang="ru-RU" sz="1600" dirty="0" smtClean="0">
                <a:solidFill>
                  <a:schemeClr val="tx1"/>
                </a:solidFill>
              </a:rPr>
              <a:t>я</a:t>
            </a:r>
            <a:r>
              <a:rPr lang="vi-VN" sz="1600" dirty="0" smtClean="0">
                <a:solidFill>
                  <a:schemeClr val="tx1"/>
                </a:solidFill>
              </a:rPr>
              <a:t> 1996</a:t>
            </a:r>
            <a:r>
              <a:rPr lang="ru-RU" sz="1600" dirty="0" smtClean="0">
                <a:solidFill>
                  <a:schemeClr val="tx1"/>
                </a:solidFill>
              </a:rPr>
              <a:t> г</a:t>
            </a:r>
            <a:r>
              <a:rPr lang="vi-VN" sz="1600" dirty="0" smtClean="0">
                <a:solidFill>
                  <a:schemeClr val="tx1"/>
                </a:solidFill>
              </a:rPr>
              <a:t>  </a:t>
            </a:r>
            <a:r>
              <a:rPr lang="ru-RU" sz="1600" dirty="0" smtClean="0">
                <a:solidFill>
                  <a:schemeClr val="tx1"/>
                </a:solidFill>
              </a:rPr>
              <a:t>о проверке выполнения строительно-монтажных работ  и профессиональной аттестации ответственных за технический надзор и руководителей строек.</a:t>
            </a:r>
            <a:r>
              <a:rPr lang="vi-VN" sz="1600" dirty="0" smtClean="0">
                <a:solidFill>
                  <a:schemeClr val="tx1"/>
                </a:solidFill>
              </a:rPr>
              <a:t>                                                                 </a:t>
            </a:r>
            <a:endParaRPr lang="ro-RO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536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04/07/2017</a:t>
            </a:fld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l"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Vladimir </a:t>
            </a:r>
            <a:r>
              <a:rPr lang="ro-RO" sz="105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Carbune</a:t>
            </a:r>
            <a: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8815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04/07/2017</a:t>
            </a:fld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5280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148316"/>
            <a:ext cx="7776000" cy="7744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Содержание сессии</a:t>
            </a:r>
            <a:r>
              <a:rPr lang="ro-RO" dirty="0" smtClean="0">
                <a:solidFill>
                  <a:srgbClr val="C00000"/>
                </a:solidFill>
              </a:rPr>
              <a:t>:</a:t>
            </a: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246221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303929"/>
            <a:ext cx="7776000" cy="3960071"/>
          </a:xfrm>
        </p:spPr>
        <p:txBody>
          <a:bodyPr/>
          <a:lstStyle/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o-RO" sz="2000" dirty="0" smtClean="0">
                <a:solidFill>
                  <a:schemeClr val="tx1"/>
                </a:solidFill>
              </a:rPr>
              <a:t>4</a:t>
            </a:r>
            <a:r>
              <a:rPr lang="vi-VN" sz="2000" dirty="0" smtClean="0">
                <a:solidFill>
                  <a:schemeClr val="tx1"/>
                </a:solidFill>
              </a:rPr>
              <a:t>.1.</a:t>
            </a:r>
            <a:r>
              <a:rPr lang="ru-RU" sz="2000" dirty="0" smtClean="0">
                <a:solidFill>
                  <a:schemeClr val="tx1"/>
                </a:solidFill>
              </a:rPr>
              <a:t> Приемка строительных работ</a:t>
            </a:r>
            <a:r>
              <a:rPr lang="ro-RO" sz="2000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Постановление Правительства </a:t>
            </a:r>
            <a:r>
              <a:rPr lang="ro-MO" sz="2000" dirty="0" smtClean="0">
                <a:solidFill>
                  <a:schemeClr val="tx1"/>
                </a:solidFill>
              </a:rPr>
              <a:t>Nr. 285 </a:t>
            </a:r>
            <a:r>
              <a:rPr lang="ru-RU" sz="2000" dirty="0" smtClean="0">
                <a:solidFill>
                  <a:schemeClr val="tx1"/>
                </a:solidFill>
              </a:rPr>
              <a:t>от</a:t>
            </a:r>
            <a:r>
              <a:rPr lang="ro-MO" sz="2000" dirty="0" smtClean="0">
                <a:solidFill>
                  <a:schemeClr val="tx1"/>
                </a:solidFill>
              </a:rPr>
              <a:t> 23.05.1996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об утверждении Положения о приемке строительных работ и установленного оборудования</a:t>
            </a:r>
            <a:r>
              <a:rPr lang="ro-RO" sz="2000" dirty="0" smtClean="0">
                <a:solidFill>
                  <a:schemeClr val="tx1"/>
                </a:solidFill>
              </a:rPr>
              <a:t>: </a:t>
            </a:r>
            <a:r>
              <a:rPr lang="ru-RU" sz="2000" dirty="0" smtClean="0">
                <a:solidFill>
                  <a:schemeClr val="tx1"/>
                </a:solidFill>
              </a:rPr>
              <a:t>Информирование  инвестора по завершению строительных работ.</a:t>
            </a:r>
            <a:r>
              <a:rPr lang="ru-RU" dirty="0" smtClean="0">
                <a:solidFill>
                  <a:schemeClr val="tx1"/>
                </a:solidFill>
              </a:rPr>
              <a:t> Обозначение комиссии по приемке  окончании работ.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3219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92778"/>
            <a:ext cx="7776000" cy="374468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vi-VN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Приемка строительных работ</a:t>
            </a:r>
            <a:r>
              <a:rPr lang="ro-RO" sz="2000" dirty="0" smtClean="0">
                <a:solidFill>
                  <a:srgbClr val="C00000"/>
                </a:solidFill>
              </a:rPr>
              <a:t>.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o-RO" sz="2000" dirty="0" smtClean="0">
                <a:solidFill>
                  <a:srgbClr val="C0000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28593" y="6611779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1886" y="1419497"/>
            <a:ext cx="8482148" cy="52251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Правовой документ, регулирующий прием строительных работ и установленного оборудования является ПП</a:t>
            </a:r>
            <a:r>
              <a:rPr lang="ro-MO" dirty="0" smtClean="0">
                <a:solidFill>
                  <a:schemeClr val="tx1"/>
                </a:solidFill>
              </a:rPr>
              <a:t> Nr. 285 </a:t>
            </a:r>
            <a:r>
              <a:rPr lang="ru-RU" dirty="0" smtClean="0">
                <a:solidFill>
                  <a:schemeClr val="tx1"/>
                </a:solidFill>
              </a:rPr>
              <a:t>от</a:t>
            </a:r>
            <a:r>
              <a:rPr lang="ro-MO" dirty="0" smtClean="0">
                <a:solidFill>
                  <a:schemeClr val="tx1"/>
                </a:solidFill>
              </a:rPr>
              <a:t> 23.05.1996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 утверждении Положения о приемке строительных работ и установленного оборудования.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  Инвестор - это физическое или юридическое лицо, которое заключает договор на выполнение строительных работ, ведет надзор за ходом его реализации, а также принимает работу.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Исполнитель - это договаривающаяся сторона, которая выполняет работу или ее законный представитель, если работа выполняется путем объединения исполнителей.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Приемка является составной частью системы качества в строительстве, в процессе которой приемочная комиссия принимает законченные строительные работы и установленное оборудование с замечаниями или без них и дает заключение о том, что их можно сдать  в эксплуатацию. Приемочным актом подтверждается, что исполнитель выполнил свои обязательства  в соответствии с договором и требованиями исполнительной документации и одновременно несет ответственность за выполненные работы согласно закону.</a:t>
            </a:r>
          </a:p>
          <a:p>
            <a:endParaRPr lang="ru-RU" dirty="0" smtClean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999" y="914400"/>
            <a:ext cx="8068115" cy="896983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vi-VN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Приемка строительных работ</a:t>
            </a:r>
            <a:r>
              <a:rPr lang="ro-RO" sz="2000" dirty="0" smtClean="0">
                <a:solidFill>
                  <a:srgbClr val="C00000"/>
                </a:solidFill>
              </a:rPr>
              <a:t>.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74469" y="1463040"/>
            <a:ext cx="8421188" cy="5016137"/>
          </a:xfrm>
        </p:spPr>
        <p:txBody>
          <a:bodyPr/>
          <a:lstStyle/>
          <a:p>
            <a:r>
              <a:rPr lang="ro-RO" dirty="0" smtClean="0">
                <a:solidFill>
                  <a:schemeClr val="tx1"/>
                </a:solidFill>
              </a:rPr>
              <a:t>    </a:t>
            </a:r>
            <a:r>
              <a:rPr lang="ru-RU" dirty="0" smtClean="0">
                <a:solidFill>
                  <a:schemeClr val="tx1"/>
                </a:solidFill>
              </a:rPr>
              <a:t>Приемка строительных работ и установленного оборудования осуществляется как на новом строительстве, так и на существующих сооружениях, претерпевших вмешательство во времени (капитальный ремонт, усиление, реконструкция, изменение, модернизация, расширение и т. д.), и осуществляется в два этапа: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1) приемка по окончании работ;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 окончательная приемка по истечении гарантийного срока.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Для строительных работ и установленного оборудования независимо от источника финансирования, вида собственности и назначения, приемка организуется  распорядителем кредитов или владельцем, который  согласно настоящему положению является инвестором. Приемка встроенных или пристроенных помещений к жилым домам, отдельно стоящим или многоблочным,  осуществляется  отдельно  в соответствии с исполнительной документацией. Приемка осуществляется при согласии сторон. В случае разногласия сторон при подписании приемочного акта они вправе обращаться в компетентную судебную инстанцию.</a:t>
            </a:r>
          </a:p>
          <a:p>
            <a:endParaRPr lang="ru-RU" dirty="0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853439"/>
            <a:ext cx="7776000" cy="905691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u-RU" sz="2000" dirty="0" smtClean="0">
                <a:solidFill>
                  <a:srgbClr val="C00000"/>
                </a:solidFill>
              </a:rPr>
              <a:t> 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r>
              <a:rPr lang="ro-RO" sz="2000" dirty="0" smtClean="0">
                <a:solidFill>
                  <a:srgbClr val="C00000"/>
                </a:solidFill>
              </a:rPr>
              <a:t/>
            </a:r>
            <a:br>
              <a:rPr lang="ro-RO" sz="2000" dirty="0" smtClean="0">
                <a:solidFill>
                  <a:srgbClr val="C00000"/>
                </a:solidFill>
              </a:rPr>
            </a:br>
            <a:r>
              <a:rPr lang="ro-RO" sz="2000" dirty="0" smtClean="0">
                <a:solidFill>
                  <a:srgbClr val="C00000"/>
                </a:solidFill>
              </a:rPr>
              <a:t/>
            </a:r>
            <a:br>
              <a:rPr lang="ro-RO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4000" y="2230452"/>
            <a:ext cx="7776000" cy="4033547"/>
          </a:xfrm>
        </p:spPr>
        <p:txBody>
          <a:bodyPr/>
          <a:lstStyle/>
          <a:p>
            <a:pPr algn="ctr"/>
            <a:r>
              <a:rPr lang="vi-VN" dirty="0" smtClean="0"/>
              <a:t> </a:t>
            </a:r>
            <a:endParaRPr lang="ro-RO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974221" y="2760293"/>
            <a:ext cx="72211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o-RO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9303" y="1706880"/>
            <a:ext cx="844731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0" dirty="0" smtClean="0"/>
              <a:t> </a:t>
            </a:r>
            <a:r>
              <a:rPr lang="ru-RU" b="0" dirty="0" smtClean="0"/>
              <a:t> </a:t>
            </a:r>
            <a:r>
              <a:rPr lang="ru-RU" sz="1800" b="0" dirty="0" smtClean="0">
                <a:solidFill>
                  <a:schemeClr val="tx1"/>
                </a:solidFill>
              </a:rPr>
              <a:t>Исполнитель  должен сообщить инвестору дату окончания всех работ, предусмотренных в договоре, посредством письменного документа, утвержденного представителем инвестора на строительной площадке.</a:t>
            </a:r>
          </a:p>
          <a:p>
            <a:r>
              <a:rPr lang="ru-RU" sz="1800" b="0" dirty="0" smtClean="0">
                <a:solidFill>
                  <a:schemeClr val="tx1"/>
                </a:solidFill>
              </a:rPr>
              <a:t>   Комиссии по приемке строительных работ и установленного оборудования назначаются инвестором в составе не менее 5 человек. В состав комиссии должен  быть включен представитель инвестора, и специалисты, осуществляющие деятельность в строительстве, аттестованные в соответствии с Положением о профессионально-технической аттестации специалистов, осуществляющих деятельность в строительстве, утвержденным Постановлением Правительства № 329 от 23.04.2009. При приемке строительных работ и установленного оборудования, финансируемых из средств государственного бюджета или местных бюджетов, инвесторы обязаны включать в состав приемной комиссии и представителя местного органа публичного управления, затребованного инвестором в письменной форме, минимум за 10 рабочих дней до дня приемки. Председатель комиссии по приемке строительных работ на объектах социально-культурных и жилых зданий назначается представитель из  местных органов самоуправления</a:t>
            </a:r>
            <a:r>
              <a:rPr lang="en-US" sz="1800" b="0" dirty="0" smtClean="0">
                <a:solidFill>
                  <a:schemeClr val="tx1"/>
                </a:solidFill>
              </a:rPr>
              <a:t>.</a:t>
            </a:r>
            <a:endParaRPr lang="ru-RU" sz="1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904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984069"/>
            <a:ext cx="7776000" cy="940525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39634" y="1933303"/>
            <a:ext cx="8534400" cy="466779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 работе комиссии участвует в качестве исполнителя выполненных строительных работ представитель исполнителя (соответствующей подрядной организации). Инвестор назначает дату начала работы приемочной комиссии не позднее чем через 15 календарных дней после официального извещения об окончании работ и сообщает ее: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1) членам приемочной комиссии;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 исполнителю;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3) проектировщику.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Представители исполнителя и проектировщика не могут быть членами комиссии, они участвуют в работе в качестве приглашенных. Проектировщик, как автор проекта конструкции, составляет и предъявляет приемочной комиссии заключение о фактическом состоянии строительства. 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В случае приемки строительных работ и установленного оборудования, инвестор получает и представляет приемочной комиссии заключение, выданное Национальным центром общественного </a:t>
            </a:r>
            <a:r>
              <a:rPr lang="ru-RU" sz="1600" dirty="0" smtClean="0">
                <a:solidFill>
                  <a:schemeClr val="tx1"/>
                </a:solidFill>
              </a:rPr>
              <a:t>здоровья, </a:t>
            </a:r>
            <a:r>
              <a:rPr lang="ru-RU" sz="1600" dirty="0" err="1" smtClean="0">
                <a:solidFill>
                  <a:schemeClr val="tx1"/>
                </a:solidFill>
              </a:rPr>
              <a:t>Гос</a:t>
            </a:r>
            <a:r>
              <a:rPr lang="ru-RU" sz="1600" dirty="0" smtClean="0">
                <a:solidFill>
                  <a:schemeClr val="tx1"/>
                </a:solidFill>
              </a:rPr>
              <a:t>. </a:t>
            </a:r>
            <a:r>
              <a:rPr lang="ru-RU" sz="1600" dirty="0" smtClean="0">
                <a:solidFill>
                  <a:schemeClr val="tx1"/>
                </a:solidFill>
              </a:rPr>
              <a:t>пожарной службы и Государственной экологической инспекции.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045029"/>
            <a:ext cx="7776000" cy="966651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4433" y="2002971"/>
            <a:ext cx="8055429" cy="4432663"/>
          </a:xfrm>
        </p:spPr>
        <p:txBody>
          <a:bodyPr/>
          <a:lstStyle/>
          <a:p>
            <a:r>
              <a:rPr lang="vi-VN" dirty="0" smtClean="0"/>
              <a:t> 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В случае, если после получения извещения об окончании работ инвестор не устанавливает дату приемки работ в срок, предусмотренный в пункте 10 из ПП</a:t>
            </a:r>
            <a:r>
              <a:rPr lang="ro-MO" dirty="0" smtClean="0">
                <a:solidFill>
                  <a:schemeClr val="tx1"/>
                </a:solidFill>
              </a:rPr>
              <a:t> Nr. 285 </a:t>
            </a:r>
            <a:r>
              <a:rPr lang="ru-RU" dirty="0" smtClean="0">
                <a:solidFill>
                  <a:schemeClr val="tx1"/>
                </a:solidFill>
              </a:rPr>
              <a:t>от</a:t>
            </a:r>
            <a:r>
              <a:rPr lang="ro-MO" dirty="0" smtClean="0">
                <a:solidFill>
                  <a:schemeClr val="tx1"/>
                </a:solidFill>
              </a:rPr>
              <a:t> 23.05.1996</a:t>
            </a:r>
            <a:r>
              <a:rPr lang="ru-RU" dirty="0" smtClean="0">
                <a:solidFill>
                  <a:schemeClr val="tx1"/>
                </a:solidFill>
              </a:rPr>
              <a:t>,  а также если в установленный срок на месте приемки не присутствует инвестор или его представитель, исполнитель сам назначает дату приемки в  течение 15  календарных  дней после  окончания первоначального срока.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Исполнитель своевременно сообщает инвестору назначенную им дату работы приемочной комиссии. Если инвестор не явился и в этот срок или заранее не договорился с исполнителем о другом сроке для  приемки  (до назначенной исполнителем даты), исполнитель письменно извещает инвестора о последней дате заседания приемочной комиссии.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извещении исполнитель  указывает  также,  что  ответственность  за возмещение  всех убытков, причиненных ему не созывом приемочной комиссии, несет инвестор.</a:t>
            </a:r>
          </a:p>
          <a:p>
            <a:endParaRPr lang="ru-RU" dirty="0" smtClean="0"/>
          </a:p>
          <a:p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>   </a:t>
            </a:r>
            <a:endParaRPr lang="ru-RU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000" y="1071154"/>
            <a:ext cx="7776000" cy="923109"/>
          </a:xfrm>
        </p:spPr>
        <p:txBody>
          <a:bodyPr/>
          <a:lstStyle/>
          <a:p>
            <a:r>
              <a:rPr lang="ro-RO" sz="2000" dirty="0" smtClean="0">
                <a:solidFill>
                  <a:srgbClr val="C00000"/>
                </a:solidFill>
              </a:rPr>
              <a:t>4</a:t>
            </a:r>
            <a:r>
              <a:rPr lang="it-IT" sz="2000" dirty="0" smtClean="0">
                <a:solidFill>
                  <a:srgbClr val="C00000"/>
                </a:solidFill>
              </a:rPr>
              <a:t>.1.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Информирование  инвестора по завершению строительных работ. Обозначение комиссии по приемке  окончании работ.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862776" y="6581001"/>
            <a:ext cx="3418449" cy="400110"/>
          </a:xfrm>
        </p:spPr>
        <p:txBody>
          <a:bodyPr/>
          <a:lstStyle/>
          <a:p>
            <a:r>
              <a:rPr lang="ro-RO" dirty="0" smtClean="0">
                <a:solidFill>
                  <a:srgbClr val="002060"/>
                </a:solidFill>
              </a:rPr>
              <a:t>Vladimir </a:t>
            </a:r>
            <a:r>
              <a:rPr lang="ro-RO" dirty="0" err="1" smtClean="0">
                <a:solidFill>
                  <a:srgbClr val="002060"/>
                </a:solidFill>
              </a:rPr>
              <a:t>Carbune</a:t>
            </a:r>
            <a:endParaRPr lang="en-BZ" dirty="0" smtClean="0"/>
          </a:p>
          <a:p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04/07/2017</a:t>
            </a:fld>
            <a:endParaRPr lang="en-GB" noProof="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4000" y="2029098"/>
            <a:ext cx="7776000" cy="4275908"/>
          </a:xfrm>
        </p:spPr>
        <p:txBody>
          <a:bodyPr/>
          <a:lstStyle/>
          <a:p>
            <a:r>
              <a:rPr lang="vi-VN" dirty="0" smtClean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Приемочная комиссия может работать в полном составе или каждый член комиссии работает самостоятельно в сроки, установленные председателем комиссии, назначенным инвестором. На заключительном заседании решение комиссии принимается посредством подписания акта приемки всеми членами комиссии.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С целью создания нормальных условий для приемки комиссии предоставляются исполнительная документация, заключения контролирующих органов, а также другие необходимые документы и объяснения.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Приемочная комиссия проверяет: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1) соблюдение требований разрешения на  строительство, а также заключения  и условия выполнения требований соответствующих компетентных органов.</a:t>
            </a:r>
          </a:p>
          <a:p>
            <a:endParaRPr lang="ru-RU" dirty="0" smtClean="0"/>
          </a:p>
          <a:p>
            <a:r>
              <a:rPr lang="vi-VN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vi-VN" b="1" dirty="0" smtClean="0"/>
              <a:t/>
            </a:r>
            <a:br>
              <a:rPr lang="vi-VN" b="1" dirty="0" smtClean="0"/>
            </a:br>
            <a:r>
              <a:rPr lang="vi-VN" b="1" dirty="0" smtClean="0"/>
              <a:t>   </a:t>
            </a:r>
            <a:endParaRPr lang="en-US" b="1" dirty="0" smtClean="0"/>
          </a:p>
          <a:p>
            <a:r>
              <a:rPr lang="vi-VN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2560</TotalTime>
  <Words>732</Words>
  <Application>Microsoft Office PowerPoint</Application>
  <PresentationFormat>Экран (4:3)</PresentationFormat>
  <Paragraphs>185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GIZ_Banner_Kopfzeile-Ausland (3)</vt:lpstr>
      <vt:lpstr> Обучение сотрудников для предприятий «Apa-Canal»     Модуль 10: Роль предприятий предоставляющие публичные услуги водоснабжения и канализации в процессе привлечения инвестиций, проектирования, строительство и ввод в эксплуатацию объектов водоснабжения и канализации    Эксперт правовой /институциональный  Владимир Карбуне   0-21-22 июня 2017,  Кишинэу</vt:lpstr>
      <vt:lpstr>Слайд 2</vt:lpstr>
      <vt:lpstr>Содержание сессии:  </vt:lpstr>
      <vt:lpstr>4.1. Приемка строительных работ.  .  </vt:lpstr>
      <vt:lpstr>4.1. Приемка строительных работ.</vt:lpstr>
      <vt:lpstr>4.1. Информирование  инвестора по завершению строительных работ. Обозначение комиссии по приемке  окончании работ.   </vt:lpstr>
      <vt:lpstr>4.1. Информирование  инвестора по завершению строительных работ. Обозначение комиссии по приемке  окончании работ. </vt:lpstr>
      <vt:lpstr>4.1. Информирование  инвестора по завершению строительных работ. Обозначение комиссии по приемке  окончании работ. </vt:lpstr>
      <vt:lpstr>4.1. Информирование  инвестора по завершению строительных работ. Обозначение комиссии по приемке  окончании работ. </vt:lpstr>
      <vt:lpstr>4.1. Информирование  инвестороа по завершению строительных работ. Обозначение комиссии по приемке  окончании работ. </vt:lpstr>
      <vt:lpstr>4.1. Информирование  инвестора по завершению строительных работ. Обозначение комиссии по приемке  окончании работ. </vt:lpstr>
      <vt:lpstr>4.1. Информирование  инвестора по завершению строительных работ. Обозначение комиссии по приемке  окончании работ. </vt:lpstr>
      <vt:lpstr>MODEL- tip de PROCES-VERBAL DE RECEPŢIE LA TERMINAREA LUCRĂRILOR</vt:lpstr>
      <vt:lpstr>Model de PROCES-VERBAL</vt:lpstr>
      <vt:lpstr>Model de PROCES-VERBAL</vt:lpstr>
      <vt:lpstr>Слайд 16</vt:lpstr>
      <vt:lpstr>4.1. Информирование  инвестора по завершению строительных работ. Обозначение комиссии по приемке  окончании работ. </vt:lpstr>
      <vt:lpstr>4.1. Информирование  инвестора по завершению строительных работ. Обозначение комиссии по приемке  окончании работ. </vt:lpstr>
      <vt:lpstr>Вопросы по самооценки  </vt:lpstr>
      <vt:lpstr>Библиография</vt:lpstr>
      <vt:lpstr>Слайд 21</vt:lpstr>
      <vt:lpstr>Слайд 22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Vladimir</cp:lastModifiedBy>
  <cp:revision>257</cp:revision>
  <cp:lastPrinted>2012-07-19T10:16:59Z</cp:lastPrinted>
  <dcterms:created xsi:type="dcterms:W3CDTF">2013-09-05T11:54:56Z</dcterms:created>
  <dcterms:modified xsi:type="dcterms:W3CDTF">2017-07-04T14:54:25Z</dcterms:modified>
</cp:coreProperties>
</file>