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</p:sldMasterIdLst>
  <p:notesMasterIdLst>
    <p:notesMasterId r:id="rId31"/>
  </p:notesMasterIdLst>
  <p:handoutMasterIdLst>
    <p:handoutMasterId r:id="rId32"/>
  </p:handoutMasterIdLst>
  <p:sldIdLst>
    <p:sldId id="300" r:id="rId2"/>
    <p:sldId id="299" r:id="rId3"/>
    <p:sldId id="301" r:id="rId4"/>
    <p:sldId id="280" r:id="rId5"/>
    <p:sldId id="281" r:id="rId6"/>
    <p:sldId id="282" r:id="rId7"/>
    <p:sldId id="283" r:id="rId8"/>
    <p:sldId id="284" r:id="rId9"/>
    <p:sldId id="285" r:id="rId10"/>
    <p:sldId id="293" r:id="rId11"/>
    <p:sldId id="294" r:id="rId12"/>
    <p:sldId id="295" r:id="rId13"/>
    <p:sldId id="296" r:id="rId14"/>
    <p:sldId id="297" r:id="rId15"/>
    <p:sldId id="308" r:id="rId16"/>
    <p:sldId id="309" r:id="rId17"/>
    <p:sldId id="310" r:id="rId18"/>
    <p:sldId id="311" r:id="rId19"/>
    <p:sldId id="312" r:id="rId20"/>
    <p:sldId id="315" r:id="rId21"/>
    <p:sldId id="314" r:id="rId22"/>
    <p:sldId id="302" r:id="rId23"/>
    <p:sldId id="303" r:id="rId24"/>
    <p:sldId id="304" r:id="rId25"/>
    <p:sldId id="305" r:id="rId26"/>
    <p:sldId id="306" r:id="rId27"/>
    <p:sldId id="298" r:id="rId28"/>
    <p:sldId id="278" r:id="rId29"/>
    <p:sldId id="279" r:id="rId30"/>
  </p:sldIdLst>
  <p:sldSz cx="9144000" cy="6858000" type="screen4x3"/>
  <p:notesSz cx="6797675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658">
          <p15:clr>
            <a:srgbClr val="A4A3A4"/>
          </p15:clr>
        </p15:guide>
        <p15:guide id="2" orient="horz" pos="388">
          <p15:clr>
            <a:srgbClr val="A4A3A4"/>
          </p15:clr>
        </p15:guide>
        <p15:guide id="3" pos="288">
          <p15:clr>
            <a:srgbClr val="A4A3A4"/>
          </p15:clr>
        </p15:guide>
        <p15:guide id="4" pos="10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ura Bohantova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452"/>
    <a:srgbClr val="E5DBA1"/>
    <a:srgbClr val="BABA93"/>
    <a:srgbClr val="BABB93"/>
    <a:srgbClr val="DEDEAF"/>
    <a:srgbClr val="999999"/>
    <a:srgbClr val="D9D9D9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10" autoAdjust="0"/>
    <p:restoredTop sz="95730" autoAdjust="0"/>
  </p:normalViewPr>
  <p:slideViewPr>
    <p:cSldViewPr snapToGrid="0">
      <p:cViewPr varScale="1">
        <p:scale>
          <a:sx n="111" d="100"/>
          <a:sy n="111" d="100"/>
        </p:scale>
        <p:origin x="1572" y="114"/>
      </p:cViewPr>
      <p:guideLst>
        <p:guide orient="horz" pos="658"/>
        <p:guide orient="horz" pos="388"/>
        <p:guide pos="288"/>
        <p:guide pos="10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8" d="100"/>
          <a:sy n="108" d="100"/>
        </p:scale>
        <p:origin x="-4140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 dirty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 dirty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 dirty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fld id="{9D2BB0DA-9F19-4F85-BE06-BD26EBCE8435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46223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 dirty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 dirty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dirty="0"/>
              <a:t>Klicken Sie, um die Formate des Vorlagentextes zu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 dirty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 smtClean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fld id="{9F5F9239-B32B-4DA5-8A01-DF939609D431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503759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de-DE" noProof="0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45FD2-3E81-46CE-8469-756B02FFE624}" type="datetime1">
              <a:rPr lang="en-GB"/>
              <a:pPr>
                <a:defRPr/>
              </a:pPr>
              <a:t>10/07/2017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F7A0A-63E7-4B0C-B24A-9B68D0AFA615}" type="datetime1">
              <a:rPr lang="en-GB"/>
              <a:pPr>
                <a:defRPr/>
              </a:pPr>
              <a:t>10/07/2017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2052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8" name="Rectangle 17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CB0F3-6EBF-4F0B-A43F-3159E39869CC}" type="datetime1">
              <a:rPr lang="en-GB"/>
              <a:pPr>
                <a:defRPr/>
              </a:pPr>
              <a:t>10/07/2017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großes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D0103-F70D-4B34-9C6B-8334DEAD2729}" type="datetime1">
              <a:rPr lang="en-GB"/>
              <a:pPr>
                <a:defRPr/>
              </a:pPr>
              <a:t>10/07/2017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E69B6-682F-4B39-88AA-FDB3FCB7A7DA}" type="datetime1">
              <a:rPr lang="en-GB"/>
              <a:pPr>
                <a:defRPr/>
              </a:pPr>
              <a:t>10/07/2017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de-DE" noProof="0" dirty="0"/>
          </a:p>
        </p:txBody>
      </p:sp>
      <p:sp>
        <p:nvSpPr>
          <p:cNvPr id="9" name="Inhaltsplatzhalter 2"/>
          <p:cNvSpPr>
            <a:spLocks noGrp="1"/>
          </p:cNvSpPr>
          <p:nvPr>
            <p:ph idx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047ED-788E-4408-9528-2B801EB7D125}" type="datetime1">
              <a:rPr lang="en-GB"/>
              <a:pPr>
                <a:defRPr/>
              </a:pPr>
              <a:t>10/07/2017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55411-DEB0-4651-86D0-9B11A06D1600}" type="datetime1">
              <a:rPr lang="ru-RU"/>
              <a:pPr>
                <a:defRPr/>
              </a:pPr>
              <a:t>10.07.2017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+mn-cs"/>
              </a:defRPr>
            </a:lvl1pPr>
          </a:lstStyle>
          <a:p>
            <a:pPr>
              <a:defRPr/>
            </a:pPr>
            <a:fld id="{41CC1C58-6841-4706-899E-50892A8EBD1D}" type="slidenum">
              <a:rPr lang="ru-RU" altLang="fr-FR"/>
              <a:pPr>
                <a:defRPr/>
              </a:pPr>
              <a:t>‹#›</a:t>
            </a:fld>
            <a:endParaRPr lang="ru-RU" alt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Grafik 6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588"/>
            <a:ext cx="9144000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Grafik 8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2447925"/>
            <a:ext cx="77755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First layer</a:t>
            </a:r>
          </a:p>
          <a:p>
            <a:pPr lvl="1"/>
            <a:r>
              <a:rPr lang="en-GB" smtClean="0"/>
              <a:t>Second layer</a:t>
            </a:r>
          </a:p>
          <a:p>
            <a:pPr lvl="2"/>
            <a:r>
              <a:rPr lang="en-GB" smtClean="0"/>
              <a:t>Third layer</a:t>
            </a:r>
          </a:p>
          <a:p>
            <a:pPr lvl="3"/>
            <a:r>
              <a:rPr lang="en-GB" smtClean="0"/>
              <a:t>Fourth layer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4138" y="6581775"/>
            <a:ext cx="9271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000" b="0" dirty="0">
                <a:solidFill>
                  <a:srgbClr val="6E6452"/>
                </a:solidFill>
                <a:latin typeface="Arial Narrow" pitchFamily="34" charset="0"/>
              </a:rPr>
              <a:t>Page </a:t>
            </a:r>
            <a:fld id="{5E803D5C-CCBA-40F7-B719-3400E93DCD41}" type="slidenum">
              <a:rPr lang="en-GB" sz="1000" b="0" smtClean="0">
                <a:solidFill>
                  <a:srgbClr val="6E6452"/>
                </a:solidFill>
                <a:latin typeface="Arial Narrow" pitchFamily="34" charset="0"/>
              </a:rPr>
              <a:pPr>
                <a:defRPr/>
              </a:pPr>
              <a:t>‹#›</a:t>
            </a:fld>
            <a:endParaRPr lang="en-GB" sz="1000" b="0" dirty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263" y="6581775"/>
            <a:ext cx="34194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1000" b="1" spc="70" baseline="0" dirty="0">
                <a:solidFill>
                  <a:srgbClr val="6E6452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450" y="6581775"/>
            <a:ext cx="1295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 sz="1000" b="0" smtClean="0">
                <a:solidFill>
                  <a:srgbClr val="6E6452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fld id="{B0763ADD-3B32-4C5C-8683-BDAC4A958DE1}" type="datetime1">
              <a:rPr lang="en-GB"/>
              <a:pPr>
                <a:defRPr/>
              </a:pPr>
              <a:t>10/07/2017</a:t>
            </a:fld>
            <a:endParaRPr lang="en-GB" dirty="0"/>
          </a:p>
        </p:txBody>
      </p:sp>
      <p:sp>
        <p:nvSpPr>
          <p:cNvPr id="1032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1482725"/>
            <a:ext cx="77755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here to add title</a:t>
            </a:r>
            <a:endParaRPr lang="de-DE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</p:sldLayoutIdLst>
  <p:transition/>
  <p:hf sldNum="0" hdr="0"/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58775" indent="-358775" algn="l" rtl="0" fontAlgn="base">
        <a:spcBef>
          <a:spcPts val="400"/>
        </a:spcBef>
        <a:spcAft>
          <a:spcPts val="800"/>
        </a:spcAft>
        <a:buClr>
          <a:srgbClr val="C80F0F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  <a:ea typeface="+mn-ea"/>
          <a:cs typeface="+mn-cs"/>
        </a:defRPr>
      </a:lvl1pPr>
      <a:lvl2pPr marL="719138" indent="-358775" algn="l" rtl="0" fontAlgn="base">
        <a:spcBef>
          <a:spcPts val="400"/>
        </a:spcBef>
        <a:spcAft>
          <a:spcPts val="800"/>
        </a:spcAft>
        <a:buClr>
          <a:srgbClr val="6E6452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</a:defRPr>
      </a:lvl2pPr>
      <a:lvl3pPr marL="1079500" indent="-358775" algn="l" rtl="0" fontAlgn="base">
        <a:spcBef>
          <a:spcPts val="400"/>
        </a:spcBef>
        <a:spcAft>
          <a:spcPts val="800"/>
        </a:spcAft>
        <a:buClr>
          <a:srgbClr val="6E6452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</a:defRPr>
      </a:lvl3pPr>
      <a:lvl4pPr marL="1439863" indent="-358775" algn="l" rtl="0" fontAlgn="base">
        <a:spcBef>
          <a:spcPts val="400"/>
        </a:spcBef>
        <a:spcAft>
          <a:spcPts val="800"/>
        </a:spcAft>
        <a:buClr>
          <a:srgbClr val="6E6452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</a:defRPr>
      </a:lvl4pPr>
      <a:lvl5pPr marL="1798638" indent="-358775" algn="l" rtl="0" fontAlgn="base">
        <a:spcBef>
          <a:spcPts val="400"/>
        </a:spcBef>
        <a:spcAft>
          <a:spcPts val="800"/>
        </a:spcAft>
        <a:buClr>
          <a:srgbClr val="6E6452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hyperlink" Target="http://www.serviciilocale.md/" TargetMode="External"/><Relationship Id="rId7" Type="http://schemas.openxmlformats.org/officeDocument/2006/relationships/image" Target="../media/image20.png"/><Relationship Id="rId2" Type="http://schemas.openxmlformats.org/officeDocument/2006/relationships/hyperlink" Target="http://www.giz.d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Заголовок 1"/>
          <p:cNvSpPr>
            <a:spLocks noGrp="1"/>
          </p:cNvSpPr>
          <p:nvPr>
            <p:ph type="title"/>
          </p:nvPr>
        </p:nvSpPr>
        <p:spPr>
          <a:xfrm>
            <a:off x="250825" y="1235075"/>
            <a:ext cx="8785225" cy="433388"/>
          </a:xfrm>
        </p:spPr>
        <p:txBody>
          <a:bodyPr/>
          <a:lstStyle/>
          <a:p>
            <a:pPr algn="ctr"/>
            <a:r>
              <a:rPr lang="ru-RU" altLang="en-US" sz="1600" b="1" smtClean="0"/>
              <a:t>Тренинг для сотрудников операторов «Apa-Canal» в Молдове</a:t>
            </a:r>
            <a:r>
              <a:rPr lang="ro-RO" altLang="en-US" b="1" smtClean="0"/>
              <a:t/>
            </a:r>
            <a:br>
              <a:rPr lang="ro-RO" altLang="en-US" b="1" smtClean="0"/>
            </a:br>
            <a:endParaRPr lang="ru-RU" altLang="en-US" smtClean="0"/>
          </a:p>
        </p:txBody>
      </p:sp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250825" y="1668463"/>
            <a:ext cx="8642350" cy="4291012"/>
          </a:xfrm>
        </p:spPr>
        <p:txBody>
          <a:bodyPr/>
          <a:lstStyle/>
          <a:p>
            <a:pPr marL="0" indent="0" algn="ctr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ru-RU" altLang="en-US" sz="2400" b="1" dirty="0" smtClean="0">
                <a:solidFill>
                  <a:srgbClr val="FF0000"/>
                </a:solidFill>
              </a:rPr>
              <a:t>Модуль 10: Роль операторов государственных услуг водоснабжения и канализации в процессе привлечения инвестиций, проектирования, строительства и сдачи в эксплуатацию объектов водоснабжения и канализации</a:t>
            </a:r>
          </a:p>
          <a:p>
            <a:pPr marL="0" indent="0" algn="ctr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ro-RO" altLang="en-US" b="1" dirty="0" smtClean="0">
                <a:solidFill>
                  <a:srgbClr val="FF0000"/>
                </a:solidFill>
              </a:rPr>
              <a:t/>
            </a:r>
            <a:br>
              <a:rPr lang="ro-RO" altLang="en-US" b="1" dirty="0" smtClean="0">
                <a:solidFill>
                  <a:srgbClr val="FF0000"/>
                </a:solidFill>
              </a:rPr>
            </a:br>
            <a:r>
              <a:rPr lang="ru-RU" altLang="en-US" b="1" dirty="0" smtClean="0">
                <a:solidFill>
                  <a:srgbClr val="FF0000"/>
                </a:solidFill>
              </a:rPr>
              <a:t>Сессия 1</a:t>
            </a:r>
          </a:p>
          <a:p>
            <a:pPr marL="0" indent="0" algn="ctr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ru-RU" altLang="en-US" b="1" dirty="0" smtClean="0">
                <a:solidFill>
                  <a:srgbClr val="FF0000"/>
                </a:solidFill>
              </a:rPr>
              <a:t>Роль операторов государственных услуг водоснабжения и канализации в процессе строительства объектов водоснабжения и канализации</a:t>
            </a:r>
            <a:r>
              <a:rPr lang="ro-RO" altLang="en-US" b="1" dirty="0" smtClean="0">
                <a:solidFill>
                  <a:srgbClr val="FF0000"/>
                </a:solidFill>
              </a:rPr>
              <a:t/>
            </a:r>
            <a:br>
              <a:rPr lang="ro-RO" altLang="en-US" b="1" dirty="0" smtClean="0">
                <a:solidFill>
                  <a:srgbClr val="FF0000"/>
                </a:solidFill>
              </a:rPr>
            </a:br>
            <a:endParaRPr lang="ro-RO" altLang="en-US" b="1" dirty="0" smtClean="0"/>
          </a:p>
          <a:p>
            <a:pPr marL="0" indent="0" algn="ctr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ro-RO" altLang="en-US" b="1" dirty="0" smtClean="0"/>
              <a:t/>
            </a:r>
            <a:br>
              <a:rPr lang="ro-RO" altLang="en-US" b="1" dirty="0" smtClean="0"/>
            </a:br>
            <a:r>
              <a:rPr lang="ru-RU" altLang="en-US" sz="1600" b="1" i="1" dirty="0" smtClean="0"/>
              <a:t>Эксперт</a:t>
            </a:r>
            <a:r>
              <a:rPr lang="ro-RO" altLang="en-US" sz="1600" b="1" i="1" dirty="0" smtClean="0"/>
              <a:t>,  </a:t>
            </a:r>
            <a:r>
              <a:rPr lang="ru-RU" altLang="en-US" sz="1600" b="1" i="1" dirty="0" err="1" smtClean="0"/>
              <a:t>Тагадюк</a:t>
            </a:r>
            <a:r>
              <a:rPr lang="ru-RU" altLang="en-US" sz="1600" b="1" i="1" dirty="0" smtClean="0"/>
              <a:t> Александр</a:t>
            </a:r>
            <a:r>
              <a:rPr lang="ro-RO" altLang="en-US" sz="1600" b="1" i="1" dirty="0" smtClean="0"/>
              <a:t/>
            </a:r>
            <a:br>
              <a:rPr lang="ro-RO" altLang="en-US" sz="1600" b="1" i="1" dirty="0" smtClean="0"/>
            </a:br>
            <a:r>
              <a:rPr lang="ro-RO" altLang="en-US" sz="1100" b="1" dirty="0" smtClean="0"/>
              <a:t/>
            </a:r>
            <a:br>
              <a:rPr lang="ro-RO" altLang="en-US" sz="1100" b="1" dirty="0" smtClean="0"/>
            </a:br>
            <a:r>
              <a:rPr lang="ro-RO" altLang="en-US" sz="1600" b="1" dirty="0" smtClean="0"/>
              <a:t>20-21-</a:t>
            </a:r>
            <a:r>
              <a:rPr lang="en-US" altLang="en-US" sz="1600" b="1" dirty="0" smtClean="0"/>
              <a:t>2</a:t>
            </a:r>
            <a:r>
              <a:rPr lang="ro-RO" altLang="en-US" sz="1600" b="1" dirty="0" smtClean="0"/>
              <a:t>2</a:t>
            </a:r>
            <a:r>
              <a:rPr lang="en-US" altLang="en-US" sz="1600" b="1" dirty="0" smtClean="0"/>
              <a:t> </a:t>
            </a:r>
            <a:r>
              <a:rPr lang="ru-RU" altLang="en-US" sz="1600" b="1" dirty="0" smtClean="0"/>
              <a:t>июня </a:t>
            </a:r>
            <a:r>
              <a:rPr lang="en-US" altLang="en-US" sz="1600" b="1" dirty="0" smtClean="0"/>
              <a:t>201</a:t>
            </a:r>
            <a:r>
              <a:rPr lang="ro-RO" altLang="en-US" sz="1600" b="1" dirty="0" smtClean="0"/>
              <a:t>7</a:t>
            </a:r>
            <a:r>
              <a:rPr lang="en-US" altLang="en-US" sz="1600" b="1" dirty="0" smtClean="0"/>
              <a:t>,  </a:t>
            </a:r>
            <a:r>
              <a:rPr lang="ru-RU" altLang="en-US" sz="1600" b="1" dirty="0" smtClean="0"/>
              <a:t>Кишинев</a:t>
            </a:r>
            <a:endParaRPr lang="ru-RU" altLang="en-US" sz="1600" dirty="0" smtClean="0"/>
          </a:p>
        </p:txBody>
      </p:sp>
      <p:pic>
        <p:nvPicPr>
          <p:cNvPr id="11267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 algn="ctr">
              <a:defRPr/>
            </a:pPr>
            <a:r>
              <a:rPr lang="en-GB" b="1" spc="70" dirty="0"/>
              <a:t>20/06/2017</a:t>
            </a:r>
          </a:p>
        </p:txBody>
      </p:sp>
      <p:sp>
        <p:nvSpPr>
          <p:cNvPr id="11269" name="Footer Placeholder 2"/>
          <p:cNvSpPr txBox="1">
            <a:spLocks/>
          </p:cNvSpPr>
          <p:nvPr/>
        </p:nvSpPr>
        <p:spPr bwMode="auto">
          <a:xfrm>
            <a:off x="2862263" y="6581775"/>
            <a:ext cx="34194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en-US" sz="1000" i="1" dirty="0" err="1"/>
              <a:t>Тагадюк</a:t>
            </a:r>
            <a:r>
              <a:rPr lang="ru-RU" altLang="en-US" sz="1000" i="1" dirty="0"/>
              <a:t> Александр</a:t>
            </a:r>
            <a:endParaRPr lang="de-DE" altLang="en-US" sz="1000" dirty="0">
              <a:solidFill>
                <a:srgbClr val="6E645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u 1"/>
          <p:cNvSpPr>
            <a:spLocks noGrp="1"/>
          </p:cNvSpPr>
          <p:nvPr>
            <p:ph type="title"/>
          </p:nvPr>
        </p:nvSpPr>
        <p:spPr>
          <a:xfrm>
            <a:off x="679450" y="1187450"/>
            <a:ext cx="7775575" cy="1528763"/>
          </a:xfrm>
        </p:spPr>
        <p:txBody>
          <a:bodyPr/>
          <a:lstStyle/>
          <a:p>
            <a:pPr algn="ctr"/>
            <a:r>
              <a:rPr lang="en-GB" smtClean="0">
                <a:cs typeface="Times New Roman" pitchFamily="18" charset="0"/>
              </a:rPr>
              <a:t>NCM A.07.02-2012 “</a:t>
            </a:r>
            <a:r>
              <a:rPr lang="ru-RU" smtClean="0">
                <a:cs typeface="Times New Roman" pitchFamily="18" charset="0"/>
              </a:rPr>
              <a:t>Порядок разработки, согласования, утверждения и состав проектной</a:t>
            </a:r>
            <a:br>
              <a:rPr lang="ru-RU" smtClean="0">
                <a:cs typeface="Times New Roman" pitchFamily="18" charset="0"/>
              </a:rPr>
            </a:br>
            <a:r>
              <a:rPr lang="ru-RU" smtClean="0">
                <a:cs typeface="Times New Roman" pitchFamily="18" charset="0"/>
              </a:rPr>
              <a:t>документации для строительства</a:t>
            </a:r>
            <a:r>
              <a:rPr lang="en-GB" smtClean="0">
                <a:cs typeface="Times New Roman" pitchFamily="18" charset="0"/>
              </a:rPr>
              <a:t>”</a:t>
            </a:r>
            <a:endParaRPr lang="en-US" smtClean="0"/>
          </a:p>
        </p:txBody>
      </p:sp>
      <p:sp>
        <p:nvSpPr>
          <p:cNvPr id="3" name="Substituent subsol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20483" name="Substituent dată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sp>
        <p:nvSpPr>
          <p:cNvPr id="5" name="Substituent conținut 4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269875" y="3008313"/>
            <a:ext cx="4392613" cy="352107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ro-RO" dirty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строительные работы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работы по расширению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реконструкцию и техническое       перевооружение предприятий, зданий и сооружений, включая изменение назначения</a:t>
            </a:r>
            <a:endParaRPr lang="en-GB" dirty="0"/>
          </a:p>
          <a:p>
            <a:pPr>
              <a:defRPr/>
            </a:pPr>
            <a:endParaRPr lang="en-US" dirty="0"/>
          </a:p>
        </p:txBody>
      </p:sp>
      <p:pic>
        <p:nvPicPr>
          <p:cNvPr id="20485" name="Imagin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2488" y="3316288"/>
            <a:ext cx="4414837" cy="316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Разработка проектной документации</a:t>
            </a:r>
            <a:endParaRPr lang="en-US" smtClean="0"/>
          </a:p>
        </p:txBody>
      </p:sp>
      <p:sp>
        <p:nvSpPr>
          <p:cNvPr id="3" name="Substituent subsol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21507" name="Substituent dată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sp>
        <p:nvSpPr>
          <p:cNvPr id="5" name="Substituent conținut 4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47925"/>
            <a:ext cx="7775575" cy="3816350"/>
          </a:xfrm>
        </p:spPr>
        <p:txBody>
          <a:bodyPr/>
          <a:lstStyle/>
          <a:p>
            <a:pPr marL="457200" indent="-457200" algn="just">
              <a:buFont typeface="Arial" panose="020B0604020202020204" pitchFamily="34" charset="0"/>
              <a:buChar char="•"/>
              <a:defRPr/>
            </a:pPr>
            <a:r>
              <a:rPr lang="ru-RU" dirty="0"/>
              <a:t>Градостроительного сертификата на проектирование</a:t>
            </a:r>
            <a:endParaRPr lang="ro-RO" dirty="0"/>
          </a:p>
          <a:p>
            <a:pPr marL="457200" indent="-457200" algn="just">
              <a:buFont typeface="Arial" panose="020B0604020202020204" pitchFamily="34" charset="0"/>
              <a:buChar char="•"/>
              <a:defRPr/>
            </a:pPr>
            <a:r>
              <a:rPr lang="ru-RU" dirty="0"/>
              <a:t>Контракт</a:t>
            </a:r>
          </a:p>
          <a:p>
            <a:pPr marL="457200" indent="-457200" algn="just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Техническое задание на проектирование с приложенными к нему исходными данными на проектирование</a:t>
            </a:r>
            <a:endParaRPr lang="en-US" dirty="0"/>
          </a:p>
          <a:p>
            <a:pPr marL="457200" indent="-457200" algn="just">
              <a:buFont typeface="Arial" panose="020B0604020202020204" pitchFamily="34" charset="0"/>
              <a:buChar char="•"/>
              <a:defRPr/>
            </a:pPr>
            <a:r>
              <a:rPr lang="ru-RU" dirty="0"/>
              <a:t>Инженерные изыскания с учетом принятых решений в градостроительной документации.</a:t>
            </a:r>
            <a:endParaRPr lang="ro-RO" dirty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u 1"/>
          <p:cNvSpPr>
            <a:spLocks noGrp="1"/>
          </p:cNvSpPr>
          <p:nvPr>
            <p:ph type="title"/>
          </p:nvPr>
        </p:nvSpPr>
        <p:spPr>
          <a:xfrm>
            <a:off x="684213" y="1190625"/>
            <a:ext cx="7775575" cy="617538"/>
          </a:xfrm>
        </p:spPr>
        <p:txBody>
          <a:bodyPr/>
          <a:lstStyle/>
          <a:p>
            <a:pPr algn="ctr"/>
            <a:r>
              <a:rPr lang="ru-RU" smtClean="0"/>
              <a:t>Разработка проектной документации</a:t>
            </a:r>
            <a:endParaRPr lang="en-US" smtClean="0"/>
          </a:p>
        </p:txBody>
      </p:sp>
      <p:sp>
        <p:nvSpPr>
          <p:cNvPr id="3" name="Substituent subsol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22531" name="Substituent dată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sp>
        <p:nvSpPr>
          <p:cNvPr id="5" name="Substituent conținut 4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330200" y="1808163"/>
            <a:ext cx="4475163" cy="158273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dirty="0"/>
              <a:t>в одну стадию</a:t>
            </a:r>
            <a:r>
              <a:rPr lang="en-US" dirty="0"/>
              <a:t> - </a:t>
            </a:r>
            <a:r>
              <a:rPr lang="ru-RU" dirty="0"/>
              <a:t>рабочий проект</a:t>
            </a:r>
          </a:p>
          <a:p>
            <a:pPr>
              <a:defRPr/>
            </a:pPr>
            <a:r>
              <a:rPr lang="ru-RU" dirty="0"/>
              <a:t>(пояснительная записка и рабочая до-</a:t>
            </a:r>
          </a:p>
          <a:p>
            <a:pPr>
              <a:defRPr/>
            </a:pPr>
            <a:r>
              <a:rPr lang="ru-RU" dirty="0" err="1"/>
              <a:t>кументация</a:t>
            </a:r>
            <a:r>
              <a:rPr lang="ru-RU" dirty="0"/>
              <a:t>) - для технически </a:t>
            </a:r>
            <a:r>
              <a:rPr lang="ru-RU" dirty="0" err="1"/>
              <a:t>неслож</a:t>
            </a:r>
            <a:r>
              <a:rPr lang="ru-RU" dirty="0"/>
              <a:t>-</a:t>
            </a:r>
          </a:p>
          <a:p>
            <a:pPr>
              <a:defRPr/>
            </a:pPr>
            <a:r>
              <a:rPr lang="ru-RU" dirty="0" err="1"/>
              <a:t>ных</a:t>
            </a:r>
            <a:r>
              <a:rPr lang="ru-RU" dirty="0"/>
              <a:t> объектов</a:t>
            </a:r>
            <a:endParaRPr lang="en-US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US" dirty="0"/>
          </a:p>
        </p:txBody>
      </p:sp>
      <p:pic>
        <p:nvPicPr>
          <p:cNvPr id="22533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7638" y="1808163"/>
            <a:ext cx="3398837" cy="238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ubstituent conținut 4">
            <a:extLst>
              <a:ext uri="{FF2B5EF4-FFF2-40B4-BE49-F238E27FC236}"/>
            </a:extLst>
          </p:cNvPr>
          <p:cNvSpPr txBox="1">
            <a:spLocks/>
          </p:cNvSpPr>
          <p:nvPr/>
        </p:nvSpPr>
        <p:spPr bwMode="auto">
          <a:xfrm>
            <a:off x="4792663" y="4606925"/>
            <a:ext cx="4248150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  <a:ea typeface="+mn-ea"/>
                <a:cs typeface="+mn-cs"/>
              </a:defRPr>
            </a:lvl1pPr>
            <a:lvl2pPr marL="3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2pPr>
            <a:lvl3pPr marL="7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3pPr>
            <a:lvl4pPr marL="10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4pPr>
            <a:lvl5pPr marL="144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5pPr>
            <a:lvl6pPr marL="180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6pPr>
            <a:lvl7pPr marL="21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7pPr>
            <a:lvl8pPr marL="25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8pPr>
            <a:lvl9pPr marL="28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0" dirty="0"/>
              <a:t>в две стадии</a:t>
            </a:r>
            <a:r>
              <a:rPr lang="en-US" b="0" dirty="0"/>
              <a:t> - </a:t>
            </a:r>
            <a:r>
              <a:rPr lang="ru-RU" b="0" dirty="0"/>
              <a:t>проект и рабочая</a:t>
            </a:r>
            <a:endParaRPr lang="en-US" b="0" dirty="0"/>
          </a:p>
          <a:p>
            <a:pPr>
              <a:defRPr/>
            </a:pPr>
            <a:r>
              <a:rPr lang="ru-RU" b="0" dirty="0"/>
              <a:t> документация - для других объектов</a:t>
            </a:r>
            <a:endParaRPr lang="en-US" b="0" dirty="0"/>
          </a:p>
          <a:p>
            <a:pPr>
              <a:defRPr/>
            </a:pPr>
            <a:r>
              <a:rPr lang="ru-RU" b="0" dirty="0"/>
              <a:t>строительства, в том числе крупных и</a:t>
            </a:r>
            <a:endParaRPr lang="en-US" b="0" dirty="0"/>
          </a:p>
          <a:p>
            <a:pPr>
              <a:defRPr/>
            </a:pPr>
            <a:r>
              <a:rPr lang="ru-RU" b="0" dirty="0"/>
              <a:t>сложных</a:t>
            </a:r>
            <a:endParaRPr lang="en-GB" b="0" dirty="0"/>
          </a:p>
          <a:p>
            <a:pPr>
              <a:defRPr/>
            </a:pPr>
            <a:endParaRPr lang="en-US" b="0" kern="0" dirty="0"/>
          </a:p>
        </p:txBody>
      </p:sp>
      <p:pic>
        <p:nvPicPr>
          <p:cNvPr id="22535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813" y="3487738"/>
            <a:ext cx="40719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u 1"/>
          <p:cNvSpPr>
            <a:spLocks noGrp="1"/>
          </p:cNvSpPr>
          <p:nvPr>
            <p:ph type="title"/>
          </p:nvPr>
        </p:nvSpPr>
        <p:spPr>
          <a:xfrm>
            <a:off x="684213" y="1482725"/>
            <a:ext cx="7775575" cy="800100"/>
          </a:xfrm>
        </p:spPr>
        <p:txBody>
          <a:bodyPr/>
          <a:lstStyle/>
          <a:p>
            <a:pPr algn="ctr"/>
            <a:r>
              <a:rPr lang="ru-RU" smtClean="0"/>
              <a:t>Проверка, согласование и утверждение </a:t>
            </a:r>
            <a:br>
              <a:rPr lang="ru-RU" smtClean="0"/>
            </a:br>
            <a:r>
              <a:rPr lang="ru-RU" smtClean="0"/>
              <a:t>проектной документации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smtClean="0">
                <a:latin typeface="Times New Roman" pitchFamily="18" charset="0"/>
                <a:cs typeface="Times New Roman" pitchFamily="18" charset="0"/>
              </a:rPr>
            </a:br>
            <a:endParaRPr lang="en-US" smtClean="0"/>
          </a:p>
        </p:txBody>
      </p:sp>
      <p:sp>
        <p:nvSpPr>
          <p:cNvPr id="3" name="Substituent subsol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23555" name="Substituent dată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sp>
        <p:nvSpPr>
          <p:cNvPr id="5" name="Substituent conținut 4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47925"/>
            <a:ext cx="3422650" cy="3816350"/>
          </a:xfrm>
        </p:spPr>
        <p:txBody>
          <a:bodyPr/>
          <a:lstStyle/>
          <a:p>
            <a:pPr>
              <a:defRPr/>
            </a:pPr>
            <a:endParaRPr lang="ro-RO" dirty="0"/>
          </a:p>
          <a:p>
            <a:pPr>
              <a:defRPr/>
            </a:pPr>
            <a:r>
              <a:rPr lang="ru-RU" sz="2000" dirty="0"/>
              <a:t>Актеры, участвующие в процессе</a:t>
            </a:r>
            <a:r>
              <a:rPr lang="ro-RO" sz="2000" dirty="0"/>
              <a:t>:</a:t>
            </a:r>
          </a:p>
          <a:p>
            <a:pPr>
              <a:defRPr/>
            </a:pPr>
            <a:endParaRPr lang="ro-RO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dirty="0"/>
              <a:t>Заказчик</a:t>
            </a:r>
            <a:endParaRPr lang="ro-RO" sz="20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dirty="0"/>
              <a:t>Проектировщик</a:t>
            </a:r>
            <a:endParaRPr lang="ro-RO" sz="20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2000" dirty="0"/>
              <a:t>Проверяющий</a:t>
            </a:r>
            <a:endParaRPr lang="en-US" sz="2000" dirty="0"/>
          </a:p>
        </p:txBody>
      </p:sp>
      <p:pic>
        <p:nvPicPr>
          <p:cNvPr id="23557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4138" y="2960688"/>
            <a:ext cx="4389437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2813" y="5094288"/>
            <a:ext cx="1592262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u 1"/>
          <p:cNvSpPr>
            <a:spLocks noGrp="1"/>
          </p:cNvSpPr>
          <p:nvPr>
            <p:ph type="title"/>
          </p:nvPr>
        </p:nvSpPr>
        <p:spPr>
          <a:xfrm>
            <a:off x="679450" y="895350"/>
            <a:ext cx="7775575" cy="455613"/>
          </a:xfrm>
        </p:spPr>
        <p:txBody>
          <a:bodyPr/>
          <a:lstStyle/>
          <a:p>
            <a:pPr algn="ctr"/>
            <a:r>
              <a:rPr lang="ru-RU" b="1" smtClean="0"/>
              <a:t>Состав и содержание проекта</a:t>
            </a:r>
            <a:endParaRPr lang="en-US" smtClean="0"/>
          </a:p>
        </p:txBody>
      </p:sp>
      <p:sp>
        <p:nvSpPr>
          <p:cNvPr id="3" name="Substituent subsol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24579" name="Substituent dată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sp>
        <p:nvSpPr>
          <p:cNvPr id="5" name="Substituent conținut 4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68263" y="1597026"/>
            <a:ext cx="8859837" cy="4984750"/>
          </a:xfrm>
        </p:spPr>
        <p:txBody>
          <a:bodyPr/>
          <a:lstStyle/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b="1" dirty="0"/>
              <a:t>общая пояснительная записка</a:t>
            </a:r>
            <a:endParaRPr lang="en-US" b="1" dirty="0"/>
          </a:p>
          <a:p>
            <a:pPr>
              <a:spcBef>
                <a:spcPts val="0"/>
              </a:spcBef>
              <a:defRPr/>
            </a:pPr>
            <a:r>
              <a:rPr lang="en-US" b="1" dirty="0"/>
              <a:t>     </a:t>
            </a:r>
            <a:r>
              <a:rPr lang="en-US" dirty="0"/>
              <a:t>- </a:t>
            </a:r>
            <a:r>
              <a:rPr lang="ru-RU" dirty="0"/>
              <a:t>основание для разработки проектной документации</a:t>
            </a:r>
            <a:endParaRPr lang="en-US" dirty="0"/>
          </a:p>
          <a:p>
            <a:pPr>
              <a:spcBef>
                <a:spcPts val="0"/>
              </a:spcBef>
              <a:defRPr/>
            </a:pPr>
            <a:r>
              <a:rPr lang="en-US" dirty="0"/>
              <a:t>     - </a:t>
            </a:r>
            <a:r>
              <a:rPr lang="ru-RU" dirty="0"/>
              <a:t>сведения о социально-экономических и экологических условиях </a:t>
            </a:r>
          </a:p>
          <a:p>
            <a:pPr>
              <a:spcBef>
                <a:spcPts val="0"/>
              </a:spcBef>
              <a:defRPr/>
            </a:pPr>
            <a:r>
              <a:rPr lang="ru-RU" dirty="0"/>
              <a:t>       района строительства</a:t>
            </a:r>
            <a:endParaRPr lang="en-US" dirty="0"/>
          </a:p>
          <a:p>
            <a:pPr>
              <a:spcBef>
                <a:spcPts val="0"/>
              </a:spcBef>
              <a:defRPr/>
            </a:pPr>
            <a:r>
              <a:rPr lang="en-US" dirty="0"/>
              <a:t>     - </a:t>
            </a:r>
            <a:r>
              <a:rPr lang="ru-RU" dirty="0"/>
              <a:t>основные показатели по генеральному плану, инженерным сетям</a:t>
            </a:r>
          </a:p>
          <a:p>
            <a:pPr>
              <a:spcBef>
                <a:spcPts val="0"/>
              </a:spcBef>
              <a:defRPr/>
            </a:pPr>
            <a:r>
              <a:rPr lang="ru-RU" dirty="0"/>
              <a:t>       и коммуникациям, мероприятия по инженерной защите </a:t>
            </a:r>
          </a:p>
          <a:p>
            <a:pPr>
              <a:spcBef>
                <a:spcPts val="0"/>
              </a:spcBef>
              <a:defRPr/>
            </a:pPr>
            <a:r>
              <a:rPr lang="ru-RU" dirty="0"/>
              <a:t>       территории</a:t>
            </a:r>
            <a:endParaRPr lang="pt-BR" dirty="0"/>
          </a:p>
          <a:p>
            <a:pPr>
              <a:spcBef>
                <a:spcPts val="0"/>
              </a:spcBef>
              <a:defRPr/>
            </a:pPr>
            <a:r>
              <a:rPr lang="pt-BR" dirty="0"/>
              <a:t>     - </a:t>
            </a:r>
            <a:r>
              <a:rPr lang="ru-RU" dirty="0"/>
              <a:t>технико-экономические показатели, полученные в результате</a:t>
            </a:r>
          </a:p>
          <a:p>
            <a:pPr>
              <a:spcBef>
                <a:spcPts val="0"/>
              </a:spcBef>
              <a:defRPr/>
            </a:pPr>
            <a:r>
              <a:rPr lang="ru-RU" dirty="0"/>
              <a:t>       разработки проектной документации, их сопоставление с</a:t>
            </a:r>
          </a:p>
          <a:p>
            <a:pPr>
              <a:spcBef>
                <a:spcPts val="0"/>
              </a:spcBef>
              <a:defRPr/>
            </a:pPr>
            <a:r>
              <a:rPr lang="ru-RU" dirty="0"/>
              <a:t>       показателями утверждённого (одобренного) обоснования </a:t>
            </a:r>
            <a:r>
              <a:rPr lang="ru-RU" dirty="0" err="1"/>
              <a:t>инвестиционно</a:t>
            </a:r>
            <a:r>
              <a:rPr lang="ru-RU" dirty="0"/>
              <a:t>     </a:t>
            </a:r>
          </a:p>
          <a:p>
            <a:pPr>
              <a:spcBef>
                <a:spcPts val="0"/>
              </a:spcBef>
              <a:defRPr/>
            </a:pPr>
            <a:r>
              <a:rPr lang="ru-RU" dirty="0"/>
              <a:t>       строительного проекта</a:t>
            </a:r>
            <a:endParaRPr lang="en-US" dirty="0"/>
          </a:p>
          <a:p>
            <a:pPr>
              <a:defRPr/>
            </a:pPr>
            <a:r>
              <a:rPr lang="en-US" dirty="0"/>
              <a:t>     - </a:t>
            </a:r>
            <a:r>
              <a:rPr lang="ru-RU" dirty="0"/>
              <a:t>Подраздел „Энергоэффективность проектных решений”</a:t>
            </a:r>
          </a:p>
          <a:p>
            <a:pPr>
              <a:defRPr/>
            </a:pPr>
            <a:r>
              <a:rPr lang="ru-RU" dirty="0"/>
              <a:t>     </a:t>
            </a:r>
            <a:r>
              <a:rPr lang="en-US" dirty="0"/>
              <a:t>- </a:t>
            </a:r>
            <a:r>
              <a:rPr lang="ru-RU" dirty="0"/>
              <a:t>другие</a:t>
            </a:r>
            <a:endParaRPr lang="ro-RO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>
          <a:xfrm>
            <a:off x="684213" y="1147763"/>
            <a:ext cx="7775575" cy="617537"/>
          </a:xfrm>
        </p:spPr>
        <p:txBody>
          <a:bodyPr/>
          <a:lstStyle/>
          <a:p>
            <a:pPr algn="ctr"/>
            <a:r>
              <a:rPr lang="ru-RU" b="1" smtClean="0"/>
              <a:t>Состав и содержание проекта</a:t>
            </a:r>
            <a:endParaRPr lang="en-US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25603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8A948072-C2F6-4206-9DF8-9E227EEBC154}" type="datetime1">
              <a:rPr lang="en-GB">
                <a:cs typeface="Arial" charset="0"/>
              </a:rPr>
              <a:pPr/>
              <a:t>10/07/2017</a:t>
            </a:fld>
            <a:endParaRPr lang="en-GB">
              <a:cs typeface="Arial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79450" y="2239963"/>
            <a:ext cx="7775575" cy="434181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/>
              <a:t>генеральный план и транспорт</a:t>
            </a:r>
            <a:endParaRPr lang="en-US" b="1" dirty="0"/>
          </a:p>
          <a:p>
            <a:pPr>
              <a:defRPr/>
            </a:pPr>
            <a:r>
              <a:rPr lang="en-US" dirty="0"/>
              <a:t>     - </a:t>
            </a:r>
            <a:r>
              <a:rPr lang="ru-RU" dirty="0"/>
              <a:t>краткую характеристику района и площадки строительства, </a:t>
            </a:r>
          </a:p>
          <a:p>
            <a:pPr>
              <a:defRPr/>
            </a:pPr>
            <a:r>
              <a:rPr lang="ru-RU" dirty="0"/>
              <a:t>       решения и показатели по генеральному плану с учетом </a:t>
            </a:r>
          </a:p>
          <a:p>
            <a:pPr>
              <a:defRPr/>
            </a:pPr>
            <a:r>
              <a:rPr lang="ru-RU" dirty="0"/>
              <a:t>       зонирования территории</a:t>
            </a:r>
          </a:p>
          <a:p>
            <a:pPr>
              <a:defRPr/>
            </a:pPr>
            <a:r>
              <a:rPr lang="ru-RU" dirty="0"/>
              <a:t>     </a:t>
            </a:r>
            <a:r>
              <a:rPr lang="en-US" dirty="0"/>
              <a:t>- </a:t>
            </a:r>
            <a:r>
              <a:rPr lang="ru-RU" dirty="0"/>
              <a:t>решения по расположению инженерных сетей и </a:t>
            </a:r>
            <a:r>
              <a:rPr lang="ru-RU" dirty="0" err="1"/>
              <a:t>коммуникаий</a:t>
            </a:r>
            <a:endParaRPr lang="ru-RU" dirty="0"/>
          </a:p>
          <a:p>
            <a:pPr>
              <a:defRPr/>
            </a:pPr>
            <a:r>
              <a:rPr lang="ru-RU" dirty="0"/>
              <a:t>     </a:t>
            </a:r>
            <a:r>
              <a:rPr lang="en-US" dirty="0"/>
              <a:t>- </a:t>
            </a:r>
            <a:r>
              <a:rPr lang="ru-RU" dirty="0"/>
              <a:t>для линейных сооружений приводится план трассы </a:t>
            </a:r>
          </a:p>
          <a:p>
            <a:pPr>
              <a:defRPr/>
            </a:pPr>
            <a:r>
              <a:rPr lang="ru-RU" dirty="0"/>
              <a:t>       (внеплощадочных и внутриплощадочных), а при необходимости – </a:t>
            </a:r>
          </a:p>
          <a:p>
            <a:pPr>
              <a:defRPr/>
            </a:pPr>
            <a:r>
              <a:rPr lang="ru-RU" dirty="0"/>
              <a:t>       продольный профиль трассы</a:t>
            </a:r>
          </a:p>
          <a:p>
            <a:pPr>
              <a:defRPr/>
            </a:pPr>
            <a:r>
              <a:rPr lang="ru-RU" dirty="0"/>
              <a:t>     </a:t>
            </a:r>
            <a:r>
              <a:rPr lang="ro-RO" dirty="0"/>
              <a:t>- </a:t>
            </a:r>
            <a:r>
              <a:rPr lang="ru-RU" dirty="0"/>
              <a:t>другие</a:t>
            </a:r>
            <a:endParaRPr lang="ro-RO" dirty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Состав и содержание проекта</a:t>
            </a:r>
            <a:endParaRPr lang="en-US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26627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FE26B04C-FA7A-4C2D-B96B-9DF20C50FEA4}" type="datetime1">
              <a:rPr lang="en-GB">
                <a:cs typeface="Arial" charset="0"/>
              </a:rPr>
              <a:pPr/>
              <a:t>10/07/2017</a:t>
            </a:fld>
            <a:endParaRPr lang="en-GB">
              <a:cs typeface="Arial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4213" y="2447925"/>
            <a:ext cx="7775575" cy="413385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/>
              <a:t>технологические решения</a:t>
            </a:r>
            <a:endParaRPr lang="en-US" b="1" dirty="0"/>
          </a:p>
          <a:p>
            <a:pPr>
              <a:defRPr/>
            </a:pPr>
            <a:r>
              <a:rPr lang="en-US" dirty="0"/>
              <a:t>     - </a:t>
            </a:r>
            <a:r>
              <a:rPr lang="ru-RU" dirty="0"/>
              <a:t>краткую характеристику и обоснование решений по технологии </a:t>
            </a:r>
          </a:p>
          <a:p>
            <a:pPr>
              <a:defRPr/>
            </a:pPr>
            <a:r>
              <a:rPr lang="ru-RU" dirty="0"/>
              <a:t>       производства</a:t>
            </a:r>
            <a:endParaRPr lang="ro-RO" dirty="0"/>
          </a:p>
          <a:p>
            <a:pPr>
              <a:defRPr/>
            </a:pPr>
            <a:r>
              <a:rPr lang="ro-RO" dirty="0"/>
              <a:t>     -</a:t>
            </a:r>
            <a:r>
              <a:rPr lang="en-US" dirty="0"/>
              <a:t> </a:t>
            </a:r>
            <a:r>
              <a:rPr lang="ru-RU" dirty="0"/>
              <a:t>данные о трудоемкости</a:t>
            </a:r>
            <a:endParaRPr lang="ro-RO" dirty="0"/>
          </a:p>
          <a:p>
            <a:pPr>
              <a:defRPr/>
            </a:pPr>
            <a:r>
              <a:rPr lang="ro-RO" dirty="0"/>
              <a:t>     - </a:t>
            </a:r>
            <a:r>
              <a:rPr lang="ru-RU" dirty="0"/>
              <a:t>состав и обоснование применяемого оборудования</a:t>
            </a:r>
            <a:endParaRPr lang="en-US" dirty="0"/>
          </a:p>
          <a:p>
            <a:pPr>
              <a:defRPr/>
            </a:pPr>
            <a:r>
              <a:rPr lang="en-US" dirty="0"/>
              <a:t>     - </a:t>
            </a:r>
            <a:r>
              <a:rPr lang="ru-RU" dirty="0"/>
              <a:t>технические решения по предотвращению возникновения </a:t>
            </a:r>
          </a:p>
          <a:p>
            <a:pPr>
              <a:defRPr/>
            </a:pPr>
            <a:r>
              <a:rPr lang="ru-RU" dirty="0"/>
              <a:t>        аварийных ситуаций</a:t>
            </a:r>
            <a:endParaRPr lang="en-US" dirty="0"/>
          </a:p>
          <a:p>
            <a:pPr>
              <a:defRPr/>
            </a:pPr>
            <a:r>
              <a:rPr lang="en-US" dirty="0"/>
              <a:t>     - </a:t>
            </a:r>
            <a:r>
              <a:rPr lang="ru-RU" dirty="0"/>
              <a:t>решения по предотвращению аварийных ситуаций</a:t>
            </a:r>
          </a:p>
          <a:p>
            <a:pPr>
              <a:defRPr/>
            </a:pPr>
            <a:r>
              <a:rPr lang="ru-RU" dirty="0"/>
              <a:t>     </a:t>
            </a:r>
            <a:r>
              <a:rPr lang="ro-RO" dirty="0"/>
              <a:t>- </a:t>
            </a:r>
            <a:r>
              <a:rPr lang="ru-RU" dirty="0"/>
              <a:t>предложения по организации контроля качества продукции</a:t>
            </a:r>
            <a:endParaRPr lang="ro-RO" dirty="0"/>
          </a:p>
          <a:p>
            <a:pPr>
              <a:defRPr/>
            </a:pPr>
            <a:r>
              <a:rPr lang="ro-RO" dirty="0"/>
              <a:t>     - </a:t>
            </a:r>
            <a:r>
              <a:rPr lang="ru-RU" dirty="0"/>
              <a:t>другие</a:t>
            </a:r>
            <a:endParaRPr lang="en-US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Состав и содержание проекта</a:t>
            </a:r>
            <a:endParaRPr lang="en-US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27651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E4BD5D93-CFE4-4ED3-BDB1-B11D5A2FE3C7}" type="datetime1">
              <a:rPr lang="en-GB">
                <a:cs typeface="Arial" charset="0"/>
              </a:rPr>
              <a:pPr/>
              <a:t>10/07/2017</a:t>
            </a:fld>
            <a:endParaRPr lang="en-GB">
              <a:cs typeface="Arial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4213" y="2447925"/>
            <a:ext cx="7775575" cy="381635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/>
              <a:t>Инженерное оборудование и сети</a:t>
            </a:r>
            <a:endParaRPr lang="ro-RO" b="1" dirty="0"/>
          </a:p>
          <a:p>
            <a:pPr>
              <a:defRPr/>
            </a:pPr>
            <a:r>
              <a:rPr lang="ro-RO" dirty="0"/>
              <a:t>     - </a:t>
            </a:r>
            <a:r>
              <a:rPr lang="ru-RU" dirty="0"/>
              <a:t>системы электроснабжения</a:t>
            </a:r>
            <a:endParaRPr lang="en-US" dirty="0"/>
          </a:p>
          <a:p>
            <a:pPr>
              <a:defRPr/>
            </a:pPr>
            <a:r>
              <a:rPr lang="ro-RO" dirty="0"/>
              <a:t>     - </a:t>
            </a:r>
            <a:r>
              <a:rPr lang="ru-RU" dirty="0"/>
              <a:t>системы водоснабжения</a:t>
            </a:r>
          </a:p>
          <a:p>
            <a:pPr>
              <a:defRPr/>
            </a:pPr>
            <a:r>
              <a:rPr lang="ru-RU" dirty="0"/>
              <a:t>     </a:t>
            </a:r>
            <a:r>
              <a:rPr lang="ro-RO" dirty="0"/>
              <a:t>- </a:t>
            </a:r>
            <a:r>
              <a:rPr lang="ru-RU" dirty="0"/>
              <a:t>системы водоотведения</a:t>
            </a:r>
            <a:endParaRPr lang="en-US" dirty="0"/>
          </a:p>
          <a:p>
            <a:pPr>
              <a:defRPr/>
            </a:pPr>
            <a:r>
              <a:rPr lang="ro-RO" dirty="0"/>
              <a:t>     - </a:t>
            </a:r>
            <a:r>
              <a:rPr lang="ru-RU" dirty="0"/>
              <a:t>системы газоснабжения</a:t>
            </a:r>
            <a:endParaRPr lang="en-US" dirty="0"/>
          </a:p>
          <a:p>
            <a:pPr>
              <a:defRPr/>
            </a:pPr>
            <a:r>
              <a:rPr lang="ro-RO" dirty="0"/>
              <a:t>     - </a:t>
            </a:r>
            <a:r>
              <a:rPr lang="ru-RU" dirty="0"/>
              <a:t>отопление, вентиляция и кондиционирование воздуха, тепловые</a:t>
            </a:r>
          </a:p>
          <a:p>
            <a:pPr>
              <a:defRPr/>
            </a:pPr>
            <a:r>
              <a:rPr lang="ru-RU" dirty="0"/>
              <a:t>       сети</a:t>
            </a:r>
            <a:endParaRPr lang="en-US" dirty="0"/>
          </a:p>
          <a:p>
            <a:pPr>
              <a:defRPr/>
            </a:pPr>
            <a:r>
              <a:rPr lang="ro-RO" dirty="0"/>
              <a:t>     - </a:t>
            </a:r>
            <a:r>
              <a:rPr lang="ru-RU" dirty="0"/>
              <a:t>сети связи</a:t>
            </a:r>
            <a:endParaRPr lang="en-US" dirty="0"/>
          </a:p>
          <a:p>
            <a:pPr>
              <a:defRPr/>
            </a:pPr>
            <a:endParaRPr lang="ro-RO" b="1" dirty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679450" y="1035050"/>
            <a:ext cx="7775575" cy="617538"/>
          </a:xfrm>
        </p:spPr>
        <p:txBody>
          <a:bodyPr/>
          <a:lstStyle/>
          <a:p>
            <a:pPr algn="ctr"/>
            <a:r>
              <a:rPr lang="ru-RU" b="1" smtClean="0"/>
              <a:t>Состав и содержание проекта</a:t>
            </a:r>
            <a:endParaRPr lang="en-US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28675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570AED96-FFBE-4CA8-8CF3-B13547EF844E}" type="datetime1">
              <a:rPr lang="en-GB">
                <a:cs typeface="Arial" charset="0"/>
              </a:rPr>
              <a:pPr/>
              <a:t>10/07/2017</a:t>
            </a:fld>
            <a:endParaRPr lang="en-GB">
              <a:cs typeface="Arial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31863" y="1806575"/>
            <a:ext cx="7523162" cy="466883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/>
              <a:t>Архитектурно-строительные решения</a:t>
            </a:r>
          </a:p>
          <a:p>
            <a:pPr algn="just">
              <a:defRPr/>
            </a:pPr>
            <a:r>
              <a:rPr lang="ru-RU" b="1" dirty="0"/>
              <a:t>     </a:t>
            </a:r>
            <a:r>
              <a:rPr lang="ro-RO" dirty="0"/>
              <a:t>- </a:t>
            </a:r>
            <a:r>
              <a:rPr lang="ru-RU" dirty="0"/>
              <a:t>сведения о топографических</a:t>
            </a:r>
            <a:r>
              <a:rPr lang="ro-RO" dirty="0"/>
              <a:t>, </a:t>
            </a:r>
            <a:r>
              <a:rPr lang="ru-RU" dirty="0"/>
              <a:t>инженерно-геологических,</a:t>
            </a:r>
            <a:r>
              <a:rPr lang="ro-RO" dirty="0"/>
              <a:t>  </a:t>
            </a:r>
          </a:p>
          <a:p>
            <a:pPr algn="just">
              <a:defRPr/>
            </a:pPr>
            <a:r>
              <a:rPr lang="ro-RO" dirty="0"/>
              <a:t>       </a:t>
            </a:r>
            <a:r>
              <a:rPr lang="ru-RU" dirty="0"/>
              <a:t>гидрогеологических и климатических условиях площадки </a:t>
            </a:r>
            <a:endParaRPr lang="ro-RO" dirty="0"/>
          </a:p>
          <a:p>
            <a:pPr algn="just">
              <a:defRPr/>
            </a:pPr>
            <a:r>
              <a:rPr lang="ro-RO" dirty="0"/>
              <a:t>       </a:t>
            </a:r>
            <a:r>
              <a:rPr lang="ru-RU" dirty="0"/>
              <a:t>строительства, включая данные по расчетной сейсмичности </a:t>
            </a:r>
            <a:r>
              <a:rPr lang="ro-RO" dirty="0"/>
              <a:t>   </a:t>
            </a:r>
          </a:p>
          <a:p>
            <a:pPr algn="just">
              <a:defRPr/>
            </a:pPr>
            <a:r>
              <a:rPr lang="ro-RO" dirty="0"/>
              <a:t>       </a:t>
            </a:r>
            <a:r>
              <a:rPr lang="ru-RU" dirty="0"/>
              <a:t>площадки</a:t>
            </a:r>
            <a:endParaRPr lang="ro-RO" dirty="0"/>
          </a:p>
          <a:p>
            <a:pPr>
              <a:defRPr/>
            </a:pPr>
            <a:r>
              <a:rPr lang="ro-RO" dirty="0"/>
              <a:t>     - </a:t>
            </a:r>
            <a:r>
              <a:rPr lang="ru-RU" dirty="0"/>
              <a:t>краткое описание и обоснование архитектурно-строительных</a:t>
            </a:r>
            <a:endParaRPr lang="ro-RO" dirty="0"/>
          </a:p>
          <a:p>
            <a:pPr>
              <a:defRPr/>
            </a:pPr>
            <a:r>
              <a:rPr lang="ro-RO" dirty="0"/>
              <a:t>      </a:t>
            </a:r>
            <a:r>
              <a:rPr lang="ru-RU" dirty="0"/>
              <a:t> решений </a:t>
            </a:r>
            <a:endParaRPr lang="ro-RO" dirty="0"/>
          </a:p>
          <a:p>
            <a:pPr>
              <a:defRPr/>
            </a:pPr>
            <a:r>
              <a:rPr lang="ro-RO" dirty="0"/>
              <a:t>     - </a:t>
            </a:r>
            <a:r>
              <a:rPr lang="ru-RU" dirty="0"/>
              <a:t>мероприятия антисейсмические, противооползневые и</a:t>
            </a:r>
            <a:endParaRPr lang="ro-RO" dirty="0"/>
          </a:p>
          <a:p>
            <a:pPr>
              <a:defRPr/>
            </a:pPr>
            <a:r>
              <a:rPr lang="ro-RO" dirty="0"/>
              <a:t>      </a:t>
            </a:r>
            <a:r>
              <a:rPr lang="ru-RU" dirty="0"/>
              <a:t> противопросадочные, защита от подтопления подземными</a:t>
            </a:r>
            <a:r>
              <a:rPr lang="ro-RO" dirty="0"/>
              <a:t> </a:t>
            </a:r>
          </a:p>
          <a:p>
            <a:pPr>
              <a:defRPr/>
            </a:pPr>
            <a:r>
              <a:rPr lang="ro-RO" dirty="0"/>
              <a:t>     </a:t>
            </a:r>
            <a:r>
              <a:rPr lang="ru-RU" dirty="0"/>
              <a:t> </a:t>
            </a:r>
            <a:r>
              <a:rPr lang="ro-RO" dirty="0"/>
              <a:t> </a:t>
            </a:r>
            <a:r>
              <a:rPr lang="ru-RU" dirty="0"/>
              <a:t>водами; </a:t>
            </a:r>
            <a:endParaRPr lang="ro-RO" dirty="0"/>
          </a:p>
          <a:p>
            <a:pPr>
              <a:defRPr/>
            </a:pPr>
            <a:r>
              <a:rPr lang="ro-RO" dirty="0"/>
              <a:t>     - </a:t>
            </a:r>
            <a:r>
              <a:rPr lang="ru-RU" dirty="0"/>
              <a:t>другие</a:t>
            </a:r>
            <a:endParaRPr lang="en-US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>
          <a:xfrm>
            <a:off x="684213" y="1063625"/>
            <a:ext cx="7775575" cy="617538"/>
          </a:xfrm>
        </p:spPr>
        <p:txBody>
          <a:bodyPr/>
          <a:lstStyle/>
          <a:p>
            <a:pPr algn="ctr"/>
            <a:r>
              <a:rPr lang="ru-RU" b="1" smtClean="0"/>
              <a:t>Состав и содержание проекта</a:t>
            </a:r>
            <a:endParaRPr lang="en-US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29699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ro-RO">
                <a:cs typeface="Arial" charset="0"/>
              </a:rPr>
              <a:t>20/06/2017</a:t>
            </a:r>
            <a:endParaRPr lang="en-GB">
              <a:cs typeface="Arial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4213" y="1817688"/>
            <a:ext cx="8261350" cy="4643437"/>
          </a:xfrm>
        </p:spPr>
        <p:txBody>
          <a:bodyPr/>
          <a:lstStyle/>
          <a:p>
            <a:pPr marL="285750" indent="-285750">
              <a:buFont typeface="Arial" charset="0"/>
              <a:buChar char="•"/>
            </a:pPr>
            <a:r>
              <a:rPr lang="en-US" b="1" smtClean="0"/>
              <a:t>Организация строительства</a:t>
            </a:r>
            <a:r>
              <a:rPr lang="en-US" smtClean="0"/>
              <a:t> </a:t>
            </a:r>
          </a:p>
          <a:p>
            <a:pPr marL="285750" indent="-285750">
              <a:buFont typeface="Arial" charset="0"/>
              <a:buNone/>
            </a:pPr>
            <a:r>
              <a:rPr lang="ro-RO" smtClean="0"/>
              <a:t>     - </a:t>
            </a:r>
            <a:r>
              <a:rPr lang="en-US" smtClean="0"/>
              <a:t>требования, которые должны быть учтены в рабочей документации, </a:t>
            </a:r>
          </a:p>
          <a:p>
            <a:pPr marL="285750" indent="-285750">
              <a:buFont typeface="Arial" charset="0"/>
              <a:buNone/>
            </a:pPr>
            <a:r>
              <a:rPr lang="en-US" smtClean="0"/>
              <a:t>       разрабатываемой на основании проектной документации, в связи с</a:t>
            </a:r>
          </a:p>
          <a:p>
            <a:pPr marL="285750" indent="-285750">
              <a:buFont typeface="Arial" charset="0"/>
              <a:buNone/>
            </a:pPr>
            <a:r>
              <a:rPr lang="en-US" smtClean="0"/>
              <a:t>       принятыми методами возведения объекта и монтажа оборудования </a:t>
            </a:r>
            <a:endParaRPr lang="ro-RO" smtClean="0"/>
          </a:p>
          <a:p>
            <a:pPr marL="285750" indent="-285750"/>
            <a:r>
              <a:rPr lang="ro-RO" smtClean="0"/>
              <a:t>     - </a:t>
            </a:r>
            <a:r>
              <a:rPr lang="en-US" smtClean="0"/>
              <a:t>обоснование принятой продолжи- тельности строительства объекта и</a:t>
            </a:r>
          </a:p>
          <a:p>
            <a:pPr marL="285750" indent="-285750"/>
            <a:r>
              <a:rPr lang="en-US" smtClean="0"/>
              <a:t>       его отдельных этапов </a:t>
            </a:r>
          </a:p>
          <a:p>
            <a:pPr marL="285750" indent="-285750"/>
            <a:r>
              <a:rPr lang="en-US" smtClean="0"/>
              <a:t>     </a:t>
            </a:r>
            <a:r>
              <a:rPr lang="ro-RO" smtClean="0"/>
              <a:t>- </a:t>
            </a:r>
            <a:r>
              <a:rPr lang="en-US" smtClean="0"/>
              <a:t>строительный генеральный план </a:t>
            </a:r>
            <a:endParaRPr lang="ro-RO" smtClean="0"/>
          </a:p>
          <a:p>
            <a:pPr marL="285750" indent="-285750"/>
            <a:r>
              <a:rPr lang="ro-RO" smtClean="0"/>
              <a:t>     - </a:t>
            </a:r>
            <a:r>
              <a:rPr lang="en-US" smtClean="0"/>
              <a:t>решения по сносу и демонтажу существующих объектов </a:t>
            </a:r>
            <a:endParaRPr lang="ro-RO" smtClean="0"/>
          </a:p>
          <a:p>
            <a:pPr marL="285750" indent="-285750"/>
            <a:r>
              <a:rPr lang="ro-RO" smtClean="0"/>
              <a:t>     - </a:t>
            </a:r>
            <a:r>
              <a:rPr lang="ru-RU" smtClean="0"/>
              <a:t>другие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u 1"/>
          <p:cNvSpPr>
            <a:spLocks noGrp="1"/>
          </p:cNvSpPr>
          <p:nvPr>
            <p:ph type="title"/>
          </p:nvPr>
        </p:nvSpPr>
        <p:spPr>
          <a:xfrm>
            <a:off x="679450" y="1231900"/>
            <a:ext cx="7775575" cy="617538"/>
          </a:xfrm>
        </p:spPr>
        <p:txBody>
          <a:bodyPr/>
          <a:lstStyle/>
          <a:p>
            <a:pPr algn="ctr"/>
            <a:r>
              <a:rPr lang="ru-RU" smtClean="0"/>
              <a:t>Цель сесии</a:t>
            </a:r>
            <a:endParaRPr lang="en-US" smtClean="0"/>
          </a:p>
        </p:txBody>
      </p:sp>
      <p:sp>
        <p:nvSpPr>
          <p:cNvPr id="3" name="Substituent subsol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12291" name="Substituent dată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pic>
        <p:nvPicPr>
          <p:cNvPr id="12292" name="Imagin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52975" y="2268538"/>
            <a:ext cx="4183063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Substituent conținut 4"/>
          <p:cNvSpPr>
            <a:spLocks noGrp="1"/>
          </p:cNvSpPr>
          <p:nvPr>
            <p:ph idx="1"/>
          </p:nvPr>
        </p:nvSpPr>
        <p:spPr>
          <a:xfrm>
            <a:off x="85725" y="2198688"/>
            <a:ext cx="4667250" cy="4065587"/>
          </a:xfrm>
        </p:spPr>
        <p:txBody>
          <a:bodyPr/>
          <a:lstStyle/>
          <a:p>
            <a:pPr algn="just"/>
            <a:r>
              <a:rPr lang="ru-RU" sz="2400" smtClean="0"/>
              <a:t>Развитие и</a:t>
            </a:r>
            <a:r>
              <a:rPr lang="en-US" sz="2400" smtClean="0"/>
              <a:t> </a:t>
            </a:r>
            <a:r>
              <a:rPr lang="ru-RU" sz="2400" smtClean="0"/>
              <a:t>укрепление оперативных и управленческих способностей представителей городских и сельских операторов услуг водо-снабжения, а также пред-ставителей местных органов власти.</a:t>
            </a:r>
            <a:endParaRPr lang="en-US" sz="2400" smtClean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>
          <a:xfrm>
            <a:off x="684213" y="877888"/>
            <a:ext cx="7775575" cy="617537"/>
          </a:xfrm>
        </p:spPr>
        <p:txBody>
          <a:bodyPr/>
          <a:lstStyle/>
          <a:p>
            <a:pPr algn="ctr"/>
            <a:r>
              <a:rPr lang="ru-RU" b="1" smtClean="0"/>
              <a:t>Состав и содержание проекта</a:t>
            </a:r>
            <a:endParaRPr lang="en-US" b="1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o-RO"/>
              <a:t>Alexandru Tagadiuc</a:t>
            </a:r>
            <a:endParaRPr lang="de-DE"/>
          </a:p>
        </p:txBody>
      </p:sp>
      <p:sp>
        <p:nvSpPr>
          <p:cNvPr id="30723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ro-RO">
                <a:cs typeface="Arial" charset="0"/>
              </a:rPr>
              <a:t>20/06/2017</a:t>
            </a:r>
            <a:endParaRPr lang="en-GB">
              <a:cs typeface="Arial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55638" y="1446213"/>
            <a:ext cx="7775575" cy="5043487"/>
          </a:xfrm>
        </p:spPr>
        <p:txBody>
          <a:bodyPr/>
          <a:lstStyle/>
          <a:p>
            <a:pPr marL="285750" indent="-285750">
              <a:buFont typeface="Arial" charset="0"/>
              <a:buChar char="•"/>
            </a:pPr>
            <a:r>
              <a:rPr lang="en-US" b="1" dirty="0" err="1" smtClean="0"/>
              <a:t>Mероприятия</a:t>
            </a:r>
            <a:r>
              <a:rPr lang="en-US" b="1" dirty="0" smtClean="0"/>
              <a:t> </a:t>
            </a:r>
            <a:r>
              <a:rPr lang="en-US" b="1" dirty="0" err="1" smtClean="0"/>
              <a:t>по</a:t>
            </a:r>
            <a:r>
              <a:rPr lang="en-US" b="1" dirty="0" smtClean="0"/>
              <a:t> </a:t>
            </a:r>
            <a:r>
              <a:rPr lang="en-US" b="1" dirty="0" err="1" smtClean="0"/>
              <a:t>обеспечению</a:t>
            </a:r>
            <a:r>
              <a:rPr lang="en-US" b="1" dirty="0" smtClean="0"/>
              <a:t> </a:t>
            </a:r>
            <a:r>
              <a:rPr lang="en-US" b="1" dirty="0" err="1" smtClean="0"/>
              <a:t>пожарной</a:t>
            </a:r>
            <a:r>
              <a:rPr lang="en-US" b="1" dirty="0" smtClean="0"/>
              <a:t> </a:t>
            </a:r>
            <a:r>
              <a:rPr lang="en-US" b="1" dirty="0" err="1" smtClean="0"/>
              <a:t>безопасности</a:t>
            </a:r>
            <a:r>
              <a:rPr lang="en-US" dirty="0" smtClean="0"/>
              <a:t> </a:t>
            </a:r>
            <a:endParaRPr lang="ro-RO" b="1" dirty="0" smtClean="0"/>
          </a:p>
          <a:p>
            <a:pPr marL="285750" indent="-285750"/>
            <a:r>
              <a:rPr lang="ro-RO" dirty="0" smtClean="0"/>
              <a:t>     - </a:t>
            </a:r>
            <a:r>
              <a:rPr lang="en-US" dirty="0" err="1" smtClean="0"/>
              <a:t>описание</a:t>
            </a:r>
            <a:r>
              <a:rPr lang="en-US" dirty="0" smtClean="0"/>
              <a:t> </a:t>
            </a:r>
            <a:r>
              <a:rPr lang="en-US" dirty="0" err="1" smtClean="0"/>
              <a:t>системы</a:t>
            </a:r>
            <a:r>
              <a:rPr lang="en-US" dirty="0" smtClean="0"/>
              <a:t> </a:t>
            </a:r>
            <a:r>
              <a:rPr lang="en-US" dirty="0" err="1" smtClean="0"/>
              <a:t>обеспечения</a:t>
            </a:r>
            <a:r>
              <a:rPr lang="en-US" dirty="0" smtClean="0"/>
              <a:t> </a:t>
            </a:r>
            <a:r>
              <a:rPr lang="en-US" dirty="0" err="1" smtClean="0"/>
              <a:t>пожарной</a:t>
            </a:r>
            <a:r>
              <a:rPr lang="en-US" dirty="0" smtClean="0"/>
              <a:t> </a:t>
            </a:r>
            <a:r>
              <a:rPr lang="en-US" dirty="0" err="1" smtClean="0"/>
              <a:t>безопасности</a:t>
            </a:r>
            <a:r>
              <a:rPr lang="en-US" dirty="0" smtClean="0"/>
              <a:t> </a:t>
            </a:r>
            <a:r>
              <a:rPr lang="en-US" dirty="0" err="1" smtClean="0"/>
              <a:t>объекта</a:t>
            </a:r>
            <a:r>
              <a:rPr lang="en-US" dirty="0" smtClean="0"/>
              <a:t> </a:t>
            </a:r>
            <a:endParaRPr lang="ro-RO" dirty="0" smtClean="0"/>
          </a:p>
          <a:p>
            <a:pPr marL="285750" indent="-285750"/>
            <a:r>
              <a:rPr lang="ro-RO" dirty="0" smtClean="0"/>
              <a:t>     - </a:t>
            </a:r>
            <a:r>
              <a:rPr lang="en-US" dirty="0" err="1" smtClean="0"/>
              <a:t>обоснование</a:t>
            </a:r>
            <a:r>
              <a:rPr lang="en-US" dirty="0" smtClean="0"/>
              <a:t> </a:t>
            </a:r>
            <a:r>
              <a:rPr lang="en-US" dirty="0" err="1" smtClean="0"/>
              <a:t>противопожарных</a:t>
            </a:r>
            <a:r>
              <a:rPr lang="en-US" dirty="0" smtClean="0"/>
              <a:t> </a:t>
            </a:r>
            <a:r>
              <a:rPr lang="en-US" dirty="0" err="1" smtClean="0"/>
              <a:t>расстояний</a:t>
            </a:r>
            <a:r>
              <a:rPr lang="en-US" dirty="0" smtClean="0"/>
              <a:t> </a:t>
            </a:r>
            <a:r>
              <a:rPr lang="en-US" dirty="0" err="1" smtClean="0"/>
              <a:t>между</a:t>
            </a:r>
            <a:r>
              <a:rPr lang="en-US" dirty="0" smtClean="0"/>
              <a:t> </a:t>
            </a:r>
            <a:r>
              <a:rPr lang="en-US" dirty="0" err="1" smtClean="0"/>
              <a:t>зданиями</a:t>
            </a:r>
            <a:r>
              <a:rPr lang="en-US" dirty="0" smtClean="0"/>
              <a:t>, </a:t>
            </a:r>
            <a:endParaRPr lang="ru-RU" dirty="0" smtClean="0"/>
          </a:p>
          <a:p>
            <a:pPr marL="285750" indent="-285750"/>
            <a:r>
              <a:rPr lang="ru-RU" dirty="0" smtClean="0"/>
              <a:t>       </a:t>
            </a:r>
            <a:r>
              <a:rPr lang="en-US" dirty="0" err="1" smtClean="0"/>
              <a:t>сооруже</a:t>
            </a:r>
            <a:r>
              <a:rPr lang="en-US" dirty="0" smtClean="0"/>
              <a:t>- </a:t>
            </a:r>
            <a:r>
              <a:rPr lang="en-US" dirty="0" err="1" smtClean="0"/>
              <a:t>ниями</a:t>
            </a:r>
            <a:r>
              <a:rPr lang="en-US" dirty="0" smtClean="0"/>
              <a:t> и </a:t>
            </a:r>
            <a:r>
              <a:rPr lang="en-US" dirty="0" err="1" smtClean="0"/>
              <a:t>наружными</a:t>
            </a:r>
            <a:r>
              <a:rPr lang="en-US" dirty="0" smtClean="0"/>
              <a:t> </a:t>
            </a:r>
            <a:r>
              <a:rPr lang="en-US" dirty="0" err="1" smtClean="0"/>
              <a:t>установками</a:t>
            </a:r>
            <a:r>
              <a:rPr lang="en-US" dirty="0" smtClean="0"/>
              <a:t>, </a:t>
            </a:r>
            <a:r>
              <a:rPr lang="en-US" dirty="0" err="1" smtClean="0"/>
              <a:t>обе</a:t>
            </a:r>
            <a:r>
              <a:rPr lang="en-US" dirty="0" smtClean="0"/>
              <a:t>- </a:t>
            </a:r>
            <a:r>
              <a:rPr lang="en-US" dirty="0" err="1" smtClean="0"/>
              <a:t>спечивающих</a:t>
            </a:r>
            <a:r>
              <a:rPr lang="en-US" dirty="0" smtClean="0"/>
              <a:t> </a:t>
            </a:r>
            <a:endParaRPr lang="ru-RU" dirty="0" smtClean="0"/>
          </a:p>
          <a:p>
            <a:pPr marL="285750" indent="-285750"/>
            <a:r>
              <a:rPr lang="ru-RU" dirty="0" smtClean="0"/>
              <a:t>       </a:t>
            </a:r>
            <a:r>
              <a:rPr lang="en-US" dirty="0" err="1" smtClean="0"/>
              <a:t>пожарную</a:t>
            </a:r>
            <a:r>
              <a:rPr lang="en-US" dirty="0" smtClean="0"/>
              <a:t> </a:t>
            </a:r>
            <a:r>
              <a:rPr lang="en-US" dirty="0" err="1" smtClean="0"/>
              <a:t>безопасность</a:t>
            </a:r>
            <a:r>
              <a:rPr lang="en-US" dirty="0" smtClean="0"/>
              <a:t> </a:t>
            </a:r>
            <a:endParaRPr lang="ru-RU" dirty="0" smtClean="0"/>
          </a:p>
          <a:p>
            <a:pPr marL="285750" indent="-285750"/>
            <a:r>
              <a:rPr lang="ro-RO" dirty="0" smtClean="0"/>
              <a:t>     - </a:t>
            </a:r>
            <a:r>
              <a:rPr lang="en-US" dirty="0" err="1" smtClean="0"/>
              <a:t>схемы</a:t>
            </a:r>
            <a:r>
              <a:rPr lang="en-US" dirty="0" smtClean="0"/>
              <a:t> </a:t>
            </a:r>
            <a:r>
              <a:rPr lang="en-US" dirty="0" err="1" smtClean="0"/>
              <a:t>эвакуации</a:t>
            </a:r>
            <a:r>
              <a:rPr lang="en-US" dirty="0" smtClean="0"/>
              <a:t> </a:t>
            </a:r>
            <a:r>
              <a:rPr lang="en-US" dirty="0" err="1" smtClean="0"/>
              <a:t>людей</a:t>
            </a:r>
            <a:r>
              <a:rPr lang="en-US" dirty="0" smtClean="0"/>
              <a:t> и </a:t>
            </a:r>
            <a:r>
              <a:rPr lang="en-US" dirty="0" err="1" smtClean="0"/>
              <a:t>матери</a:t>
            </a:r>
            <a:r>
              <a:rPr lang="en-US" dirty="0" smtClean="0"/>
              <a:t>- </a:t>
            </a:r>
            <a:r>
              <a:rPr lang="en-US" dirty="0" err="1" smtClean="0"/>
              <a:t>альных</a:t>
            </a:r>
            <a:r>
              <a:rPr lang="en-US" dirty="0" smtClean="0"/>
              <a:t> </a:t>
            </a:r>
            <a:r>
              <a:rPr lang="en-US" dirty="0" err="1" smtClean="0"/>
              <a:t>средств</a:t>
            </a:r>
            <a:r>
              <a:rPr lang="en-US" dirty="0" smtClean="0"/>
              <a:t> </a:t>
            </a:r>
            <a:r>
              <a:rPr lang="en-US" dirty="0" err="1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зданий</a:t>
            </a:r>
            <a:r>
              <a:rPr lang="en-US" dirty="0" smtClean="0"/>
              <a:t> </a:t>
            </a:r>
            <a:endParaRPr lang="ru-RU" dirty="0" smtClean="0"/>
          </a:p>
          <a:p>
            <a:pPr marL="285750" indent="-285750"/>
            <a:r>
              <a:rPr lang="ru-RU" dirty="0" smtClean="0"/>
              <a:t>        </a:t>
            </a:r>
            <a:r>
              <a:rPr lang="en-US" dirty="0" smtClean="0"/>
              <a:t>(</a:t>
            </a:r>
            <a:r>
              <a:rPr lang="en-US" dirty="0" err="1" smtClean="0"/>
              <a:t>сооружений</a:t>
            </a:r>
            <a:r>
              <a:rPr lang="en-US" dirty="0" smtClean="0"/>
              <a:t>) и с </a:t>
            </a:r>
            <a:r>
              <a:rPr lang="en-US" dirty="0" err="1" smtClean="0"/>
              <a:t>прилегающей</a:t>
            </a:r>
            <a:r>
              <a:rPr lang="en-US" dirty="0" smtClean="0"/>
              <a:t> к </a:t>
            </a:r>
            <a:r>
              <a:rPr lang="en-US" dirty="0" err="1" smtClean="0"/>
              <a:t>зданиям</a:t>
            </a:r>
            <a:r>
              <a:rPr lang="en-US" dirty="0" smtClean="0"/>
              <a:t> (</a:t>
            </a:r>
            <a:r>
              <a:rPr lang="en-US" dirty="0" err="1" smtClean="0"/>
              <a:t>сооружениям</a:t>
            </a:r>
            <a:r>
              <a:rPr lang="en-US" dirty="0" smtClean="0"/>
              <a:t>)</a:t>
            </a:r>
            <a:endParaRPr lang="ru-RU" dirty="0" smtClean="0"/>
          </a:p>
          <a:p>
            <a:pPr marL="285750" indent="-285750"/>
            <a:r>
              <a:rPr lang="ru-RU" dirty="0" smtClean="0"/>
              <a:t>        </a:t>
            </a:r>
            <a:r>
              <a:rPr lang="en-US" dirty="0" err="1" smtClean="0"/>
              <a:t>территории</a:t>
            </a:r>
            <a:r>
              <a:rPr lang="en-US" dirty="0" smtClean="0"/>
              <a:t> в </a:t>
            </a:r>
            <a:r>
              <a:rPr lang="en-US" dirty="0" err="1" smtClean="0"/>
              <a:t>случае</a:t>
            </a:r>
            <a:r>
              <a:rPr lang="en-US" dirty="0" smtClean="0"/>
              <a:t> </a:t>
            </a:r>
            <a:r>
              <a:rPr lang="en-US" dirty="0" err="1" smtClean="0"/>
              <a:t>возникновения</a:t>
            </a:r>
            <a:r>
              <a:rPr lang="en-US" dirty="0" smtClean="0"/>
              <a:t> </a:t>
            </a:r>
            <a:r>
              <a:rPr lang="en-US" dirty="0" err="1" smtClean="0"/>
              <a:t>пожара</a:t>
            </a:r>
            <a:r>
              <a:rPr lang="en-US" dirty="0" smtClean="0"/>
              <a:t> </a:t>
            </a:r>
            <a:endParaRPr lang="ro-RO" dirty="0" smtClean="0"/>
          </a:p>
          <a:p>
            <a:pPr marL="285750" indent="-285750"/>
            <a:r>
              <a:rPr lang="ro-RO" dirty="0" smtClean="0"/>
              <a:t>      - </a:t>
            </a:r>
            <a:r>
              <a:rPr lang="en-US" dirty="0" err="1" smtClean="0"/>
              <a:t>схем</a:t>
            </a:r>
            <a:r>
              <a:rPr lang="ru-RU" dirty="0" smtClean="0"/>
              <a:t>ы</a:t>
            </a:r>
            <a:r>
              <a:rPr lang="en-US" dirty="0" smtClean="0"/>
              <a:t> </a:t>
            </a:r>
            <a:r>
              <a:rPr lang="en-US" dirty="0" err="1" smtClean="0"/>
              <a:t>прокладки</a:t>
            </a:r>
            <a:r>
              <a:rPr lang="en-US" dirty="0" smtClean="0"/>
              <a:t> </a:t>
            </a:r>
            <a:r>
              <a:rPr lang="en-US" dirty="0" err="1" smtClean="0"/>
              <a:t>наружного</a:t>
            </a:r>
            <a:r>
              <a:rPr lang="en-US" dirty="0" smtClean="0"/>
              <a:t> </a:t>
            </a:r>
            <a:r>
              <a:rPr lang="en-US" dirty="0" err="1" smtClean="0"/>
              <a:t>противопо-жарного</a:t>
            </a:r>
            <a:r>
              <a:rPr lang="en-US" dirty="0" smtClean="0"/>
              <a:t> </a:t>
            </a:r>
            <a:r>
              <a:rPr lang="en-US" dirty="0" err="1" smtClean="0"/>
              <a:t>водопровода</a:t>
            </a:r>
            <a:r>
              <a:rPr lang="en-US" dirty="0" smtClean="0"/>
              <a:t>,</a:t>
            </a:r>
            <a:endParaRPr lang="ru-RU" dirty="0" smtClean="0"/>
          </a:p>
          <a:p>
            <a:pPr marL="285750" indent="-285750"/>
            <a:r>
              <a:rPr lang="ru-RU" dirty="0" smtClean="0"/>
              <a:t>       </a:t>
            </a:r>
            <a:r>
              <a:rPr lang="en-US" dirty="0" smtClean="0"/>
              <a:t> </a:t>
            </a:r>
            <a:r>
              <a:rPr lang="en-US" dirty="0" err="1" smtClean="0"/>
              <a:t>мест</a:t>
            </a:r>
            <a:r>
              <a:rPr lang="en-US" dirty="0" smtClean="0"/>
              <a:t> </a:t>
            </a:r>
            <a:r>
              <a:rPr lang="en-US" dirty="0" err="1" smtClean="0"/>
              <a:t>размещения</a:t>
            </a:r>
            <a:r>
              <a:rPr lang="en-US" dirty="0" smtClean="0"/>
              <a:t> </a:t>
            </a:r>
            <a:r>
              <a:rPr lang="en-US" dirty="0" err="1" smtClean="0"/>
              <a:t>пожарных</a:t>
            </a:r>
            <a:r>
              <a:rPr lang="en-US" dirty="0" smtClean="0"/>
              <a:t> </a:t>
            </a:r>
            <a:r>
              <a:rPr lang="en-US" dirty="0" err="1" smtClean="0"/>
              <a:t>гидрантов</a:t>
            </a:r>
            <a:r>
              <a:rPr lang="en-US" dirty="0" smtClean="0"/>
              <a:t> и </a:t>
            </a:r>
            <a:r>
              <a:rPr lang="en-US" dirty="0" err="1" smtClean="0"/>
              <a:t>мест</a:t>
            </a:r>
            <a:r>
              <a:rPr lang="en-US" dirty="0" smtClean="0"/>
              <a:t> </a:t>
            </a:r>
            <a:r>
              <a:rPr lang="en-US" dirty="0" err="1" smtClean="0"/>
              <a:t>размещения</a:t>
            </a:r>
            <a:r>
              <a:rPr lang="en-US" dirty="0" smtClean="0"/>
              <a:t> </a:t>
            </a:r>
            <a:endParaRPr lang="ru-RU" dirty="0" smtClean="0"/>
          </a:p>
          <a:p>
            <a:pPr marL="285750" indent="-285750"/>
            <a:r>
              <a:rPr lang="ru-RU" dirty="0" smtClean="0"/>
              <a:t>        </a:t>
            </a:r>
            <a:r>
              <a:rPr lang="en-US" dirty="0" err="1" smtClean="0"/>
              <a:t>насосных</a:t>
            </a:r>
            <a:r>
              <a:rPr lang="en-US" dirty="0" smtClean="0"/>
              <a:t> </a:t>
            </a:r>
            <a:r>
              <a:rPr lang="en-US" dirty="0" err="1" smtClean="0"/>
              <a:t>станций</a:t>
            </a:r>
            <a:r>
              <a:rPr lang="en-US" dirty="0" smtClean="0"/>
              <a:t> </a:t>
            </a:r>
            <a:endParaRPr lang="ro-RO" dirty="0" smtClean="0"/>
          </a:p>
          <a:p>
            <a:pPr marL="285750" indent="-285750"/>
            <a:r>
              <a:rPr lang="ro-RO" dirty="0" smtClean="0"/>
              <a:t>      -</a:t>
            </a:r>
            <a:r>
              <a:rPr lang="ru-RU" dirty="0" smtClean="0"/>
              <a:t> другие</a:t>
            </a:r>
            <a:endParaRPr lang="ro-RO" dirty="0" smtClean="0"/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>
          <a:xfrm>
            <a:off x="669925" y="874713"/>
            <a:ext cx="7775575" cy="617537"/>
          </a:xfrm>
        </p:spPr>
        <p:txBody>
          <a:bodyPr/>
          <a:lstStyle/>
          <a:p>
            <a:pPr algn="ctr"/>
            <a:r>
              <a:rPr lang="ru-RU" b="1" smtClean="0"/>
              <a:t>Состав и содержание проекта</a:t>
            </a:r>
            <a:endParaRPr lang="en-US" b="1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31747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ro-RO">
                <a:cs typeface="Arial" charset="0"/>
              </a:rPr>
              <a:t>20/06/2017</a:t>
            </a:r>
            <a:endParaRPr lang="en-GB">
              <a:cs typeface="Arial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55638" y="1371600"/>
            <a:ext cx="7775575" cy="5186363"/>
          </a:xfrm>
        </p:spPr>
        <p:txBody>
          <a:bodyPr/>
          <a:lstStyle/>
          <a:p>
            <a:pPr marL="285750" indent="-285750">
              <a:buFont typeface="Arial" charset="0"/>
              <a:buChar char="•"/>
            </a:pPr>
            <a:r>
              <a:rPr lang="en-US" b="1" smtClean="0"/>
              <a:t>Охрана окружающей среды</a:t>
            </a:r>
            <a:r>
              <a:rPr lang="en-US" smtClean="0"/>
              <a:t> </a:t>
            </a:r>
            <a:endParaRPr lang="ro-RO" b="1" smtClean="0"/>
          </a:p>
          <a:p>
            <a:pPr marL="285750" indent="-285750"/>
            <a:r>
              <a:rPr lang="ro-RO" smtClean="0"/>
              <a:t>     - </a:t>
            </a:r>
            <a:r>
              <a:rPr lang="ru-RU" smtClean="0"/>
              <a:t>Меры по охране окружающей среды </a:t>
            </a:r>
            <a:r>
              <a:rPr lang="ro-RO" smtClean="0"/>
              <a:t> </a:t>
            </a:r>
          </a:p>
          <a:p>
            <a:pPr marL="285750" indent="-285750">
              <a:buFont typeface="Arial" charset="0"/>
              <a:buChar char="•"/>
            </a:pPr>
            <a:r>
              <a:rPr lang="en-US" b="1" smtClean="0"/>
              <a:t>Основные требования по эксплуатации</a:t>
            </a:r>
            <a:r>
              <a:rPr lang="en-US" smtClean="0"/>
              <a:t> </a:t>
            </a:r>
            <a:endParaRPr lang="ro-RO" b="1" smtClean="0"/>
          </a:p>
          <a:p>
            <a:pPr marL="285750" indent="-285750">
              <a:buFont typeface="Arial" charset="0"/>
              <a:buNone/>
            </a:pPr>
            <a:r>
              <a:rPr lang="ru-RU" smtClean="0"/>
              <a:t> </a:t>
            </a:r>
            <a:r>
              <a:rPr lang="ro-RO" smtClean="0"/>
              <a:t>    </a:t>
            </a:r>
            <a:r>
              <a:rPr lang="ru-RU" smtClean="0"/>
              <a:t>- В соответствии с нормами по проектированию и эксплуатации </a:t>
            </a:r>
          </a:p>
          <a:p>
            <a:pPr marL="285750" indent="-285750">
              <a:buFont typeface="Arial" charset="0"/>
              <a:buNone/>
            </a:pPr>
            <a:r>
              <a:rPr lang="ru-RU" smtClean="0"/>
              <a:t>       зданий и сооружений</a:t>
            </a:r>
          </a:p>
          <a:p>
            <a:pPr marL="285750" indent="-285750">
              <a:buFontTx/>
              <a:buChar char="•"/>
            </a:pPr>
            <a:r>
              <a:rPr lang="en-US" b="1" smtClean="0"/>
              <a:t>Сметная документация</a:t>
            </a:r>
            <a:r>
              <a:rPr lang="en-US" smtClean="0"/>
              <a:t> </a:t>
            </a:r>
          </a:p>
          <a:p>
            <a:pPr marL="285750" indent="-285750"/>
            <a:r>
              <a:rPr lang="ro-RO" smtClean="0"/>
              <a:t>     - </a:t>
            </a:r>
            <a:r>
              <a:rPr lang="en-US" smtClean="0"/>
              <a:t>составляется сметная документация в соответствии с</a:t>
            </a:r>
            <a:r>
              <a:rPr lang="ru-RU" smtClean="0"/>
              <a:t> </a:t>
            </a:r>
          </a:p>
          <a:p>
            <a:pPr marL="285750" indent="-285750"/>
            <a:r>
              <a:rPr lang="ru-RU" smtClean="0"/>
              <a:t>       </a:t>
            </a:r>
            <a:r>
              <a:rPr lang="en-US" smtClean="0"/>
              <a:t>требованиями, приведенными: </a:t>
            </a:r>
            <a:endParaRPr lang="ro-RO" smtClean="0"/>
          </a:p>
          <a:p>
            <a:pPr marL="285750" indent="-285750"/>
            <a:r>
              <a:rPr lang="ro-RO" smtClean="0"/>
              <a:t>     NCM L.01.01 </a:t>
            </a:r>
            <a:r>
              <a:rPr lang="en-US" smtClean="0"/>
              <a:t>“Правила определения стоимости обьектов </a:t>
            </a:r>
          </a:p>
          <a:p>
            <a:pPr marL="285750" indent="-285750"/>
            <a:r>
              <a:rPr lang="en-US" smtClean="0"/>
              <a:t>                            строительства ” </a:t>
            </a:r>
            <a:r>
              <a:rPr lang="ru-RU" smtClean="0"/>
              <a:t>и </a:t>
            </a:r>
            <a:r>
              <a:rPr lang="ro-RO" smtClean="0"/>
              <a:t> </a:t>
            </a:r>
            <a:endParaRPr lang="en-US" smtClean="0"/>
          </a:p>
          <a:p>
            <a:pPr marL="285750" indent="-285750"/>
            <a:r>
              <a:rPr lang="en-US" smtClean="0"/>
              <a:t>    </a:t>
            </a:r>
            <a:r>
              <a:rPr lang="ro-RO" smtClean="0"/>
              <a:t>CP L.01.01</a:t>
            </a:r>
            <a:r>
              <a:rPr lang="en-US" smtClean="0"/>
              <a:t> “Инструкция по составлению смет на строительные и </a:t>
            </a:r>
            <a:endParaRPr lang="ru-RU" smtClean="0"/>
          </a:p>
          <a:p>
            <a:pPr marL="285750" indent="-285750"/>
            <a:r>
              <a:rPr lang="ru-RU" smtClean="0"/>
              <a:t>                         </a:t>
            </a:r>
            <a:r>
              <a:rPr lang="en-US" smtClean="0"/>
              <a:t>монтажные работы ресурсным методом ”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32770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pic>
        <p:nvPicPr>
          <p:cNvPr id="32771" name="Content Placeholder 8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087438"/>
            <a:ext cx="9144000" cy="5494337"/>
          </a:xfr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33795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pic>
        <p:nvPicPr>
          <p:cNvPr id="3379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044575"/>
            <a:ext cx="9144000" cy="5537200"/>
          </a:xfr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34819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pic>
        <p:nvPicPr>
          <p:cNvPr id="34820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30300"/>
            <a:ext cx="9144000" cy="5029200"/>
          </a:xfr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35843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pic>
        <p:nvPicPr>
          <p:cNvPr id="35844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12838"/>
            <a:ext cx="9144000" cy="5468937"/>
          </a:xfr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36867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pic>
        <p:nvPicPr>
          <p:cNvPr id="36868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12838"/>
            <a:ext cx="9144000" cy="5468937"/>
          </a:xfr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subsol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37890" name="Substituent dată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sp>
        <p:nvSpPr>
          <p:cNvPr id="37891" name="Substituent conținut 4"/>
          <p:cNvSpPr>
            <a:spLocks noGrp="1"/>
          </p:cNvSpPr>
          <p:nvPr>
            <p:ph idx="1"/>
          </p:nvPr>
        </p:nvSpPr>
        <p:spPr>
          <a:xfrm>
            <a:off x="684213" y="2936875"/>
            <a:ext cx="7775575" cy="3327400"/>
          </a:xfrm>
        </p:spPr>
        <p:txBody>
          <a:bodyPr/>
          <a:lstStyle/>
          <a:p>
            <a:pPr algn="ctr"/>
            <a:r>
              <a:rPr lang="ru-RU" sz="3200" smtClean="0"/>
              <a:t>Спасибо за внимание</a:t>
            </a:r>
            <a:endParaRPr lang="en-US" sz="3200" smtClean="0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38914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  <a:endParaRPr lang="de-DE">
              <a:cs typeface="Arial" charset="0"/>
            </a:endParaRPr>
          </a:p>
        </p:txBody>
      </p:sp>
      <p:sp>
        <p:nvSpPr>
          <p:cNvPr id="6" name="Inhaltsplatzhalter 7"/>
          <p:cNvSpPr txBox="1">
            <a:spLocks/>
          </p:cNvSpPr>
          <p:nvPr/>
        </p:nvSpPr>
        <p:spPr>
          <a:xfrm>
            <a:off x="684213" y="2108200"/>
            <a:ext cx="4481512" cy="26098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În calitate de entitate federală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GIZ sprijină atingerea obiectivelor Guvernului Germaniei de cooperare internațională și dezvoltare durabilă. 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Publicat de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/>
            </a:r>
            <a:b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Deutsche </a:t>
            </a:r>
            <a:r>
              <a:rPr lang="de-DE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Gesellschaft für</a:t>
            </a:r>
            <a:br>
              <a:rPr lang="de-DE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de-DE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Internationale Zusammenarbeit 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(GIZ) GmbH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Oficii înregistrate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Bonn </a:t>
            </a: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și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 Eschborn, German</a:t>
            </a: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ia</a:t>
            </a:r>
            <a:endParaRPr lang="en-GB" sz="1050" b="0" dirty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Proiectul ”Modernizarea serviciilor publice locale în Republica Moldova”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b="0" dirty="0" err="1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Chișinău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str. </a:t>
            </a:r>
            <a:r>
              <a:rPr lang="en-GB" sz="1050" b="0" dirty="0" err="1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Bernardazzi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66</a:t>
            </a:r>
            <a:endParaRPr lang="en-GB" sz="1050" b="0" dirty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T  + 373 22 22-83-19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F  + 373 22 00-02-38</a:t>
            </a:r>
            <a:b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I	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  <a:hlinkClick r:id="rId2"/>
              </a:rPr>
              <a:t>www.giz.de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  <a:hlinkClick r:id="rId3"/>
              </a:rPr>
              <a:t>www.serviciilocale.md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Inhaltsplatzhalter 8"/>
          <p:cNvSpPr txBox="1">
            <a:spLocks/>
          </p:cNvSpPr>
          <p:nvPr/>
        </p:nvSpPr>
        <p:spPr>
          <a:xfrm>
            <a:off x="5467350" y="2108200"/>
            <a:ext cx="3005138" cy="3814763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600"/>
              </a:spcAft>
              <a:defRPr/>
            </a:pPr>
            <a:r>
              <a:rPr lang="en-GB" sz="1050" dirty="0" err="1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Autor</a:t>
            </a:r>
            <a:r>
              <a:rPr lang="ro-RO" sz="105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i</a:t>
            </a:r>
            <a:r>
              <a:rPr lang="en-GB" sz="105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/>
            </a:r>
            <a:br>
              <a:rPr lang="en-GB" sz="105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endParaRPr lang="en-GB" sz="1050" b="0" dirty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  <a:p>
            <a:pPr algn="l">
              <a:spcAft>
                <a:spcPts val="300"/>
              </a:spcAft>
              <a:defRPr/>
            </a:pPr>
            <a:endParaRPr lang="en-GB" sz="1050" dirty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  <a:p>
            <a:pPr algn="l">
              <a:defRPr/>
            </a:pPr>
            <a:endParaRPr lang="en-GB" sz="1050" dirty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495300" y="4718050"/>
            <a:ext cx="1147763" cy="2143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ro-RO" sz="800" b="0" dirty="0">
                <a:solidFill>
                  <a:schemeClr val="tx2">
                    <a:lumMod val="75000"/>
                  </a:schemeClr>
                </a:solidFill>
              </a:rPr>
              <a:t>Proiect cofinanțat de 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8918" name="Picture 2" descr="D:\docs\desktop\ELdZ_Mol_cmyk_ru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9" name="Textfeld 5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o-RO" sz="800" b="0">
                <a:solidFill>
                  <a:schemeClr val="tx1"/>
                </a:solidFill>
              </a:rPr>
              <a:t>Implementat de</a:t>
            </a:r>
            <a:endParaRPr lang="en-GB" sz="800" b="0">
              <a:solidFill>
                <a:schemeClr val="tx1"/>
              </a:solidFill>
            </a:endParaRPr>
          </a:p>
        </p:txBody>
      </p:sp>
      <p:sp>
        <p:nvSpPr>
          <p:cNvPr id="18" name="Textfeld 9"/>
          <p:cNvSpPr txBox="1">
            <a:spLocks noChangeArrowheads="1"/>
          </p:cNvSpPr>
          <p:nvPr/>
        </p:nvSpPr>
        <p:spPr bwMode="auto">
          <a:xfrm>
            <a:off x="5556250" y="3908425"/>
            <a:ext cx="1147763" cy="2143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ro-RO" sz="800" b="0" dirty="0">
                <a:solidFill>
                  <a:schemeClr val="tx2">
                    <a:lumMod val="75000"/>
                  </a:schemeClr>
                </a:solidFill>
              </a:rPr>
              <a:t>În cooperare cu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8921" name="Picture 2" descr="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38813" y="5981700"/>
            <a:ext cx="1876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2" name="Picture 8"/>
          <p:cNvPicPr>
            <a:picLocks noChangeAspect="1"/>
          </p:cNvPicPr>
          <p:nvPr/>
        </p:nvPicPr>
        <p:blipFill>
          <a:blip r:embed="rId6"/>
          <a:srcRect l="58952" t="9309" b="18234"/>
          <a:stretch>
            <a:fillRect/>
          </a:stretch>
        </p:blipFill>
        <p:spPr bwMode="auto">
          <a:xfrm>
            <a:off x="5645150" y="4368800"/>
            <a:ext cx="1570038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3" name="Picture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11425" y="5305425"/>
            <a:ext cx="1252538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4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19975" y="4156075"/>
            <a:ext cx="847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5" name="Picture 2" descr="C:\Users\statia2\Desktop\SDC-Rom_CMYK_hoch_pos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0350" y="5214938"/>
            <a:ext cx="19843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6" name="Picture 14" descr="C:\Users\Stela\Desktop\Logou nou UTM\Logo_inscript_horizontal (1)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92763" y="5167313"/>
            <a:ext cx="2636837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39938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  <a:endParaRPr lang="de-DE">
              <a:cs typeface="Arial" charset="0"/>
            </a:endParaRPr>
          </a:p>
        </p:txBody>
      </p:sp>
      <p:pic>
        <p:nvPicPr>
          <p:cNvPr id="39939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feld 5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o-RO" sz="800" b="0">
                <a:solidFill>
                  <a:schemeClr val="tx1"/>
                </a:solidFill>
              </a:rPr>
              <a:t>Implementat de</a:t>
            </a:r>
            <a:endParaRPr lang="en-GB" sz="800" b="0">
              <a:solidFill>
                <a:schemeClr val="tx1"/>
              </a:solidFill>
            </a:endParaRPr>
          </a:p>
        </p:txBody>
      </p:sp>
      <p:pic>
        <p:nvPicPr>
          <p:cNvPr id="39941" name="Picture 15" descr="Gopa Log MS cmyk RZ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4938" y="2792413"/>
            <a:ext cx="2827337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Textfeld 5"/>
          <p:cNvSpPr txBox="1">
            <a:spLocks noChangeArrowheads="1"/>
          </p:cNvSpPr>
          <p:nvPr/>
        </p:nvSpPr>
        <p:spPr bwMode="auto">
          <a:xfrm>
            <a:off x="5326063" y="2436813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800" b="0">
                <a:solidFill>
                  <a:schemeClr val="tx1"/>
                </a:solidFill>
              </a:rPr>
              <a:t>Din numele</a:t>
            </a:r>
            <a:endParaRPr lang="en-GB" sz="800" b="0">
              <a:solidFill>
                <a:schemeClr val="tx1"/>
              </a:solidFill>
            </a:endParaRPr>
          </a:p>
        </p:txBody>
      </p:sp>
      <p:pic>
        <p:nvPicPr>
          <p:cNvPr id="39943" name="Picture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5913" y="2792413"/>
            <a:ext cx="34004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Imagin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1790700"/>
            <a:ext cx="3671887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itlu 1"/>
          <p:cNvSpPr>
            <a:spLocks noGrp="1"/>
          </p:cNvSpPr>
          <p:nvPr>
            <p:ph type="title"/>
          </p:nvPr>
        </p:nvSpPr>
        <p:spPr>
          <a:xfrm>
            <a:off x="677863" y="1047750"/>
            <a:ext cx="7777162" cy="617538"/>
          </a:xfrm>
        </p:spPr>
        <p:txBody>
          <a:bodyPr/>
          <a:lstStyle/>
          <a:p>
            <a:pPr algn="ctr"/>
            <a:r>
              <a:rPr lang="ru-RU" smtClean="0"/>
              <a:t>Содержание сесии</a:t>
            </a:r>
            <a:endParaRPr lang="en-US" smtClean="0"/>
          </a:p>
        </p:txBody>
      </p:sp>
      <p:sp>
        <p:nvSpPr>
          <p:cNvPr id="3" name="Substituent subsol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13316" name="Substituent dată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sp>
        <p:nvSpPr>
          <p:cNvPr id="5" name="Substituent conținut 4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77788" y="1697038"/>
            <a:ext cx="8089900" cy="2878137"/>
          </a:xfrm>
        </p:spPr>
        <p:txBody>
          <a:bodyPr/>
          <a:lstStyle/>
          <a:p>
            <a:pPr marL="342900" indent="-342900">
              <a:buFont typeface="+mj-lt"/>
              <a:buAutoNum type="arabicPeriod"/>
              <a:defRPr/>
            </a:pPr>
            <a:r>
              <a:rPr lang="ru-RU" dirty="0"/>
              <a:t>Введение</a:t>
            </a:r>
            <a:endParaRPr lang="ro-RO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ru-RU" dirty="0"/>
              <a:t>Качество строительства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dirty="0"/>
              <a:t>Проектная документация</a:t>
            </a:r>
            <a:endParaRPr lang="ro-RO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dirty="0"/>
              <a:t>Порядок разработки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dirty="0"/>
              <a:t>Порядок проверки, согласовании и утверждении </a:t>
            </a:r>
            <a:endParaRPr lang="ro-RO" dirty="0"/>
          </a:p>
          <a:p>
            <a:pPr marL="342900" indent="-342900">
              <a:buFont typeface="+mj-lt"/>
              <a:buAutoNum type="arabicParenR" startAt="4"/>
              <a:defRPr/>
            </a:pPr>
            <a:r>
              <a:rPr lang="ru-RU" dirty="0"/>
              <a:t>Состав и содержание проектной </a:t>
            </a:r>
          </a:p>
          <a:p>
            <a:pPr>
              <a:defRPr/>
            </a:pPr>
            <a:r>
              <a:rPr lang="ru-RU" dirty="0"/>
              <a:t>     документации</a:t>
            </a:r>
            <a:endParaRPr lang="ro-RO" dirty="0"/>
          </a:p>
          <a:p>
            <a:pPr marL="342900" indent="-342900">
              <a:buFont typeface="+mj-lt"/>
              <a:buAutoNum type="arabicPeriod"/>
              <a:defRPr/>
            </a:pPr>
            <a:endParaRPr lang="en-US" dirty="0"/>
          </a:p>
        </p:txBody>
      </p:sp>
      <p:pic>
        <p:nvPicPr>
          <p:cNvPr id="13318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29163"/>
            <a:ext cx="9144000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subsol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14338" name="Substituent dată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sp>
        <p:nvSpPr>
          <p:cNvPr id="14339" name="Substituent conținut 4"/>
          <p:cNvSpPr>
            <a:spLocks noGrp="1"/>
          </p:cNvSpPr>
          <p:nvPr>
            <p:ph idx="1"/>
          </p:nvPr>
        </p:nvSpPr>
        <p:spPr>
          <a:xfrm>
            <a:off x="679450" y="1670050"/>
            <a:ext cx="7775575" cy="4816475"/>
          </a:xfrm>
        </p:spPr>
        <p:txBody>
          <a:bodyPr/>
          <a:lstStyle/>
          <a:p>
            <a:pPr marL="285750" indent="-285750">
              <a:spcBef>
                <a:spcPts val="600"/>
              </a:spcBef>
              <a:spcAft>
                <a:spcPts val="1800"/>
              </a:spcAft>
              <a:buFont typeface="Arial" charset="0"/>
              <a:buChar char="•"/>
            </a:pPr>
            <a:r>
              <a:rPr lang="ru-RU" sz="2400" smtClean="0"/>
              <a:t>Национальная стратегия регионального развития на период 2010 - 2012 утверждено постановлением Правительства нет. 158 04.03.2010</a:t>
            </a:r>
          </a:p>
          <a:p>
            <a:pPr marL="285750" indent="-285750">
              <a:spcBef>
                <a:spcPts val="600"/>
              </a:spcBef>
              <a:spcAft>
                <a:spcPts val="1800"/>
              </a:spcAft>
              <a:buFont typeface="Arial" charset="0"/>
              <a:buChar char="•"/>
            </a:pPr>
            <a:r>
              <a:rPr lang="ru-RU" sz="2400" smtClean="0"/>
              <a:t>Национальная стратегия регионального развития на 2013-2015 годы утверждена Постановлением Правительства №. 685 09.04.2013</a:t>
            </a:r>
          </a:p>
          <a:p>
            <a:pPr marL="285750" indent="-285750">
              <a:spcBef>
                <a:spcPts val="600"/>
              </a:spcBef>
              <a:spcAft>
                <a:spcPts val="1800"/>
              </a:spcAft>
              <a:buFont typeface="Arial" charset="0"/>
              <a:buChar char="•"/>
            </a:pPr>
            <a:r>
              <a:rPr lang="ru-RU" sz="2400" smtClean="0"/>
              <a:t>Национальная стратегия регионального развития на период 2016-2020, утвержденного Законом №. 239 10.13.2016</a:t>
            </a:r>
            <a:endParaRPr lang="en-US" smtClean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Проекты в 2010-2015</a:t>
            </a:r>
            <a:endParaRPr lang="en-US" smtClean="0"/>
          </a:p>
        </p:txBody>
      </p:sp>
      <p:sp>
        <p:nvSpPr>
          <p:cNvPr id="3" name="Substituent subsol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15363" name="Substituent dată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sp>
        <p:nvSpPr>
          <p:cNvPr id="5" name="Substituent conținut 4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509588" y="2447925"/>
            <a:ext cx="8375650" cy="3816350"/>
          </a:xfrm>
        </p:spPr>
        <p:txBody>
          <a:bodyPr/>
          <a:lstStyle/>
          <a:p>
            <a:pPr marL="285750" indent="-285750"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ro-RO" sz="2400" dirty="0"/>
              <a:t>3 </a:t>
            </a:r>
            <a:r>
              <a:rPr lang="ru-RU" sz="2400" dirty="0"/>
              <a:t>станции очистки сточных вод</a:t>
            </a:r>
          </a:p>
          <a:p>
            <a:pPr marL="285750" indent="-285750"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ro-RO" sz="2400" dirty="0"/>
              <a:t>2 </a:t>
            </a:r>
            <a:r>
              <a:rPr lang="ru-RU" sz="2400" dirty="0"/>
              <a:t>водоочистных станций</a:t>
            </a:r>
            <a:endParaRPr lang="en-GB" sz="2400" dirty="0"/>
          </a:p>
          <a:p>
            <a:pPr marL="285750" indent="-285750"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ro-RO" sz="2400" dirty="0"/>
              <a:t>164,1 </a:t>
            </a:r>
            <a:r>
              <a:rPr lang="ru-RU" sz="2400" dirty="0"/>
              <a:t>км водопроводных сетей</a:t>
            </a:r>
          </a:p>
          <a:p>
            <a:pPr marL="285750" indent="-285750"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ro-RO" sz="2400" dirty="0"/>
              <a:t>55,0 </a:t>
            </a:r>
            <a:r>
              <a:rPr lang="ru-RU" sz="2400" dirty="0"/>
              <a:t>км канализационные сети</a:t>
            </a:r>
          </a:p>
          <a:p>
            <a:pPr>
              <a:defRPr/>
            </a:pPr>
            <a:endParaRPr lang="ro-RO" dirty="0"/>
          </a:p>
          <a:p>
            <a:pPr>
              <a:defRPr/>
            </a:pPr>
            <a:r>
              <a:rPr lang="ru-RU" sz="2400" dirty="0"/>
              <a:t>Бенефицианты </a:t>
            </a:r>
            <a:r>
              <a:rPr lang="ro-RO" sz="2400" dirty="0"/>
              <a:t>: </a:t>
            </a:r>
            <a:r>
              <a:rPr lang="ru-RU" sz="2400" dirty="0"/>
              <a:t>151 000 жителей в 53 муниципалитетах.</a:t>
            </a:r>
            <a:endParaRPr lang="en-GB" sz="2400" dirty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u 1"/>
          <p:cNvSpPr>
            <a:spLocks noGrp="1"/>
          </p:cNvSpPr>
          <p:nvPr>
            <p:ph type="title"/>
          </p:nvPr>
        </p:nvSpPr>
        <p:spPr>
          <a:xfrm>
            <a:off x="0" y="909638"/>
            <a:ext cx="9144000" cy="517525"/>
          </a:xfrm>
        </p:spPr>
        <p:txBody>
          <a:bodyPr/>
          <a:lstStyle/>
          <a:p>
            <a:pPr algn="ctr"/>
            <a:r>
              <a:rPr lang="ru-RU" smtClean="0"/>
              <a:t>ЗАКОН Nr. </a:t>
            </a:r>
            <a:r>
              <a:rPr lang="ru-RU" b="1" smtClean="0"/>
              <a:t>721 от  02.02.1996</a:t>
            </a:r>
            <a:r>
              <a:rPr lang="en-US" b="1" smtClean="0"/>
              <a:t> </a:t>
            </a:r>
            <a:r>
              <a:rPr lang="ru-RU" smtClean="0"/>
              <a:t>о качестве в строительстве</a:t>
            </a:r>
            <a:r>
              <a:rPr lang="ru-RU" b="1" smtClean="0"/>
              <a:t/>
            </a:r>
            <a:br>
              <a:rPr lang="ru-RU" b="1" smtClean="0"/>
            </a:br>
            <a:endParaRPr lang="en-US" smtClean="0"/>
          </a:p>
        </p:txBody>
      </p:sp>
      <p:sp>
        <p:nvSpPr>
          <p:cNvPr id="3" name="Substituent subsol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16387" name="Substituent dată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sp>
        <p:nvSpPr>
          <p:cNvPr id="5" name="Substituent conținut 4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679450" y="1501775"/>
            <a:ext cx="7775575" cy="4243388"/>
          </a:xfrm>
        </p:spPr>
        <p:txBody>
          <a:bodyPr/>
          <a:lstStyle/>
          <a:p>
            <a:pPr algn="ctr">
              <a:defRPr/>
            </a:pPr>
            <a:r>
              <a:rPr lang="ru-RU" b="1" dirty="0"/>
              <a:t>Основные требования</a:t>
            </a:r>
            <a:endParaRPr lang="ro-RO" b="1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Прочность и устойчивость</a:t>
            </a:r>
            <a:r>
              <a:rPr lang="en-GB" dirty="0"/>
              <a:t> 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Безопасность при эксплуатации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Пожарная безопасность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Гигиена, безопасность  для  здоровья  людей,  восстановления  и охрана окружающей среды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Тепло-гидроизоляция и энергосбережение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Защита от шума</a:t>
            </a:r>
            <a:endParaRPr lang="en-GB" dirty="0"/>
          </a:p>
          <a:p>
            <a:pPr>
              <a:defRPr/>
            </a:pPr>
            <a:endParaRPr lang="en-US" dirty="0"/>
          </a:p>
        </p:txBody>
      </p:sp>
      <p:pic>
        <p:nvPicPr>
          <p:cNvPr id="16389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40288"/>
            <a:ext cx="9144000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u 1"/>
          <p:cNvSpPr>
            <a:spLocks noGrp="1"/>
          </p:cNvSpPr>
          <p:nvPr>
            <p:ph type="title"/>
          </p:nvPr>
        </p:nvSpPr>
        <p:spPr>
          <a:xfrm>
            <a:off x="684213" y="1090613"/>
            <a:ext cx="7775575" cy="619125"/>
          </a:xfrm>
        </p:spPr>
        <p:txBody>
          <a:bodyPr/>
          <a:lstStyle/>
          <a:p>
            <a:pPr algn="ctr"/>
            <a:r>
              <a:rPr lang="ro-RO" b="1" smtClean="0">
                <a:solidFill>
                  <a:srgbClr val="FF0000"/>
                </a:solidFill>
                <a:cs typeface="Times New Roman" pitchFamily="18" charset="0"/>
              </a:rPr>
              <a:t>Codul Urbanismului și Construcțiilor</a:t>
            </a:r>
            <a:endParaRPr lang="en-US" smtClean="0">
              <a:solidFill>
                <a:srgbClr val="FF0000"/>
              </a:solidFill>
            </a:endParaRPr>
          </a:p>
        </p:txBody>
      </p:sp>
      <p:sp>
        <p:nvSpPr>
          <p:cNvPr id="3" name="Substituent subsol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o-RO"/>
              <a:t>Alexandru Tagadiuc</a:t>
            </a:r>
            <a:endParaRPr lang="de-DE"/>
          </a:p>
        </p:txBody>
      </p:sp>
      <p:sp>
        <p:nvSpPr>
          <p:cNvPr id="17411" name="Substituent dată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sp>
        <p:nvSpPr>
          <p:cNvPr id="5" name="Substituent conținut 4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22275" y="1920875"/>
            <a:ext cx="8540750" cy="4523057"/>
          </a:xfrm>
        </p:spPr>
        <p:txBody>
          <a:bodyPr/>
          <a:lstStyle/>
          <a:p>
            <a:pPr>
              <a:defRPr/>
            </a:pPr>
            <a:r>
              <a:rPr lang="ru-RU" sz="2000" dirty="0"/>
              <a:t>представляет унитарную правовую базу, которая будет регулировать отношения:</a:t>
            </a:r>
            <a:endParaRPr lang="ro-RO" sz="20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000" dirty="0"/>
              <a:t>в области пространственного планирования и урбанистики;</a:t>
            </a:r>
            <a:endParaRPr lang="ro-RO" sz="20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000" dirty="0"/>
              <a:t>авторизация и выполнение строительно-монтажных работ</a:t>
            </a:r>
            <a:r>
              <a:rPr lang="ro-RO" sz="2000" dirty="0"/>
              <a:t>;</a:t>
            </a:r>
            <a:endParaRPr lang="ru-RU" sz="20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000" dirty="0"/>
              <a:t>обеспечение качества в строительстве, строительных материалов и строительных изделий;</a:t>
            </a:r>
            <a:endParaRPr lang="ro-RO" sz="20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000" dirty="0"/>
              <a:t>эксплуатация строительных объектов</a:t>
            </a:r>
            <a:r>
              <a:rPr lang="ro-RO" sz="2000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000" dirty="0"/>
              <a:t>профессиональная сертификация строительных предприятий</a:t>
            </a:r>
            <a:r>
              <a:rPr lang="ro-RO" sz="2000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000" dirty="0"/>
              <a:t>осуществление государственного контроля</a:t>
            </a:r>
            <a:r>
              <a:rPr lang="ro-RO" sz="2000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000" dirty="0"/>
              <a:t>унитарное применение правовых норм, касающихся эксплуатации и пост эксплуатации строительных объектов в Молдове</a:t>
            </a:r>
            <a:r>
              <a:rPr lang="ro-RO" sz="2000" dirty="0"/>
              <a:t>. </a:t>
            </a:r>
            <a:endParaRPr lang="en-GB" sz="2000" dirty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b="1" smtClean="0">
                <a:cs typeface="Times New Roman" pitchFamily="18" charset="0"/>
              </a:rPr>
              <a:t>Codul Urbanismului și Construcțiilor</a:t>
            </a:r>
            <a:endParaRPr lang="en-US" smtClean="0"/>
          </a:p>
        </p:txBody>
      </p:sp>
      <p:sp>
        <p:nvSpPr>
          <p:cNvPr id="3" name="Substituent subsol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o-RO"/>
              <a:t>Alexandru Tagadiuc</a:t>
            </a:r>
            <a:endParaRPr lang="de-DE"/>
          </a:p>
        </p:txBody>
      </p:sp>
      <p:sp>
        <p:nvSpPr>
          <p:cNvPr id="18435" name="Substituent dată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sp>
        <p:nvSpPr>
          <p:cNvPr id="5" name="Substituent conținut 4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243138"/>
            <a:ext cx="7775575" cy="4021137"/>
          </a:xfrm>
        </p:spPr>
        <p:txBody>
          <a:bodyPr/>
          <a:lstStyle/>
          <a:p>
            <a:pPr algn="ctr">
              <a:defRPr/>
            </a:pPr>
            <a:r>
              <a:rPr lang="ru-RU" b="1" dirty="0"/>
              <a:t>Фундаментальные требования</a:t>
            </a:r>
            <a:endParaRPr lang="en-US" b="1" dirty="0"/>
          </a:p>
          <a:p>
            <a:pPr algn="ctr">
              <a:defRPr/>
            </a:pPr>
            <a:endParaRPr lang="ro-RO" b="1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Механическое сопротивление и прочность</a:t>
            </a:r>
            <a:r>
              <a:rPr lang="en-GB" dirty="0"/>
              <a:t> 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Безопасность и доступность в использовании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Безопасность в случае пожара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Гигиена, здоровье и окружающая среда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Энергосбережение и теплоизоляция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Защита от шума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>
                <a:solidFill>
                  <a:srgbClr val="0070C0"/>
                </a:solidFill>
              </a:rPr>
              <a:t>Устойчивое использование природных ресурсов</a:t>
            </a:r>
            <a:endParaRPr lang="en-GB" dirty="0">
              <a:solidFill>
                <a:srgbClr val="0070C0"/>
              </a:solidFill>
            </a:endParaRPr>
          </a:p>
          <a:p>
            <a:pPr>
              <a:defRPr/>
            </a:pPr>
            <a:endParaRPr lang="ro-RO" dirty="0">
              <a:solidFill>
                <a:schemeClr val="tx1"/>
              </a:solidFill>
            </a:endParaRP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76863" y="3400425"/>
            <a:ext cx="3497262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itlu 1"/>
          <p:cNvSpPr>
            <a:spLocks noGrp="1"/>
          </p:cNvSpPr>
          <p:nvPr>
            <p:ph type="title"/>
          </p:nvPr>
        </p:nvSpPr>
        <p:spPr>
          <a:xfrm>
            <a:off x="0" y="954088"/>
            <a:ext cx="9144000" cy="1147762"/>
          </a:xfrm>
        </p:spPr>
        <p:txBody>
          <a:bodyPr/>
          <a:lstStyle/>
          <a:p>
            <a:pPr algn="ctr"/>
            <a:r>
              <a:rPr lang="ru-RU" smtClean="0"/>
              <a:t>ПОСТАНОВЛЕНИЕ Nr</a:t>
            </a:r>
            <a:r>
              <a:rPr lang="en-US" smtClean="0"/>
              <a:t>. 913 </a:t>
            </a:r>
            <a:r>
              <a:rPr lang="ru-RU" smtClean="0"/>
              <a:t>от  25.07.2016</a:t>
            </a:r>
            <a:r>
              <a:rPr lang="en-US" smtClean="0"/>
              <a:t> </a:t>
            </a:r>
            <a:r>
              <a:rPr lang="ru-RU" smtClean="0"/>
              <a:t>oб утверждении Технического регламента о минимальных </a:t>
            </a:r>
            <a:br>
              <a:rPr lang="ru-RU" smtClean="0"/>
            </a:br>
            <a:r>
              <a:rPr lang="ru-RU" smtClean="0"/>
              <a:t>требованиях к поставкам строительной продукции</a:t>
            </a:r>
            <a:br>
              <a:rPr lang="ru-RU" smtClean="0"/>
            </a:br>
            <a:endParaRPr lang="en-US" smtClean="0"/>
          </a:p>
        </p:txBody>
      </p:sp>
      <p:sp>
        <p:nvSpPr>
          <p:cNvPr id="3" name="Substituent subsol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862263" y="6581775"/>
            <a:ext cx="3419475" cy="246221"/>
          </a:xfrm>
        </p:spPr>
        <p:txBody>
          <a:bodyPr/>
          <a:lstStyle/>
          <a:p>
            <a:pPr>
              <a:defRPr/>
            </a:pPr>
            <a:r>
              <a:rPr lang="ru-RU" altLang="en-US" i="1" dirty="0" err="1"/>
              <a:t>Тагадюк</a:t>
            </a:r>
            <a:r>
              <a:rPr lang="ru-RU" altLang="en-US" i="1" dirty="0"/>
              <a:t> Александр</a:t>
            </a:r>
            <a:endParaRPr lang="de-DE" dirty="0"/>
          </a:p>
        </p:txBody>
      </p:sp>
      <p:sp>
        <p:nvSpPr>
          <p:cNvPr id="19460" name="Substituent dată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en-GB">
                <a:cs typeface="Arial" charset="0"/>
              </a:rPr>
              <a:t>20/06/2017</a:t>
            </a:r>
          </a:p>
        </p:txBody>
      </p:sp>
      <p:sp>
        <p:nvSpPr>
          <p:cNvPr id="5" name="Substituent conținut 4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382588" y="2433638"/>
            <a:ext cx="5975350" cy="3984625"/>
          </a:xfrm>
        </p:spPr>
        <p:txBody>
          <a:bodyPr/>
          <a:lstStyle/>
          <a:p>
            <a:pPr algn="ctr">
              <a:defRPr/>
            </a:pPr>
            <a:r>
              <a:rPr lang="ru-RU" b="1" dirty="0"/>
              <a:t>Фундаментальные требования</a:t>
            </a:r>
            <a:endParaRPr lang="ro-RO" b="1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Механическое сопротивление и прочность</a:t>
            </a:r>
            <a:r>
              <a:rPr lang="en-GB" dirty="0"/>
              <a:t> 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Безопасность и доступность в </a:t>
            </a:r>
            <a:r>
              <a:rPr lang="en-US" dirty="0"/>
              <a:t>       </a:t>
            </a:r>
            <a:r>
              <a:rPr lang="ru-RU" dirty="0"/>
              <a:t>использовании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Безопасность в случае пожара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Гигиена, здоровье и окружающая среда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Энергосбережение и теплоизоляция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/>
              <a:t>Защита от шума</a:t>
            </a:r>
            <a:endParaRPr lang="ro-RO" dirty="0"/>
          </a:p>
          <a:p>
            <a:pPr marL="514350" indent="-514350">
              <a:buFont typeface="+mj-lt"/>
              <a:buAutoNum type="alphaUcPeriod"/>
              <a:defRPr/>
            </a:pPr>
            <a:r>
              <a:rPr lang="ru-RU" dirty="0">
                <a:solidFill>
                  <a:srgbClr val="0070C0"/>
                </a:solidFill>
              </a:rPr>
              <a:t>Устойчивое использование природных </a:t>
            </a:r>
            <a:r>
              <a:rPr lang="en-US" dirty="0">
                <a:solidFill>
                  <a:srgbClr val="0070C0"/>
                </a:solidFill>
              </a:rPr>
              <a:t>   </a:t>
            </a:r>
            <a:r>
              <a:rPr lang="ru-RU" dirty="0">
                <a:solidFill>
                  <a:srgbClr val="0070C0"/>
                </a:solidFill>
              </a:rPr>
              <a:t>ресурсов</a:t>
            </a:r>
            <a:endParaRPr lang="en-GB" dirty="0">
              <a:solidFill>
                <a:srgbClr val="0070C0"/>
              </a:solidFill>
            </a:endParaRP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GIZ_Banner_Kopfzeile-Ausland (3)">
  <a:themeElements>
    <a:clrScheme name="GIZ">
      <a:dk1>
        <a:srgbClr val="000000"/>
      </a:dk1>
      <a:lt1>
        <a:srgbClr val="FFFFFF"/>
      </a:lt1>
      <a:dk2>
        <a:srgbClr val="6E6452"/>
      </a:dk2>
      <a:lt2>
        <a:srgbClr val="D2CDC8"/>
      </a:lt2>
      <a:accent1>
        <a:srgbClr val="C80F0F"/>
      </a:accent1>
      <a:accent2>
        <a:srgbClr val="4B859F"/>
      </a:accent2>
      <a:accent3>
        <a:srgbClr val="B498BA"/>
      </a:accent3>
      <a:accent4>
        <a:srgbClr val="F3BF49"/>
      </a:accent4>
      <a:accent5>
        <a:srgbClr val="94B322"/>
      </a:accent5>
      <a:accent6>
        <a:srgbClr val="B4E3ED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GIZ_Banner_Kopfzeile-Ausland (3)</Template>
  <TotalTime>1778</TotalTime>
  <Words>1075</Words>
  <Application>Microsoft Office PowerPoint</Application>
  <PresentationFormat>On-screen Show (4:3)</PresentationFormat>
  <Paragraphs>251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Arial Narrow</vt:lpstr>
      <vt:lpstr>Times New Roman</vt:lpstr>
      <vt:lpstr>GIZ_Banner_Kopfzeile-Ausland (3)</vt:lpstr>
      <vt:lpstr>Тренинг для сотрудников операторов «Apa-Canal» в Молдове </vt:lpstr>
      <vt:lpstr>Цель сесии</vt:lpstr>
      <vt:lpstr>Содержание сесии</vt:lpstr>
      <vt:lpstr>PowerPoint Presentation</vt:lpstr>
      <vt:lpstr>Проекты в 2010-2015</vt:lpstr>
      <vt:lpstr>ЗАКОН Nr. 721 от  02.02.1996 о качестве в строительстве </vt:lpstr>
      <vt:lpstr>Codul Urbanismului și Construcțiilor</vt:lpstr>
      <vt:lpstr>Codul Urbanismului și Construcțiilor</vt:lpstr>
      <vt:lpstr>ПОСТАНОВЛЕНИЕ Nr. 913 от  25.07.2016 oб утверждении Технического регламента о минимальных  требованиях к поставкам строительной продукции </vt:lpstr>
      <vt:lpstr>NCM A.07.02-2012 “Порядок разработки, согласования, утверждения и состав проектной документации для строительства”</vt:lpstr>
      <vt:lpstr>Разработка проектной документации</vt:lpstr>
      <vt:lpstr>Разработка проектной документации</vt:lpstr>
      <vt:lpstr>Проверка, согласование и утверждение  проектной документации </vt:lpstr>
      <vt:lpstr>Состав и содержание проекта</vt:lpstr>
      <vt:lpstr>Состав и содержание проекта</vt:lpstr>
      <vt:lpstr>Состав и содержание проекта</vt:lpstr>
      <vt:lpstr>Состав и содержание проекта</vt:lpstr>
      <vt:lpstr>Состав и содержание проекта</vt:lpstr>
      <vt:lpstr>Состав и содержание проекта</vt:lpstr>
      <vt:lpstr>Состав и содержание проекта</vt:lpstr>
      <vt:lpstr>Состав и содержание проекта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GIZ-Design</dc:creator>
  <cp:keywords>GIZ-Leerfolie</cp:keywords>
  <cp:lastModifiedBy>AdInsMDRC</cp:lastModifiedBy>
  <cp:revision>306</cp:revision>
  <cp:lastPrinted>2012-07-19T10:16:59Z</cp:lastPrinted>
  <dcterms:created xsi:type="dcterms:W3CDTF">2013-09-05T11:54:56Z</dcterms:created>
  <dcterms:modified xsi:type="dcterms:W3CDTF">2017-07-10T07:20:30Z</dcterms:modified>
</cp:coreProperties>
</file>