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32"/>
  </p:notesMasterIdLst>
  <p:handoutMasterIdLst>
    <p:handoutMasterId r:id="rId33"/>
  </p:handoutMasterIdLst>
  <p:sldIdLst>
    <p:sldId id="280" r:id="rId2"/>
    <p:sldId id="276" r:id="rId3"/>
    <p:sldId id="283" r:id="rId4"/>
    <p:sldId id="293" r:id="rId5"/>
    <p:sldId id="284" r:id="rId6"/>
    <p:sldId id="285" r:id="rId7"/>
    <p:sldId id="295" r:id="rId8"/>
    <p:sldId id="287" r:id="rId9"/>
    <p:sldId id="298" r:id="rId10"/>
    <p:sldId id="297" r:id="rId11"/>
    <p:sldId id="296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9" r:id="rId20"/>
    <p:sldId id="306" r:id="rId21"/>
    <p:sldId id="307" r:id="rId22"/>
    <p:sldId id="288" r:id="rId23"/>
    <p:sldId id="289" r:id="rId24"/>
    <p:sldId id="290" r:id="rId25"/>
    <p:sldId id="308" r:id="rId26"/>
    <p:sldId id="310" r:id="rId27"/>
    <p:sldId id="294" r:id="rId28"/>
    <p:sldId id="292" r:id="rId29"/>
    <p:sldId id="278" r:id="rId30"/>
    <p:sldId id="279" r:id="rId31"/>
  </p:sldIdLst>
  <p:sldSz cx="9144000" cy="6858000" type="screen4x3"/>
  <p:notesSz cx="6735763" cy="98663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  <a:srgbClr val="C8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5730" autoAdjust="0"/>
  </p:normalViewPr>
  <p:slideViewPr>
    <p:cSldViewPr snapToGrid="0">
      <p:cViewPr varScale="1">
        <p:scale>
          <a:sx n="69" d="100"/>
          <a:sy n="69" d="100"/>
        </p:scale>
        <p:origin x="1386" y="66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933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933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3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2363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6696"/>
            <a:ext cx="4939560" cy="443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die Formate des Vorlagentextes zu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3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75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13/06/2017</a:t>
            </a:fld>
            <a:endParaRPr lang="en-GB" dirty="0" smtClean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13/06/2017</a:t>
            </a:fld>
            <a:endParaRPr lang="en-GB" dirty="0" smtClean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add title</a:t>
            </a:r>
            <a:endParaRPr lang="de-DE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3.jpeg"/><Relationship Id="rId9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Gheorghe 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el 15"/>
          <p:cNvSpPr>
            <a:spLocks noGrp="1"/>
          </p:cNvSpPr>
          <p:nvPr>
            <p:ph type="title"/>
          </p:nvPr>
        </p:nvSpPr>
        <p:spPr>
          <a:xfrm>
            <a:off x="96982" y="1302327"/>
            <a:ext cx="8839199" cy="5278673"/>
          </a:xfrm>
        </p:spPr>
        <p:txBody>
          <a:bodyPr/>
          <a:lstStyle/>
          <a:p>
            <a:pPr algn="ctr"/>
            <a:r>
              <a:rPr lang="ro-RO" b="1" dirty="0" smtClean="0">
                <a:solidFill>
                  <a:srgbClr val="002060"/>
                </a:solidFill>
              </a:rPr>
              <a:t>Curs de instruire pentru angajații operatorilor „Apă-Canal”</a:t>
            </a:r>
            <a:r>
              <a:rPr lang="ro-RO" dirty="0" smtClean="0">
                <a:solidFill>
                  <a:srgbClr val="002060"/>
                </a:solidFill>
              </a:rPr>
              <a:t/>
            </a:r>
            <a:br>
              <a:rPr lang="ro-RO" dirty="0" smtClean="0">
                <a:solidFill>
                  <a:srgbClr val="002060"/>
                </a:solidFill>
              </a:rPr>
            </a:br>
            <a:r>
              <a:rPr lang="ro-RO" dirty="0" smtClean="0">
                <a:solidFill>
                  <a:srgbClr val="002060"/>
                </a:solidFill>
              </a:rPr>
              <a:t/>
            </a:r>
            <a:br>
              <a:rPr lang="ro-RO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FF0000"/>
                </a:solidFill>
              </a:rPr>
              <a:t>Modulul </a:t>
            </a:r>
            <a:r>
              <a:rPr lang="ro-RO" b="1" dirty="0" smtClean="0">
                <a:solidFill>
                  <a:srgbClr val="FF0000"/>
                </a:solidFill>
              </a:rPr>
              <a:t>10: </a:t>
            </a:r>
            <a:r>
              <a:rPr lang="ro-RO" b="1" dirty="0" smtClean="0">
                <a:solidFill>
                  <a:srgbClr val="002060"/>
                </a:solidFill>
              </a:rPr>
              <a:t>Rolul operatorilor de servicii publice de alimentare cu apă și de canalizare în procesul de atragere a investițiilor, proiectare, construcție și dare în exploatare a obiectelor de alimentare cu apă și de canalizare</a:t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altLang="en-US" sz="2000" b="1" dirty="0">
                <a:solidFill>
                  <a:srgbClr val="FF0000"/>
                </a:solidFill>
              </a:rPr>
              <a:t>Sesiunea 1</a:t>
            </a:r>
            <a:br>
              <a:rPr lang="ro-RO" altLang="en-US" sz="2000" b="1" dirty="0">
                <a:solidFill>
                  <a:srgbClr val="FF0000"/>
                </a:solidFill>
              </a:rPr>
            </a:br>
            <a:r>
              <a:rPr lang="ro-RO" altLang="en-US" sz="2000" b="1" dirty="0">
                <a:solidFill>
                  <a:srgbClr val="002060"/>
                </a:solidFill>
              </a:rPr>
              <a:t>Rolul operatorilor de servicii publice de alimentare cu apă </a:t>
            </a:r>
            <a:br>
              <a:rPr lang="ro-RO" altLang="en-US" sz="2000" b="1" dirty="0">
                <a:solidFill>
                  <a:srgbClr val="002060"/>
                </a:solidFill>
              </a:rPr>
            </a:br>
            <a:r>
              <a:rPr lang="ro-RO" altLang="en-US" sz="2000" b="1" dirty="0">
                <a:solidFill>
                  <a:srgbClr val="002060"/>
                </a:solidFill>
              </a:rPr>
              <a:t>și de canalizare în </a:t>
            </a:r>
            <a:r>
              <a:rPr lang="ro-RO" altLang="en-US" sz="2000" b="1" dirty="0">
                <a:solidFill>
                  <a:srgbClr val="FF0000"/>
                </a:solidFill>
              </a:rPr>
              <a:t>procesul de construcţie </a:t>
            </a:r>
            <a:r>
              <a:rPr lang="ro-RO" altLang="en-US" sz="2000" b="1" dirty="0">
                <a:solidFill>
                  <a:srgbClr val="002060"/>
                </a:solidFill>
              </a:rPr>
              <a:t>a obiectivelor de </a:t>
            </a:r>
            <a:br>
              <a:rPr lang="ro-RO" altLang="en-US" sz="2000" b="1" dirty="0">
                <a:solidFill>
                  <a:srgbClr val="002060"/>
                </a:solidFill>
              </a:rPr>
            </a:br>
            <a:r>
              <a:rPr lang="ro-RO" altLang="en-US" sz="2000" b="1" dirty="0">
                <a:solidFill>
                  <a:srgbClr val="002060"/>
                </a:solidFill>
              </a:rPr>
              <a:t>alimentare cu apă şi canalizare</a:t>
            </a:r>
            <a:r>
              <a:rPr lang="vi-VN" altLang="en-US" sz="2000" b="1" dirty="0"/>
              <a:t/>
            </a:r>
            <a:br>
              <a:rPr lang="vi-VN" altLang="en-US" sz="2000" b="1" dirty="0"/>
            </a:br>
            <a:r>
              <a:rPr lang="ro-RO" b="1" dirty="0" smtClean="0"/>
              <a:t/>
            </a:r>
            <a:br>
              <a:rPr lang="ro-RO" b="1" dirty="0" smtClean="0"/>
            </a:br>
            <a:r>
              <a:rPr lang="ro-RO" sz="1800" b="1" i="1" dirty="0" smtClean="0">
                <a:solidFill>
                  <a:srgbClr val="002060"/>
                </a:solidFill>
              </a:rPr>
              <a:t>Expert conf. univ. dr. ing. Gheorghe CROITORU</a:t>
            </a:r>
            <a:r>
              <a:rPr lang="ro-RO" sz="1800" b="1" dirty="0" smtClean="0">
                <a:solidFill>
                  <a:srgbClr val="002060"/>
                </a:solidFill>
              </a:rPr>
              <a:t/>
            </a:r>
            <a:br>
              <a:rPr lang="ro-RO" sz="1800" b="1" dirty="0" smtClean="0">
                <a:solidFill>
                  <a:srgbClr val="002060"/>
                </a:solidFill>
              </a:rPr>
            </a:br>
            <a:r>
              <a:rPr lang="ro-RO" sz="1600" b="1" dirty="0" smtClean="0">
                <a:solidFill>
                  <a:srgbClr val="002060"/>
                </a:solidFill>
              </a:rPr>
              <a:t/>
            </a:r>
            <a:br>
              <a:rPr lang="ro-RO" sz="1600" b="1" dirty="0" smtClean="0">
                <a:solidFill>
                  <a:srgbClr val="002060"/>
                </a:solidFill>
              </a:rPr>
            </a:br>
            <a:r>
              <a:rPr lang="ro-RO" sz="1600" b="1" dirty="0" smtClean="0">
                <a:solidFill>
                  <a:srgbClr val="002060"/>
                </a:solidFill>
              </a:rPr>
              <a:t>20-21-22 iunie 2017,  Chișinău</a:t>
            </a:r>
            <a:endParaRPr lang="ro-RO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84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5824" y="1555646"/>
            <a:ext cx="8152352" cy="5525226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1) </a:t>
            </a:r>
            <a:r>
              <a:rPr lang="ro-RO" b="1" dirty="0" smtClean="0">
                <a:solidFill>
                  <a:srgbClr val="C00000"/>
                </a:solidFill>
              </a:rPr>
              <a:t>Studiul de oportunitate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Studiul de oportunitate identifică posibilitățile de investiții </a:t>
            </a:r>
            <a:r>
              <a:rPr lang="ro-RO" dirty="0" err="1" smtClean="0"/>
              <a:t>şi</a:t>
            </a:r>
            <a:r>
              <a:rPr lang="ro-RO" dirty="0" smtClean="0"/>
              <a:t> are ca scop evaluarea generală a posibilei investiții, concomitent cu punerea în evidență a unor caracteristici, avantaje, trăsături dominante ale regiunii, zonei geografice, obiectului investiției etc., vizate de studiul respectiv, în eventualitatea unui parteneriat public-privat.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Prin acest studiu se urmărește atragerea potențialilor investitori, antreprenori etc., (parteneri privați), precum </a:t>
            </a:r>
            <a:r>
              <a:rPr lang="ro-RO" dirty="0" err="1" smtClean="0"/>
              <a:t>şi</a:t>
            </a:r>
            <a:r>
              <a:rPr lang="ro-RO" dirty="0" smtClean="0"/>
              <a:t> prezentarea de formule de proiect cu scopul de a trezi interesul părților interesate. De regulă, studiul de oportunitate este schematic, prezintă estimări generale </a:t>
            </a:r>
            <a:r>
              <a:rPr lang="ro-RO" dirty="0" err="1" smtClean="0"/>
              <a:t>şi</a:t>
            </a:r>
            <a:r>
              <a:rPr lang="ro-RO" dirty="0" smtClean="0"/>
              <a:t> are un cost redus.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Studiile de oportunitate pot fi: regionale, raionale, sătești </a:t>
            </a:r>
            <a:r>
              <a:rPr lang="ro-RO" dirty="0" err="1" smtClean="0"/>
              <a:t>şi</a:t>
            </a:r>
            <a:r>
              <a:rPr lang="ro-RO" dirty="0" smtClean="0"/>
              <a:t> studii de oportunitate speciale.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2) </a:t>
            </a:r>
            <a:r>
              <a:rPr lang="ro-RO" b="1" dirty="0" smtClean="0">
                <a:solidFill>
                  <a:srgbClr val="C00000"/>
                </a:solidFill>
              </a:rPr>
              <a:t>Studiul de prefezabilitate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Prin studiul de prefezabilitate se asigură soluția preliminară </a:t>
            </a:r>
            <a:r>
              <a:rPr lang="ro-RO" dirty="0" err="1" smtClean="0"/>
              <a:t>şi</a:t>
            </a:r>
            <a:r>
              <a:rPr lang="ro-RO" dirty="0" smtClean="0"/>
              <a:t> definirea proiectului.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Deoarece elaborarea uni studiu de fezabilitate necesită cheltuieli financiare mai mari, este de preferat realizarea anterioară a unui studiu detaliat, dar care antrenează resurse financiare reduse.</a:t>
            </a:r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593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288" y="1481417"/>
            <a:ext cx="8383424" cy="456695"/>
          </a:xfrm>
        </p:spPr>
        <p:txBody>
          <a:bodyPr/>
          <a:lstStyle/>
          <a:p>
            <a:r>
              <a:rPr lang="it-IT" sz="2200" b="1" dirty="0">
                <a:solidFill>
                  <a:srgbClr val="FF0000"/>
                </a:solidFill>
                <a:latin typeface="+mn-lt"/>
              </a:rPr>
              <a:t>Constituirea, definitivarea şi completarea temei de proiectare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1832" y="1938112"/>
            <a:ext cx="8297966" cy="4554841"/>
          </a:xfrm>
        </p:spPr>
        <p:txBody>
          <a:bodyPr/>
          <a:lstStyle/>
          <a:p>
            <a:pPr algn="just"/>
            <a:r>
              <a:rPr lang="ro-RO" sz="2000" b="1" i="1" dirty="0" smtClean="0">
                <a:solidFill>
                  <a:srgbClr val="C00000"/>
                </a:solidFill>
              </a:rPr>
              <a:t>Obiective</a:t>
            </a:r>
            <a:r>
              <a:rPr lang="ro-RO" sz="2000" dirty="0" smtClean="0">
                <a:solidFill>
                  <a:srgbClr val="C00000"/>
                </a:solidFill>
              </a:rPr>
              <a:t>:</a:t>
            </a:r>
          </a:p>
          <a:p>
            <a:pPr algn="just"/>
            <a:r>
              <a:rPr lang="ro-RO" sz="2000" dirty="0" smtClean="0"/>
              <a:t>- Stabilirea unor criterii clare, în vederea soluționării dorințelor beneficiarului;</a:t>
            </a:r>
          </a:p>
          <a:p>
            <a:pPr algn="just"/>
            <a:r>
              <a:rPr lang="ro-RO" sz="2000" dirty="0" smtClean="0"/>
              <a:t>- Corelarea solicitărilor investitorului cu condiționările </a:t>
            </a:r>
            <a:r>
              <a:rPr lang="ro-RO" sz="2000" dirty="0" err="1" smtClean="0"/>
              <a:t>tehnico</a:t>
            </a:r>
            <a:r>
              <a:rPr lang="ro-RO" sz="2000" dirty="0" smtClean="0"/>
              <a:t>-urbanistice, generate de amplasament;</a:t>
            </a:r>
          </a:p>
          <a:p>
            <a:pPr algn="just"/>
            <a:r>
              <a:rPr lang="ro-RO" sz="2000" dirty="0" smtClean="0"/>
              <a:t>- Respectarea prevederilor specifice din legislația în vigoare.</a:t>
            </a:r>
          </a:p>
          <a:p>
            <a:pPr algn="just"/>
            <a:r>
              <a:rPr lang="ro-RO" sz="2000" b="1" i="1" dirty="0" smtClean="0">
                <a:solidFill>
                  <a:srgbClr val="C00000"/>
                </a:solidFill>
              </a:rPr>
              <a:t>Conținut</a:t>
            </a:r>
            <a:r>
              <a:rPr lang="ro-RO" sz="2000" dirty="0" smtClean="0">
                <a:solidFill>
                  <a:srgbClr val="C00000"/>
                </a:solidFill>
              </a:rPr>
              <a:t>: </a:t>
            </a:r>
            <a:r>
              <a:rPr lang="ro-RO" sz="2000" dirty="0" smtClean="0"/>
              <a:t>- Documentație scrisă ce reprezintă punctul de plecare pentru fazele următoare ale proiectului.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474" y="4729289"/>
            <a:ext cx="2810054" cy="1851712"/>
          </a:xfrm>
          <a:prstGeom prst="rect">
            <a:avLst/>
          </a:prstGeom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772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1653689"/>
            <a:ext cx="8383424" cy="456695"/>
          </a:xfrm>
        </p:spPr>
        <p:txBody>
          <a:bodyPr/>
          <a:lstStyle/>
          <a:p>
            <a:r>
              <a:rPr lang="it-IT" sz="2200" b="1" dirty="0">
                <a:solidFill>
                  <a:srgbClr val="FF0000"/>
                </a:solidFill>
                <a:latin typeface="+mn-lt"/>
              </a:rPr>
              <a:t>Anteproiectul (studiul de fezabilitate/proiectul preliminar)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4561" y="2244436"/>
            <a:ext cx="8297966" cy="4068461"/>
          </a:xfrm>
        </p:spPr>
        <p:txBody>
          <a:bodyPr/>
          <a:lstStyle/>
          <a:p>
            <a:pPr algn="just"/>
            <a:r>
              <a:rPr lang="ro-RO" dirty="0"/>
              <a:t>Prin studiul de fezabilitate se înțelege ansamblul documentației elaborate – cuprinzând calcule </a:t>
            </a:r>
            <a:r>
              <a:rPr lang="ro-RO" dirty="0" err="1"/>
              <a:t>tehnico</a:t>
            </a:r>
            <a:r>
              <a:rPr lang="ro-RO" dirty="0"/>
              <a:t>-economice, desene, memorii de fundamentare, măsuri concrete de acțiuni manageriale – privind necesitatea realizării viitorului obiectiv de investiții publice</a:t>
            </a:r>
            <a:r>
              <a:rPr lang="ro-RO" dirty="0" smtClean="0"/>
              <a:t>.</a:t>
            </a:r>
          </a:p>
          <a:p>
            <a:pPr algn="just"/>
            <a:r>
              <a:rPr lang="ro-RO" dirty="0" smtClean="0"/>
              <a:t>Documentația </a:t>
            </a:r>
            <a:r>
              <a:rPr lang="ro-RO" dirty="0"/>
              <a:t>de finanțare </a:t>
            </a:r>
            <a:r>
              <a:rPr lang="ro-RO" dirty="0" smtClean="0"/>
              <a:t>este un element de bază în studiul de fezabilitate, care reprezintă instrumentul ce permite investitorului, deținătorului ideii de proiect sau analistului financiar să decidă fundamentat, bazându-se pe informații exhaustive, dacă este rezonabilă/fezabilă sau nu investiția respectivă </a:t>
            </a:r>
            <a:r>
              <a:rPr lang="ro-RO" dirty="0" err="1" smtClean="0"/>
              <a:t>şi</a:t>
            </a:r>
            <a:r>
              <a:rPr lang="ro-RO" dirty="0" smtClean="0"/>
              <a:t> când sau cum anume să se efectueze finanțarea/implementarea proiectului. </a:t>
            </a:r>
            <a:endParaRPr lang="ro-RO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990" y="4816385"/>
            <a:ext cx="2445846" cy="1630564"/>
          </a:xfrm>
          <a:prstGeom prst="rect">
            <a:avLst/>
          </a:prstGeom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458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555646"/>
            <a:ext cx="8383424" cy="456695"/>
          </a:xfrm>
        </p:spPr>
        <p:txBody>
          <a:bodyPr/>
          <a:lstStyle/>
          <a:p>
            <a:r>
              <a:rPr lang="it-IT" sz="2200" b="1" dirty="0">
                <a:solidFill>
                  <a:srgbClr val="FF0000"/>
                </a:solidFill>
                <a:latin typeface="+mn-lt"/>
              </a:rPr>
              <a:t>Anteproiectul (studiul de fezabilitate/proiectul preliminar)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pic>
        <p:nvPicPr>
          <p:cNvPr id="9" name="Picture 8"/>
          <p:cNvPicPr/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855" y="2119745"/>
            <a:ext cx="6029909" cy="4461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249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992894"/>
            <a:ext cx="8383424" cy="456695"/>
          </a:xfrm>
        </p:spPr>
        <p:txBody>
          <a:bodyPr/>
          <a:lstStyle/>
          <a:p>
            <a:pPr algn="ctr"/>
            <a:r>
              <a:rPr lang="it-IT" sz="2200" b="1" dirty="0" smtClean="0">
                <a:solidFill>
                  <a:srgbClr val="FF0000"/>
                </a:solidFill>
                <a:latin typeface="+mn-lt"/>
              </a:rPr>
              <a:t>Planul </a:t>
            </a:r>
            <a:r>
              <a:rPr lang="it-IT" sz="2200" b="1" dirty="0">
                <a:solidFill>
                  <a:srgbClr val="FF0000"/>
                </a:solidFill>
                <a:latin typeface="+mn-lt"/>
              </a:rPr>
              <a:t>de Afaceri (</a:t>
            </a:r>
            <a:r>
              <a:rPr lang="it-IT" sz="2200" b="1" dirty="0" smtClean="0">
                <a:solidFill>
                  <a:srgbClr val="FF0000"/>
                </a:solidFill>
                <a:latin typeface="+mn-lt"/>
              </a:rPr>
              <a:t>business-plan)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341832" y="1507295"/>
            <a:ext cx="83834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Rolul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principal în atragerea finanțărilor îi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revine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Planului de Afaceri (business-planului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).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Planul de Afaceri este elaborat după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în continuarea logică a studiului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fezabilitate.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Planul de Afaceri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reprezintă un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instrument de planificare la etapa operațională, desfășurând scenariul optim de implementare sugerat de studiul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fezabilitate.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Pentru proiectele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investiționale care depășesc valoarea de 5 milioane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lei,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conform (H.G. nr. 1029 din 19.12.2013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cu privire la investițiile capitale publice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),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trebuie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să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se prezinte </a:t>
            </a:r>
            <a:r>
              <a:rPr lang="ro-RO" sz="2000" i="1" dirty="0">
                <a:solidFill>
                  <a:schemeClr val="bg2">
                    <a:lumMod val="50000"/>
                  </a:schemeClr>
                </a:solidFill>
              </a:rPr>
              <a:t>studiul de fezabilitate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în cazul în care pretind obținerea finanțărilor din bugetul public.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631" y="4958193"/>
            <a:ext cx="3894738" cy="1622808"/>
          </a:xfrm>
          <a:prstGeom prst="rect">
            <a:avLst/>
          </a:prstGeom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277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5" y="1463492"/>
            <a:ext cx="8383424" cy="456695"/>
          </a:xfrm>
        </p:spPr>
        <p:txBody>
          <a:bodyPr/>
          <a:lstStyle/>
          <a:p>
            <a:pPr algn="ctr"/>
            <a:r>
              <a:rPr lang="it-IT" sz="2200" b="1" dirty="0">
                <a:solidFill>
                  <a:srgbClr val="FF0000"/>
                </a:solidFill>
                <a:latin typeface="+mn-lt"/>
              </a:rPr>
              <a:t>Documentația de urbanism şi amenajare a teritoriului 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311922" y="1832905"/>
            <a:ext cx="8383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1800" dirty="0">
                <a:solidFill>
                  <a:schemeClr val="bg2">
                    <a:lumMod val="50000"/>
                  </a:schemeClr>
                </a:solidFill>
              </a:rPr>
              <a:t>Documentația de urbanism </a:t>
            </a:r>
            <a:r>
              <a:rPr lang="ro-RO" sz="180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dirty="0">
                <a:solidFill>
                  <a:schemeClr val="bg2">
                    <a:lumMod val="50000"/>
                  </a:schemeClr>
                </a:solidFill>
              </a:rPr>
              <a:t> amenajare a teritoriului 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- instrument 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de fundamentare a strategiei de dezvoltare durabilă a tuturor sectoarelor economiei naționale, bazat pe inițiativa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susținerea autorităților publice locale, promotori ai tuturor acțiunilor în teritoriu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Documentația de urbanism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amenajare a teritoriului include planurile de amenajare a teritoriului, planurile urbanistice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regulamentele aferente 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acestora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, conform Legii Nr. 835-XII din 17 mai 1996 </a:t>
            </a:r>
            <a:r>
              <a:rPr lang="ro-RO" sz="1800" b="0" i="1" dirty="0">
                <a:solidFill>
                  <a:schemeClr val="bg2">
                    <a:lumMod val="50000"/>
                  </a:schemeClr>
                </a:solidFill>
              </a:rPr>
              <a:t>privind principiile urbanismului </a:t>
            </a:r>
            <a:r>
              <a:rPr lang="ro-RO" sz="1800" b="0" i="1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i="1" dirty="0">
                <a:solidFill>
                  <a:schemeClr val="bg2">
                    <a:lumMod val="50000"/>
                  </a:schemeClr>
                </a:solidFill>
              </a:rPr>
              <a:t> amenajării teritoriului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ro-RO" sz="1800" b="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Image result for documentatia de urbani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634" y="4312869"/>
            <a:ext cx="4306515" cy="21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41832" y="4026456"/>
            <a:ext cx="40421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Prin documentația de urbanism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amenajare a teritoriului cu caracter reglementator se stabilesc destinația terenurilor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regulile de utilizare a acestora. În temeiul ei, se eliberează </a:t>
            </a:r>
            <a:r>
              <a:rPr lang="ro-RO" sz="1800" dirty="0">
                <a:solidFill>
                  <a:schemeClr val="bg2">
                    <a:lumMod val="50000"/>
                  </a:schemeClr>
                </a:solidFill>
              </a:rPr>
              <a:t>certificatul de urbanism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1800" dirty="0">
                <a:solidFill>
                  <a:schemeClr val="bg2">
                    <a:lumMod val="50000"/>
                  </a:schemeClr>
                </a:solidFill>
              </a:rPr>
              <a:t>autorizația de construire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66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1462488"/>
            <a:ext cx="8383424" cy="456695"/>
          </a:xfrm>
        </p:spPr>
        <p:txBody>
          <a:bodyPr/>
          <a:lstStyle/>
          <a:p>
            <a:pPr algn="ctr"/>
            <a:r>
              <a:rPr lang="it-IT" sz="2200" b="1" dirty="0">
                <a:solidFill>
                  <a:srgbClr val="FF0000"/>
                </a:solidFill>
                <a:latin typeface="+mn-lt"/>
              </a:rPr>
              <a:t>Documentația de urbanism şi amenajare a teritoriului 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341832" y="1908314"/>
            <a:ext cx="83834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Prevederile cu caracter director din planurile locale de amenajare a teritoriului vizează: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Direcțiile principale de dezvoltare a teritoriului localităților;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Sistemele majore de echipare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tehnico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-edilitară;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Stabilirea zonelor pentru care elaborarea planurilor urbanistice este obligatorie;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Stabilirea zonelor în care se preconizează desfășurarea operațiunilor majore de amenajare a teritoriului;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Stabilirea zonelor protejate;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Divizarea teritoriului în zone funcționale majore.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832" y="4949785"/>
            <a:ext cx="83834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Conținutul minim obligatoriu al documentației de urbanism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amenajare a teritoriului se stabilește pentru fiecare categorie de cazuri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concrete prin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regulamente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instrucțiuni, elaborate de autoritatea administrației publice centrale pentru urbanism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amenajare a teritoriului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aprobate de Guvern.</a:t>
            </a: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325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07" y="1555646"/>
            <a:ext cx="8725257" cy="456695"/>
          </a:xfrm>
        </p:spPr>
        <p:txBody>
          <a:bodyPr/>
          <a:lstStyle/>
          <a:p>
            <a:pPr algn="ctr"/>
            <a:r>
              <a:rPr lang="it-IT" sz="2000" b="1" dirty="0">
                <a:solidFill>
                  <a:srgbClr val="FF0000"/>
                </a:solidFill>
                <a:latin typeface="+mn-lt"/>
              </a:rPr>
              <a:t>Etapele și procedurile pentru lucrările de proiectare şi de construire</a:t>
            </a:r>
            <a:endParaRPr 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529840" y="2179796"/>
            <a:ext cx="8383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În conformitate cu art. 41 din Legea Nr. 835-XIII din 17 mai 1996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privind principiile urbanismului </a:t>
            </a:r>
            <a:r>
              <a:rPr lang="ro-RO" sz="2000" b="0" i="1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 amenajării teritoriului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, amplasarea construcțiilor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amenajărilor se autorizează prin certificatul de urbanism, iar executarea acestora – prin autorizația de construire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Modul de autorizare, avizare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verificare a lucrărilor de proiectare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este reglementat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Legea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Nr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 163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din 09.07.2010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privind autorizarea executării lucrărilor de </a:t>
            </a:r>
            <a:r>
              <a:rPr lang="ro-RO" sz="2000" b="0" i="1" dirty="0" smtClean="0">
                <a:solidFill>
                  <a:schemeClr val="bg2">
                    <a:lumMod val="50000"/>
                  </a:schemeClr>
                </a:solidFill>
              </a:rPr>
              <a:t>construcție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Baza juridică,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tehnico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-economică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organizatorică de activitate a persoanelor fizice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juridice în domeniul construcțiilor, obligațiile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răspunderea lor privind calitatea în construcții sunt stabilite de Legea Nr. 721 din 02.02.199625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privind calitatea în construcții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, cu modificările ulterioare.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298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90" y="1807322"/>
            <a:ext cx="8725257" cy="456695"/>
          </a:xfrm>
        </p:spPr>
        <p:txBody>
          <a:bodyPr/>
          <a:lstStyle/>
          <a:p>
            <a:pPr algn="ctr"/>
            <a:r>
              <a:rPr lang="pt-BR" sz="2200" b="1" dirty="0">
                <a:solidFill>
                  <a:srgbClr val="FF0000"/>
                </a:solidFill>
                <a:latin typeface="+mn-lt"/>
              </a:rPr>
              <a:t>Emiterea certificatelor de urbanism şi autorizației de construire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188007" y="2515693"/>
            <a:ext cx="8383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Conform prevederilor Hotărârii de Guvern Nr. 1469 din 30.12.2016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pentru aprobarea Regulamentului cu privire la crearea </a:t>
            </a:r>
            <a:r>
              <a:rPr lang="ro-RO" sz="2000" b="0" i="1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i="1" dirty="0" smtClean="0">
                <a:solidFill>
                  <a:schemeClr val="bg2">
                    <a:lumMod val="50000"/>
                  </a:schemeClr>
                </a:solidFill>
              </a:rPr>
              <a:t>funcționarea ghișeului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unic de autorizare a lucrărilor de </a:t>
            </a:r>
            <a:r>
              <a:rPr lang="ro-RO" sz="2000" b="0" i="1" dirty="0" err="1">
                <a:solidFill>
                  <a:schemeClr val="bg2">
                    <a:lumMod val="50000"/>
                  </a:schemeClr>
                </a:solidFill>
              </a:rPr>
              <a:t>construcţie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autoritățile administrației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publice locale emit actele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avizele necesare ce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ţin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de autorizarea lucrărilor de construcție prin intermediul Sistemului informațional automatizat de gestionare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eliberare a actelor permisive.</a:t>
            </a:r>
          </a:p>
          <a:p>
            <a:pPr algn="just"/>
            <a:endParaRPr lang="ro-RO" sz="1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Ghișeul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unic de autorizare a lucrărilor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construcție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reprezintă un mecanism care asigură acordarea, de către entitățile de avizare, a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informațiilor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documentelor-model pe care trebuie să le utilizeze beneficiarii, participante în procesul de autorizare a lucrărilor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construcție,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printr-un singur punct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recepționare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din cadrul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autorității administrației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publice locale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endParaRPr lang="ro-RO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65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371" y="1106587"/>
            <a:ext cx="8725257" cy="456695"/>
          </a:xfrm>
        </p:spPr>
        <p:txBody>
          <a:bodyPr/>
          <a:lstStyle/>
          <a:p>
            <a:pPr algn="ctr"/>
            <a:r>
              <a:rPr lang="pt-BR" sz="2200" b="1" dirty="0">
                <a:solidFill>
                  <a:srgbClr val="FF0000"/>
                </a:solidFill>
                <a:latin typeface="+mn-lt"/>
              </a:rPr>
              <a:t>Emiterea certificatelor de urbanism şi autorizației de construire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82012" y="1449589"/>
            <a:ext cx="83834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Certificatele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de urbanism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autorizația de construire se emit de către primarii municipiilor, orașelor, comunelor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satelor pentru construcții (lucrări de construcție) de orice destinație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tip de proprietate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Pentru obiecte complexe (rețele exterioare de apă și canalizare), amplasate pe terenuri ale mai multor unități administrativ-teritoriale, certificatele de urbanism pentru proiectare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autorizațiile de construire se emit de către președinții raioanelor în baza avizelor eliberate de către primarii localităților pe ale căror teritorii se vor desfășura activitățile preconizate. 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Certificatul de urbanism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autorizația de construire se semnează de primar sau, după caz, președintele raionului, de secretarul consiliului local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de arhitectul-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şef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Pentru lucrările de utilitate publică de interes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național,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certificatul de urbanism pentru proiectare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autorizația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construire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se emit de către organul național de dirijare în construcții în conformitate cu legislația în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vigoare, cu concursul autorităților publice locale.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48691" cy="119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73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457341" y="986063"/>
            <a:ext cx="8229318" cy="459928"/>
          </a:xfrm>
        </p:spPr>
        <p:txBody>
          <a:bodyPr/>
          <a:lstStyle/>
          <a:p>
            <a:pPr algn="ctr"/>
            <a:r>
              <a:rPr lang="ro-RO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Cuprinsul sesiunii</a:t>
            </a:r>
            <a:r>
              <a:rPr lang="ro-RO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br>
              <a:rPr lang="ro-RO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o-RO" sz="2000" b="1" dirty="0"/>
              <a:t/>
            </a:r>
            <a:br>
              <a:rPr lang="ro-RO" sz="2000" b="1" dirty="0"/>
            </a:br>
            <a:endParaRPr lang="de-DE" sz="2000" b="1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BZ" dirty="0"/>
              <a:t>Gheorghe </a:t>
            </a:r>
            <a:r>
              <a:rPr lang="en-BZ" dirty="0" err="1"/>
              <a:t>Croitoru</a:t>
            </a:r>
            <a:endParaRPr lang="en-BZ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13/06/2017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864" y="1560764"/>
            <a:ext cx="854579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Identificarea şi determinarea necesităţii investiției, studiu de fezabilitate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ș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 marketing.</a:t>
            </a:r>
            <a:endParaRPr 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endParaRPr lang="ro-RO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Etapele 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ș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procedurile pentru lucrările de proiectare şi de construire. </a:t>
            </a:r>
            <a:endParaRPr lang="ro-RO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endParaRPr lang="ro-RO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Argumentarea economică 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și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socială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o-RO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Consultarea cadrului legal pentru efectuarea </a:t>
            </a: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investiţi</a:t>
            </a:r>
            <a:r>
              <a:rPr lang="ro-RO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ilor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Imagini pentru studiu de fezabilit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987" y="4748110"/>
            <a:ext cx="4458382" cy="183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512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743" y="1555646"/>
            <a:ext cx="8725257" cy="456695"/>
          </a:xfrm>
        </p:spPr>
        <p:txBody>
          <a:bodyPr/>
          <a:lstStyle/>
          <a:p>
            <a:pPr algn="ctr"/>
            <a:r>
              <a:rPr lang="pt-BR" sz="2200" b="1" dirty="0">
                <a:solidFill>
                  <a:srgbClr val="FF0000"/>
                </a:solidFill>
                <a:latin typeface="+mn-lt"/>
              </a:rPr>
              <a:t>Conținutul certificatului de urbanism pentru proiectare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188007" y="2068601"/>
            <a:ext cx="8383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Conform art. 6 din Legea Nr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 163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din 09.07.2010 privind autorizarea executării lucrărilor de construcție certificatul de urbanism pentru proiectare va cuprinde prescripții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elemente privind: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Regimul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juridic al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imobilului/terenului;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Regimul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economic al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imobilului/terenului;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Regimul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tehnic al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imobilului/terenului;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Regimul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arhitectural-urbanistic.</a:t>
            </a:r>
            <a:endParaRPr lang="ro-RO" sz="20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La certificatul de urbanism pentru proiectare, emitentul va anexa: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Planul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de amplasare a imobilului/terenului, cu indicarea dimensiunilor/hotarelor acestuia;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Avizul sanitar;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Avizul de acordare a terenului pentru amplasarea, proiectarea obiectelor ca rezultat al participării în comisii la alegerea loturilor;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- Avizul serviciului pompieri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salvatori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9980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07" y="992894"/>
            <a:ext cx="8725257" cy="456695"/>
          </a:xfrm>
        </p:spPr>
        <p:txBody>
          <a:bodyPr/>
          <a:lstStyle/>
          <a:p>
            <a:pPr algn="ctr"/>
            <a:r>
              <a:rPr lang="pt-BR" sz="2200" b="1" dirty="0">
                <a:solidFill>
                  <a:srgbClr val="FF0000"/>
                </a:solidFill>
                <a:latin typeface="+mn-lt"/>
              </a:rPr>
              <a:t>Avizarea, verificarea şi aprobarea documentației de proiect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82012" y="1449589"/>
            <a:ext cx="83834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În temeiul certificatului de urbanism pentru proiectare, solicitantul (beneficiarul) va obține următoarele avize </a:t>
            </a:r>
            <a:r>
              <a:rPr lang="ro-RO" sz="18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 studii: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Avizele de racordare la rețelele edilitare;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Planul de trasare a rețelelor;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Studiul topografic;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Prospecțiunile geotehnice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Conform art. 11 din Legea Nr.163 din 09.07.2010 privind autorizarea executării lucrărilor de construcție: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- Documentația de proiect elaborată în baza certificatului de urbanism pentru proiectare se supune în mod obligatoriu verificării de către verificatorii de proiecte atestați din cadrul instituțiilor autorizate în verificarea proiectelor;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- Documentația de proiect elaborată în corespundere cu normativele și standardele naționale, verificată în modul stabilit, nu necesită avizare suplimentară în organele supravegherii de stat;</a:t>
            </a: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- Documentația de proiect pentru rețelele edilitare elaborată în baza avizelor de racordare la utilități, a planului de trasare a acestora și în conformitate cu documentele normative nu se avizează suplimentar de către furnizori (deținători de utilități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).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524000" cy="110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854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09" y="1525145"/>
            <a:ext cx="2080381" cy="280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1566807"/>
            <a:ext cx="2005122" cy="2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40317" y="4654671"/>
            <a:ext cx="6080361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5000"/>
              </a:lnSpc>
            </a:pPr>
            <a:r>
              <a:rPr lang="ro-MD" altLang="ru-RU" sz="20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utilizează în prezent 2 normative naționale și 2 </a:t>
            </a:r>
            <a:r>
              <a:rPr lang="ru-RU" altLang="ru-RU" sz="20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СНиП</a:t>
            </a:r>
            <a:r>
              <a:rPr lang="ro-MD" altLang="ru-RU" sz="20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cu caracter obligatoriu, peste 20 de documente normative cu caracter informativ și peste 130 de standarde GOST ale fostei URSS.</a:t>
            </a:r>
            <a:endParaRPr lang="ru-RU" altLang="ru-RU" sz="2000" b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4427665"/>
            <a:ext cx="1829069" cy="196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08" y="1566807"/>
            <a:ext cx="1960773" cy="27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345" y="1566807"/>
            <a:ext cx="1947333" cy="27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269421" y="885145"/>
            <a:ext cx="63150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dirty="0">
                <a:solidFill>
                  <a:srgbClr val="FF0000"/>
                </a:solidFill>
              </a:rPr>
              <a:t>Baza normativă actuală pentru proiectare</a:t>
            </a: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98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555" y="1525693"/>
            <a:ext cx="7776000" cy="465241"/>
          </a:xfrm>
        </p:spPr>
        <p:txBody>
          <a:bodyPr/>
          <a:lstStyle/>
          <a:p>
            <a:r>
              <a:rPr lang="ro-RO" sz="2200" b="1" dirty="0" smtClean="0">
                <a:solidFill>
                  <a:srgbClr val="FF0000"/>
                </a:solidFill>
                <a:latin typeface="+mn-lt"/>
              </a:rPr>
              <a:t>Documente normative naționale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04691" y="2002073"/>
            <a:ext cx="8734617" cy="4567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NCM G.03.01-2012 Stații de capacitate mică de epurare a apelor uzate comunale.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CP G.03.01-2006 Proiectarea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montarea conductelor sistemelor interioară de alimentare cu apă rece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fierbinte cu utilizarea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ţevilor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oţel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cu acoperire de polimeri.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CP G.03.02-2006 Proiectarea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montarea conductelor sistemelor de aprovizionare cu apă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canalizarea din materiale de polimeri.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CP G.03.03-2011 Proiectarea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montarea conductelor subterane de alimentare cu apă din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ţevi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masă plastică cu fibre de sticlă.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CP G.03.04-2011 Proiectarea, montarea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exploatarea sistemelor de canalizare interioară din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ţevi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din polipropilenă.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CP G.03.05-2011 Proiectarea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montarea sistemelor interioare de alimentare cu apă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încălzire a clădirilor din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ţevi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cupru.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7. CP G.03.06-2011 Proiectarea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montarea conductelor subterane de canalizare din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ţevi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din materiale plastice armate cu fibre de sticlă.</a:t>
            </a:r>
          </a:p>
          <a:p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8. NCM G.03.03:2015 Instalații interioare de alimentare cu apă și canalizare.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9. NCM G.03.02:2015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Reţele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şi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instalaţii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exterioare de canalizare.</a:t>
            </a: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CP G.03.01:2016 Sisteme de epurare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bilogogică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naturală a apelor uzate comunale în filtre plantate cu 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macrofiltre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o-RO" altLang="ru-RU" sz="16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fitofiltre</a:t>
            </a:r>
            <a:r>
              <a:rPr lang="ro-RO" altLang="ru-RU" sz="16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053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5919" y="1066759"/>
            <a:ext cx="7776000" cy="456695"/>
          </a:xfrm>
        </p:spPr>
        <p:txBody>
          <a:bodyPr/>
          <a:lstStyle/>
          <a:p>
            <a:r>
              <a:rPr lang="ro-RO" sz="2200" b="1" dirty="0" smtClean="0">
                <a:solidFill>
                  <a:srgbClr val="FF0000"/>
                </a:solidFill>
                <a:latin typeface="+mn-lt"/>
              </a:rPr>
              <a:t>Perspective de perfecționare a cadrului normativ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16" y="1560576"/>
            <a:ext cx="3290131" cy="4964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0736" y="1629889"/>
            <a:ext cx="52300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Adoptate în calitate de standarde naționale aproximativ 320 de standarde europene în domeniul rețelelor de alimentare cu apă și canalizare.</a:t>
            </a:r>
          </a:p>
          <a:p>
            <a:pPr algn="just" eaLnBrk="1" hangingPunct="1"/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SM SR EN 752:2011 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„Rețele </a:t>
            </a:r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de canalizare în exteriorul clădirilor” și SM SR EN 805:2011 „Alimentări cu apă. 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Condiții </a:t>
            </a:r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pentru sistemele </a:t>
            </a:r>
            <a:r>
              <a:rPr lang="ro-RO" altLang="ru-RU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 componentele exterioare clădirilor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”.</a:t>
            </a:r>
            <a:endParaRPr lang="ro-RO" alt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238" y="4351449"/>
            <a:ext cx="3648357" cy="2229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806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95" y="781678"/>
            <a:ext cx="8725257" cy="456695"/>
          </a:xfrm>
        </p:spPr>
        <p:txBody>
          <a:bodyPr/>
          <a:lstStyle/>
          <a:p>
            <a:pPr algn="ctr"/>
            <a:r>
              <a:rPr lang="pt-BR" sz="2200" b="1" dirty="0">
                <a:solidFill>
                  <a:srgbClr val="FF0000"/>
                </a:solidFill>
                <a:latin typeface="+mn-lt"/>
              </a:rPr>
              <a:t>Recepția construcțiilor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82011" y="1713833"/>
            <a:ext cx="83834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Recepția construcțiilor este reglementată de Legea Nr. 721 din 02.02.1996 </a:t>
            </a:r>
            <a:r>
              <a:rPr lang="ro-RO" sz="2000" b="0" i="1" dirty="0" smtClean="0">
                <a:solidFill>
                  <a:schemeClr val="bg2">
                    <a:lumMod val="50000"/>
                  </a:schemeClr>
                </a:solidFill>
              </a:rPr>
              <a:t>privind calitatea în construcții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Hotărârea de Guvern Nr. 285 din 23.05.1996 </a:t>
            </a:r>
            <a:r>
              <a:rPr lang="ro-RO" sz="2000" b="0" i="1" dirty="0" smtClean="0">
                <a:solidFill>
                  <a:schemeClr val="bg2">
                    <a:lumMod val="50000"/>
                  </a:schemeClr>
                </a:solidFill>
              </a:rPr>
              <a:t>cu privire la aprobarea Regulamentului de recepție a construcțiilor </a:t>
            </a:r>
            <a:r>
              <a:rPr lang="ro-RO" sz="2000" b="0" i="1" dirty="0" err="1" smtClean="0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i="1" dirty="0">
                <a:solidFill>
                  <a:schemeClr val="bg2">
                    <a:lumMod val="50000"/>
                  </a:schemeClr>
                </a:solidFill>
              </a:rPr>
              <a:t>instalațiilor aferente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(modificată prin H.G. nr. 318 din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23.05.17 și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H.G. nr. 1469 din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30.12.16,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în vigoare din 03.03.17)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Recepția lucrărilor de construcție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a instalațiilor aferente acestora se realizează în două etape: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Recepția la terminarea lucrărilor;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Recepția finală la expirarea perioadei de garanție.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La recepția construcțiilor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instalațiilor aferente, finanțate din bugetul de stat sau bugetele locale, investitorii sunt obligați să includă în comisiile de recepție câte o persoană desemnată de: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1) Centrul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Naţional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de Sănătate Publică;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2) Inspectoratul Ecologic de Stat;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3) Serviciul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Protecţiei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Civile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Situaţiilor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err="1" smtClean="0">
                <a:solidFill>
                  <a:schemeClr val="bg2">
                    <a:lumMod val="50000"/>
                  </a:schemeClr>
                </a:solidFill>
              </a:rPr>
              <a:t>Excepţionale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515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165240"/>
            <a:ext cx="8725257" cy="456695"/>
          </a:xfrm>
        </p:spPr>
        <p:txBody>
          <a:bodyPr/>
          <a:lstStyle/>
          <a:p>
            <a:pPr algn="ctr"/>
            <a:r>
              <a:rPr lang="pt-BR" sz="2200" b="1" dirty="0">
                <a:solidFill>
                  <a:srgbClr val="FF0000"/>
                </a:solidFill>
                <a:latin typeface="+mn-lt"/>
              </a:rPr>
              <a:t>Argumentarea economică și socială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82011" y="1705297"/>
            <a:ext cx="83834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Argumentarea economică și socială este necesară pentru evaluarea corectă a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proiectului.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Aceasta furnizează o vedere de ansamblu asupra costurilor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beneficiilor pentru economia localității/regiunii. 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La proiectare sistemelor de alimentare cu apă și canalizare se va avea în vedere adoptarea de soluții care să garanteze asigurarea calității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lucrărilor.</a:t>
            </a:r>
          </a:p>
          <a:p>
            <a:pPr algn="just"/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Proiectul trebuie să prevadă lucrări pentru zona prevăzută în planul de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urbanism,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dar cu o etapizare care să țină seama </a:t>
            </a:r>
            <a:r>
              <a:rPr lang="ro-RO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 de: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a) posibilitatea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restrângerii ariei locuite a localității, apropierii locuințelor - creșterii densității populației;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b) posibilitatea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realizării unor trame stradale favorabile dezvoltării ulterioare a rețelelor edilitare (gaze, apă, canalizare etc.);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c) posibilitatea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amplasării favorabile a lucrărilor edilitare, spații de amplasare, zone de protecție sanitară, zone de extindere etc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40139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312284"/>
            <a:ext cx="7776000" cy="617928"/>
          </a:xfrm>
        </p:spPr>
        <p:txBody>
          <a:bodyPr/>
          <a:lstStyle/>
          <a:p>
            <a:pPr algn="ctr"/>
            <a:r>
              <a:rPr lang="ro-RO" b="1" dirty="0" smtClean="0">
                <a:solidFill>
                  <a:srgbClr val="FF0000"/>
                </a:solidFill>
              </a:rPr>
              <a:t>Întrebări de auto-evaluare</a:t>
            </a:r>
            <a:endParaRPr lang="ro-RO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89660" y="1930212"/>
            <a:ext cx="8015955" cy="3816000"/>
          </a:xfrm>
        </p:spPr>
        <p:txBody>
          <a:bodyPr/>
          <a:lstStyle/>
          <a:p>
            <a:pPr algn="just"/>
            <a:r>
              <a:rPr lang="en-US" dirty="0" smtClean="0"/>
              <a:t>1</a:t>
            </a:r>
            <a:r>
              <a:rPr lang="ro-RO" dirty="0" smtClean="0"/>
              <a:t>. Enumerați principalele </a:t>
            </a:r>
            <a:r>
              <a:rPr lang="ro-RO" dirty="0"/>
              <a:t>faze de implementare a unui proiect de </a:t>
            </a:r>
            <a:r>
              <a:rPr lang="ro-RO" dirty="0" smtClean="0"/>
              <a:t>investiții publice.</a:t>
            </a:r>
          </a:p>
          <a:p>
            <a:pPr algn="just"/>
            <a:r>
              <a:rPr lang="ro-RO" dirty="0" smtClean="0"/>
              <a:t>2</a:t>
            </a:r>
            <a:r>
              <a:rPr lang="ro-RO" dirty="0"/>
              <a:t>. Prezentați </a:t>
            </a:r>
            <a:r>
              <a:rPr lang="ro-RO" dirty="0" smtClean="0"/>
              <a:t>componența studiilor de fezabilitate.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ro-RO" dirty="0"/>
              <a:t>. </a:t>
            </a:r>
            <a:r>
              <a:rPr lang="ro-RO" dirty="0" smtClean="0"/>
              <a:t>Enumerați actele legislative pentru e</a:t>
            </a:r>
            <a:r>
              <a:rPr lang="pt-BR" dirty="0" smtClean="0"/>
              <a:t>miterea </a:t>
            </a:r>
            <a:r>
              <a:rPr lang="pt-BR" dirty="0"/>
              <a:t>certificatelor de urbanism şi autorizației de </a:t>
            </a:r>
            <a:r>
              <a:rPr lang="pt-BR" dirty="0" smtClean="0"/>
              <a:t>construire</a:t>
            </a:r>
            <a:r>
              <a:rPr lang="ro-RO" dirty="0" smtClean="0"/>
              <a:t>.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ro-RO" dirty="0" smtClean="0"/>
              <a:t>. </a:t>
            </a:r>
            <a:r>
              <a:rPr lang="ro-RO" dirty="0"/>
              <a:t>Care este </a:t>
            </a:r>
            <a:r>
              <a:rPr lang="ro-RO" dirty="0" smtClean="0"/>
              <a:t>conținutul </a:t>
            </a:r>
            <a:r>
              <a:rPr lang="ro-RO" dirty="0"/>
              <a:t>certificatului de urbanism pentru </a:t>
            </a:r>
            <a:r>
              <a:rPr lang="ro-RO" dirty="0" smtClean="0"/>
              <a:t>proiectare.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333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59224"/>
            <a:ext cx="7776000" cy="510988"/>
          </a:xfrm>
        </p:spPr>
        <p:txBody>
          <a:bodyPr/>
          <a:lstStyle/>
          <a:p>
            <a:pPr algn="ctr"/>
            <a:r>
              <a:rPr lang="ro-RO" sz="2200" b="1" dirty="0" smtClean="0">
                <a:solidFill>
                  <a:srgbClr val="FF0000"/>
                </a:solidFill>
              </a:rPr>
              <a:t>Bibliografie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0097" y="1470212"/>
            <a:ext cx="8143806" cy="4819493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[1] Legea Nr. 835 din 17.05.1996 privind principiile urbanismului </a:t>
            </a:r>
            <a:r>
              <a:rPr lang="ro-RO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şi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amenajării teritoriului, Publicat : 02.01.1997 în Monitorul Oficial Nr. 1-2 art. Nr: 2 Data intrării in vigoare: 3.12.1998;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[2] Lege Nr.163 din 09.07.2010 privind autorizarea executării lucrărilor de construcție, cu modificările ulterioare. Publicat: 03.09.2010 în Monitorul Oficial Nr. 155-158 art. Nr: 549;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[3] Lege Nr. 721 din 02.02.1996 privind calitatea în construcții. Publicat: 25.04.1996 în Monitorul Oficial Nr. 25 art. Nr : 259 Data intrării in vigoare: 25.07.1996;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[4] Hotărâre de Guvern Nr. 285 din 23.05.1996 cu privire la aprobarea Regulamentului de recepție a construcțiilor </a:t>
            </a:r>
            <a:r>
              <a:rPr lang="ro-RO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şi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instalațiilor aferente. Publicat: 28.06.1996 în Monitorul Oficial Nr. 42 art. Nr: 349;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[5] Hotărâre de Guvern Nr. 361 din 25.06.1996 cu privire la asigurarea calității construcțiilor. 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Publicat: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08.08.1996 în Monitorul Oficial Nr. 52-53 art. Nr: 439;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[6] Hotărâre de Guvern 1469 din 30.12.2016 pentru aprobarea Regulamentului cu privire la crearea </a:t>
            </a:r>
            <a:r>
              <a:rPr lang="ro-RO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şi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funcționarea ghișeului unic de autorizare a lucrărilor de construcție. Publicat: Monitorul Oficial nr.67-71/154 din 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03.03.2017.</a:t>
            </a:r>
            <a:endParaRPr 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 startAt="7"/>
            </a:pP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02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13/06/2017</a:t>
            </a:fld>
            <a:endParaRPr lang="de-DE" noProof="0" dirty="0"/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În calitate de entitate federală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Publicat 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Oficii înregistrate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Bonn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și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Eschborn, German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</a:t>
            </a: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str.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Autor</a:t>
            </a:r>
            <a:r>
              <a:rPr lang="ro-RO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i: Gheorghe Croitoru</a:t>
            </a:r>
            <a:r>
              <a:rPr lang="en-GB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300"/>
              </a:spcAft>
              <a:defRPr/>
            </a:pPr>
            <a:endParaRPr lang="en-GB" sz="105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77" y="4718050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5933" y="3908425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05" y="5981404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8952" t="9310" b="18235"/>
          <a:stretch/>
        </p:blipFill>
        <p:spPr>
          <a:xfrm>
            <a:off x="5645778" y="4368969"/>
            <a:ext cx="1569656" cy="645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1178" y="5306076"/>
            <a:ext cx="1252884" cy="9102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34" y="4156749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6" y="5215306"/>
            <a:ext cx="198437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Stela\Desktop\Logou nou UTM\Logo_inscript_horizontal (1).pn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91" y="5167947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15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0945" y="1440333"/>
            <a:ext cx="8536861" cy="5140668"/>
          </a:xfrm>
        </p:spPr>
        <p:txBody>
          <a:bodyPr/>
          <a:lstStyle/>
          <a:p>
            <a:pPr algn="just"/>
            <a:r>
              <a:rPr lang="ro-RO" sz="2000" b="1" dirty="0" smtClean="0">
                <a:solidFill>
                  <a:srgbClr val="C00000"/>
                </a:solidFill>
              </a:rPr>
              <a:t>Scopul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acestui curs este analiza și însușirea cadrului legislativ </a:t>
            </a:r>
            <a:r>
              <a:rPr lang="ro-RO" sz="2000" dirty="0" err="1" smtClean="0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 normativ al Republicii Moldova în vederea formării specialiștilor din cadrul serviciilor publice de alimentare cu apă și canalizare.</a:t>
            </a:r>
          </a:p>
          <a:p>
            <a:pPr algn="just"/>
            <a:r>
              <a:rPr lang="ro-RO" sz="2000" b="1" dirty="0" smtClean="0">
                <a:solidFill>
                  <a:srgbClr val="C00000"/>
                </a:solidFill>
              </a:rPr>
              <a:t>Obiectivele de bază</a:t>
            </a:r>
            <a:r>
              <a:rPr lang="ro-RO" sz="2000" dirty="0" smtClean="0">
                <a:solidFill>
                  <a:srgbClr val="C00000"/>
                </a:solidFill>
              </a:rPr>
              <a:t>: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1. Dezvoltarea capacității specialiștilor de a identifica </a:t>
            </a:r>
            <a:r>
              <a:rPr lang="ro-RO" sz="2000" dirty="0" err="1" smtClean="0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 a determina necesitatea unei investii în domeniul serviciilor publice de alimentare cu apă și canalizare;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2. Capacitatea efectuării unui studiu de fezabilitate și marketing în domeniul serviciilor publice de alimentare cu apă și canalizare;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3. Studiul cadrului legislativ </a:t>
            </a:r>
            <a:r>
              <a:rPr lang="ro-RO" sz="2000" dirty="0" err="1" smtClean="0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 normativ în scopul stabilirii etapelor și procedurilor pentru lucrările de proiectare </a:t>
            </a:r>
            <a:r>
              <a:rPr lang="ro-RO" sz="2000" dirty="0" err="1" smtClean="0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 de construire a sistemelor de alimentare cu apă și canalizare;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4. Elaborarea unei argumentări </a:t>
            </a:r>
            <a:r>
              <a:rPr lang="ro-RO" sz="2000" dirty="0" err="1" smtClean="0">
                <a:solidFill>
                  <a:schemeClr val="bg2">
                    <a:lumMod val="25000"/>
                  </a:schemeClr>
                </a:solidFill>
              </a:rPr>
              <a:t>socio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-economice la întocmirea proiectelor.</a:t>
            </a:r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133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13/06/2017</a:t>
            </a:fld>
            <a:endParaRPr lang="de-DE" noProof="0" dirty="0"/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Gopa Log MS cmyk RZ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51" y="2793129"/>
            <a:ext cx="2827336" cy="1144690"/>
          </a:xfrm>
          <a:prstGeom prst="rect">
            <a:avLst/>
          </a:prstGeom>
          <a:noFill/>
        </p:spPr>
      </p:pic>
      <p:sp>
        <p:nvSpPr>
          <p:cNvPr id="19" name="Textfeld 5"/>
          <p:cNvSpPr txBox="1"/>
          <p:nvPr/>
        </p:nvSpPr>
        <p:spPr>
          <a:xfrm>
            <a:off x="5395399" y="2428037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Din </a:t>
            </a:r>
            <a:r>
              <a:rPr lang="en-US" sz="8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numele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399" y="2793129"/>
            <a:ext cx="3400425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5280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107185"/>
            <a:ext cx="7776000" cy="617928"/>
          </a:xfrm>
        </p:spPr>
        <p:txBody>
          <a:bodyPr/>
          <a:lstStyle/>
          <a:p>
            <a:pPr algn="ctr"/>
            <a:r>
              <a:rPr lang="ro-RO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Introducere</a:t>
            </a:r>
            <a:endParaRPr lang="ro-RO" sz="2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7825" y="1656748"/>
            <a:ext cx="7776000" cy="2564876"/>
          </a:xfrm>
        </p:spPr>
        <p:txBody>
          <a:bodyPr/>
          <a:lstStyle/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Serviciile de alimentare cu apă </a:t>
            </a:r>
            <a:r>
              <a:rPr lang="ro-RO" sz="2000" dirty="0" err="1" smtClean="0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 canalizare sunt de o importanță vitală pentru asigurarea calității vieții.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Asigurarea populației cu apă potabilă de bună calitate constituie unul din factorii primordiali ai securității naționale a țării.</a:t>
            </a:r>
          </a:p>
          <a:p>
            <a:pPr algn="just"/>
            <a:r>
              <a:rPr lang="ro-RO" sz="2000" b="1" dirty="0" smtClean="0">
                <a:solidFill>
                  <a:schemeClr val="bg2">
                    <a:lumMod val="25000"/>
                  </a:schemeClr>
                </a:solidFill>
              </a:rPr>
              <a:t>Factor primordial al activității vitale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funcționarea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stabilă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a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sistemelor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de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alimentare cu apă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ș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i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a sistemelor de evacuare a apelor uzate, cu diminuarea impactului lor asupra mediului înconjurător.</a:t>
            </a:r>
            <a:endParaRPr lang="ro-RO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09" y="4585099"/>
            <a:ext cx="3339916" cy="1922982"/>
          </a:xfrm>
          <a:prstGeom prst="rect">
            <a:avLst/>
          </a:prstGeom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624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079571"/>
            <a:ext cx="7776000" cy="617928"/>
          </a:xfrm>
        </p:spPr>
        <p:txBody>
          <a:bodyPr/>
          <a:lstStyle/>
          <a:p>
            <a:pPr algn="ctr"/>
            <a:r>
              <a:rPr lang="ro-RO" sz="2200" b="1" dirty="0" smtClean="0">
                <a:solidFill>
                  <a:srgbClr val="FF0000"/>
                </a:solidFill>
              </a:rPr>
              <a:t>Documente de politici </a:t>
            </a:r>
            <a:endParaRPr lang="ro-RO" sz="2200" b="1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Croitoru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155" y="1581185"/>
            <a:ext cx="7776000" cy="4537604"/>
          </a:xfrm>
        </p:spPr>
        <p:txBody>
          <a:bodyPr/>
          <a:lstStyle/>
          <a:p>
            <a:pPr algn="just"/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Concepția politicii naționale în domeniul resurselor de apă pentru perioada anilor 2003-2010.</a:t>
            </a:r>
          </a:p>
          <a:p>
            <a:pPr algn="just"/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Obiectivele de Dezvoltare ale Mileniului în Republica Moldova până în 2015 (ce conțin și asigurarea durabilității mediului).</a:t>
            </a:r>
          </a:p>
          <a:p>
            <a:pPr algn="just"/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Programul de alimentare cu apă </a:t>
            </a:r>
            <a:r>
              <a:rPr lang="ro-RO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canalizare a localităților din Republica Moldova până în anul 2015.</a:t>
            </a:r>
          </a:p>
          <a:p>
            <a:pPr algn="just"/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Strategia privind aprovizionarea cu apă </a:t>
            </a:r>
            <a:r>
              <a:rPr lang="ro-RO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şi</a:t>
            </a:r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canalizarea localităților din Republica Moldova.</a:t>
            </a:r>
          </a:p>
          <a:p>
            <a:pPr algn="ctr"/>
            <a:r>
              <a:rPr lang="ro-RO" sz="2000" b="1" dirty="0" smtClean="0">
                <a:solidFill>
                  <a:schemeClr val="accent1"/>
                </a:solidFill>
              </a:rPr>
              <a:t>_____________________________________________________</a:t>
            </a:r>
          </a:p>
          <a:p>
            <a:pPr algn="just"/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Obiectivele </a:t>
            </a:r>
            <a:r>
              <a:rPr lang="ro-R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principale de asigurare etapizată cu apă potabilă a populației nu au fost realizate în măsură completă și în termenii </a:t>
            </a:r>
            <a:r>
              <a:rPr lang="ro-RO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stabiliți.</a:t>
            </a:r>
            <a:endParaRPr lang="ro-RO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749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098639"/>
            <a:ext cx="7776000" cy="617928"/>
          </a:xfrm>
        </p:spPr>
        <p:txBody>
          <a:bodyPr/>
          <a:lstStyle/>
          <a:p>
            <a:pPr algn="ctr"/>
            <a:r>
              <a:rPr lang="ro-RO" sz="2200" b="1" dirty="0" smtClean="0">
                <a:solidFill>
                  <a:srgbClr val="FF0000"/>
                </a:solidFill>
              </a:rPr>
              <a:t>Starea actuală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1473" y="1716567"/>
            <a:ext cx="8221054" cy="3816000"/>
          </a:xfrm>
        </p:spPr>
        <p:txBody>
          <a:bodyPr/>
          <a:lstStyle/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Se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atestă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o situație dificilă în zonele rurale la aproximativ 60% din populația țării. 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În localitățile rurale nu sunt asigurate surse îmbunătățite de apă cu centralizarea alimentări, precum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și lipsa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a canalizării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apelor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uzate.</a:t>
            </a:r>
          </a:p>
          <a:p>
            <a:pPr algn="just"/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Obiectivele stabilite în Program și în Strategie nu au fost fundamentate și conformate necesităților - populația nefiind asigurată cu servicii de aprovizionare cu apă și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canalizare.</a:t>
            </a:r>
          </a:p>
          <a:p>
            <a:pPr algn="just"/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Unele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din rezultatele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Programului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și </a:t>
            </a: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Strategiei 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nu au fost realizate până în prezent, cu toate că finanțări în domeniu au existat, acestea nefiind coordonate cu necesitățile. </a:t>
            </a:r>
            <a:endParaRPr lang="ro-RO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endParaRPr lang="ro-RO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16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303738"/>
            <a:ext cx="7776000" cy="617928"/>
          </a:xfrm>
        </p:spPr>
        <p:txBody>
          <a:bodyPr/>
          <a:lstStyle/>
          <a:p>
            <a:pPr algn="ctr"/>
            <a:r>
              <a:rPr lang="ro-RO" sz="2200" b="1" dirty="0" smtClean="0">
                <a:solidFill>
                  <a:schemeClr val="accent1"/>
                </a:solidFill>
              </a:rPr>
              <a:t>Categorii </a:t>
            </a:r>
            <a:r>
              <a:rPr lang="ro-RO" sz="2200" b="1" dirty="0">
                <a:solidFill>
                  <a:schemeClr val="accent1"/>
                </a:solidFill>
              </a:rPr>
              <a:t>de probleme</a:t>
            </a:r>
            <a:endParaRPr lang="en-US" sz="2200" b="1" dirty="0">
              <a:solidFill>
                <a:schemeClr val="accent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155" y="1981487"/>
            <a:ext cx="7776000" cy="3816000"/>
          </a:xfrm>
        </p:spPr>
        <p:txBody>
          <a:bodyPr/>
          <a:lstStyle/>
          <a:p>
            <a:pPr algn="just"/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- dotarea insuficientă cu documentații de urbanism </a:t>
            </a:r>
            <a:r>
              <a:rPr lang="ro-RO" sz="2000" dirty="0" err="1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 amenajare a teritoriului </a:t>
            </a:r>
            <a:r>
              <a:rPr lang="ro-RO" sz="2000" dirty="0" err="1">
                <a:solidFill>
                  <a:schemeClr val="bg2">
                    <a:lumMod val="25000"/>
                  </a:schemeClr>
                </a:solidFill>
              </a:rPr>
              <a:t>şi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 inexistența inițiativei din partea autorităților publice locale de a completa acest vid creat artificial;</a:t>
            </a:r>
          </a:p>
          <a:p>
            <a:pPr algn="just"/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- o atenție scăzută față de menținerea sau dezvoltarea infrastructurilor sociale și edilitare;</a:t>
            </a:r>
          </a:p>
          <a:p>
            <a:pPr algn="just"/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- valorificarea haotică a teritoriilor, atitudinea pasivă față de extinderea neregularizată a localităților, formarea unor subcentre populate, neasigurate cu sisteme de alimentare cu apă și canalizare;</a:t>
            </a:r>
          </a:p>
          <a:p>
            <a:pPr algn="just"/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- lipsa unor politici locale de reconstrucție și extindere a rețelelor </a:t>
            </a:r>
            <a:r>
              <a:rPr lang="ro-RO" sz="2000" dirty="0" err="1">
                <a:solidFill>
                  <a:schemeClr val="bg2">
                    <a:lumMod val="25000"/>
                  </a:schemeClr>
                </a:solidFill>
              </a:rPr>
              <a:t>tehnico</a:t>
            </a:r>
            <a:r>
              <a:rPr lang="ro-RO" sz="2000" dirty="0">
                <a:solidFill>
                  <a:schemeClr val="bg2">
                    <a:lumMod val="25000"/>
                  </a:schemeClr>
                </a:solidFill>
              </a:rPr>
              <a:t>-edilitare precum și a drumurilor locale.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187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849480"/>
            <a:ext cx="7776000" cy="439604"/>
          </a:xfrm>
        </p:spPr>
        <p:txBody>
          <a:bodyPr/>
          <a:lstStyle/>
          <a:p>
            <a:r>
              <a:rPr lang="it-IT" sz="2200" b="1" dirty="0">
                <a:solidFill>
                  <a:srgbClr val="C00000"/>
                </a:solidFill>
              </a:rPr>
              <a:t>Identificarea şi determinarea necesității investiției</a:t>
            </a:r>
            <a:endParaRPr lang="en-US" sz="2200" b="1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68319" y="2582919"/>
            <a:ext cx="7776000" cy="4465548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a) Identificarea obiectului investiției;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b) Constituirea, definitivarea și completarea temei de proiectare;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c) Anteproiectul (studiul de fezabilitate/proiectul preliminar);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d) Documentațiile pentru obținerea avizelor și Certificatului de urbanism pentru proiectare;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e) Proiectul tehnic;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f) Documentațiile pentru obținerea avizelor </a:t>
            </a:r>
            <a:r>
              <a:rPr lang="ro-RO" sz="2000" dirty="0" err="1" smtClean="0"/>
              <a:t>şi</a:t>
            </a:r>
            <a:r>
              <a:rPr lang="ro-RO" sz="2000" dirty="0" smtClean="0"/>
              <a:t> Autorizației de construire;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g) Detaliile de execuție și urmărirea de șantier;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h) Finalizarea lucrărilor </a:t>
            </a:r>
            <a:r>
              <a:rPr lang="ro-RO" sz="2000" dirty="0" err="1" smtClean="0"/>
              <a:t>şi</a:t>
            </a:r>
            <a:r>
              <a:rPr lang="ro-RO" sz="2000" dirty="0" smtClean="0"/>
              <a:t> recepția acestora;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i) Înregistrarea obiectelor de infrastructură </a:t>
            </a:r>
            <a:r>
              <a:rPr lang="ro-RO" sz="2000" dirty="0" err="1" smtClean="0"/>
              <a:t>tehnico</a:t>
            </a:r>
            <a:r>
              <a:rPr lang="ro-RO" sz="2000" dirty="0" smtClean="0"/>
              <a:t>-edilitară și a drepturilor asupra acestora.</a:t>
            </a:r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943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1734363"/>
            <a:ext cx="7776000" cy="448150"/>
          </a:xfrm>
        </p:spPr>
        <p:txBody>
          <a:bodyPr/>
          <a:lstStyle/>
          <a:p>
            <a:r>
              <a:rPr lang="it-IT" sz="2200" b="1" dirty="0">
                <a:solidFill>
                  <a:srgbClr val="FF0000"/>
                </a:solidFill>
                <a:latin typeface="+mn-lt"/>
              </a:rPr>
              <a:t>Identificarea şi selectarea obiectului investiției publice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5836" y="2361230"/>
            <a:ext cx="8272328" cy="4623207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b="1" i="1" dirty="0" smtClean="0">
                <a:solidFill>
                  <a:srgbClr val="C00000"/>
                </a:solidFill>
              </a:rPr>
              <a:t>Obiective: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Identificarea celui mai potrivit obiect al potențialei investiții publice;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Identificarea potențialelor surse de finanțare a obiectului de investiții publice selectat.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b="1" i="1" dirty="0" smtClean="0">
                <a:solidFill>
                  <a:srgbClr val="C00000"/>
                </a:solidFill>
              </a:rPr>
              <a:t>Conținut: </a:t>
            </a:r>
            <a:r>
              <a:rPr lang="ro-RO" sz="2000" dirty="0" smtClean="0"/>
              <a:t>Documentație scrisă ce reprezintă punctul de plecare pentru fazele următoare ale proiectului.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/>
              <a:t>Studiul eficienței unei activități are la bază următoarele tipuri de corelații: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/>
              <a:t>- Comparație între nivelul investițiilor;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/>
              <a:t>- Comparație între nivelul efectelor;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/>
              <a:t>- Comparație de tipul investiție/efect </a:t>
            </a:r>
            <a:r>
              <a:rPr lang="ro-RO" sz="2000" dirty="0" err="1"/>
              <a:t>şi</a:t>
            </a:r>
            <a:r>
              <a:rPr lang="ro-RO" sz="2000" dirty="0"/>
              <a:t> efect/investiție;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/>
              <a:t>- Comparație între nivelurile de eficiență.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o-RO" sz="2000" dirty="0" smtClean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301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1647</TotalTime>
  <Words>3016</Words>
  <Application>Microsoft Office PowerPoint</Application>
  <PresentationFormat>On-screen Show (4:3)</PresentationFormat>
  <Paragraphs>247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Arial Narrow</vt:lpstr>
      <vt:lpstr>Calibri</vt:lpstr>
      <vt:lpstr>Times New Roman</vt:lpstr>
      <vt:lpstr>GIZ_Banner_Kopfzeile-Ausland (3)</vt:lpstr>
      <vt:lpstr>Curs de instruire pentru angajații operatorilor „Apă-Canal”  Modulul 10: Rolul operatorilor de servicii publice de alimentare cu apă și de canalizare în procesul de atragere a investițiilor, proiectare, construcție și dare în exploatare a obiectelor de alimentare cu apă și de canalizare  Sesiunea 1 Rolul operatorilor de servicii publice de alimentare cu apă  și de canalizare în procesul de construcţie a obiectivelor de  alimentare cu apă şi canalizare  Expert conf. univ. dr. ing. Gheorghe CROITORU  20-21-22 iunie 2017,  Chișinău</vt:lpstr>
      <vt:lpstr>Cuprinsul sesiunii:  </vt:lpstr>
      <vt:lpstr>PowerPoint Presentation</vt:lpstr>
      <vt:lpstr>Introducere</vt:lpstr>
      <vt:lpstr>Documente de politici </vt:lpstr>
      <vt:lpstr>Starea actuală</vt:lpstr>
      <vt:lpstr>Categorii de probleme</vt:lpstr>
      <vt:lpstr>Identificarea şi determinarea necesității investiției</vt:lpstr>
      <vt:lpstr>Identificarea şi selectarea obiectului investiției publice</vt:lpstr>
      <vt:lpstr>PowerPoint Presentation</vt:lpstr>
      <vt:lpstr>Constituirea, definitivarea şi completarea temei de proiectare</vt:lpstr>
      <vt:lpstr>Anteproiectul (studiul de fezabilitate/proiectul preliminar)</vt:lpstr>
      <vt:lpstr>Anteproiectul (studiul de fezabilitate/proiectul preliminar)</vt:lpstr>
      <vt:lpstr>Planul de Afaceri (business-plan)</vt:lpstr>
      <vt:lpstr>Documentația de urbanism şi amenajare a teritoriului </vt:lpstr>
      <vt:lpstr>Documentația de urbanism şi amenajare a teritoriului </vt:lpstr>
      <vt:lpstr>Etapele și procedurile pentru lucrările de proiectare şi de construire</vt:lpstr>
      <vt:lpstr>Emiterea certificatelor de urbanism şi autorizației de construire</vt:lpstr>
      <vt:lpstr>Emiterea certificatelor de urbanism şi autorizației de construire</vt:lpstr>
      <vt:lpstr>Conținutul certificatului de urbanism pentru proiectare</vt:lpstr>
      <vt:lpstr>Avizarea, verificarea şi aprobarea documentației de proiect</vt:lpstr>
      <vt:lpstr>PowerPoint Presentation</vt:lpstr>
      <vt:lpstr>Documente normative naționale</vt:lpstr>
      <vt:lpstr>Perspective de perfecționare a cadrului normativ </vt:lpstr>
      <vt:lpstr>Recepția construcțiilor</vt:lpstr>
      <vt:lpstr>Argumentarea economică și socială</vt:lpstr>
      <vt:lpstr>Întrebări de auto-evaluare</vt:lpstr>
      <vt:lpstr>Bibliografie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Admin</cp:lastModifiedBy>
  <cp:revision>142</cp:revision>
  <cp:lastPrinted>2017-06-05T10:38:21Z</cp:lastPrinted>
  <dcterms:created xsi:type="dcterms:W3CDTF">2013-09-05T11:54:56Z</dcterms:created>
  <dcterms:modified xsi:type="dcterms:W3CDTF">2017-06-13T08:34:10Z</dcterms:modified>
</cp:coreProperties>
</file>