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76" r:id="rId4"/>
    <p:sldId id="278" r:id="rId5"/>
    <p:sldId id="263" r:id="rId6"/>
    <p:sldId id="264" r:id="rId7"/>
    <p:sldId id="279" r:id="rId8"/>
    <p:sldId id="265" r:id="rId9"/>
    <p:sldId id="280" r:id="rId10"/>
    <p:sldId id="277" r:id="rId11"/>
    <p:sldId id="266" r:id="rId12"/>
    <p:sldId id="274" r:id="rId13"/>
    <p:sldId id="268" r:id="rId14"/>
    <p:sldId id="269" r:id="rId15"/>
    <p:sldId id="270" r:id="rId16"/>
    <p:sldId id="271" r:id="rId17"/>
    <p:sldId id="272" r:id="rId18"/>
    <p:sldId id="283" r:id="rId19"/>
    <p:sldId id="273" r:id="rId20"/>
    <p:sldId id="275" r:id="rId21"/>
    <p:sldId id="284" r:id="rId22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80" d="100"/>
          <a:sy n="80" d="100"/>
        </p:scale>
        <p:origin x="78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1" d="100"/>
          <a:sy n="41" d="100"/>
        </p:scale>
        <p:origin x="1794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5/8/2017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61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972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29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48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"/>
            <a:ext cx="12206817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63751" y="1701800"/>
            <a:ext cx="9211733" cy="1082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3751" y="2927350"/>
            <a:ext cx="9218083" cy="1752600"/>
          </a:xfrm>
        </p:spPr>
        <p:txBody>
          <a:bodyPr/>
          <a:lstStyle>
            <a:lvl1pPr marL="0" indent="0" algn="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DE934FF-F4E1-47C5-9CA5-30A81DDE2BE4}" type="datetimeFigureOut">
              <a:rPr lang="en-US" smtClean="0"/>
              <a:t>5/8/2017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831447-C893-4FB7-A405-85B25DF4EE9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831447-C893-4FB7-A405-85B25DF4EE9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5/8/2017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FDE934FF-F4E1-47C5-9CA5-30A81DDE2BE4}" type="datetimeFigureOut">
              <a:rPr lang="en-US" smtClean="0"/>
              <a:t>5/8/2017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+mn-lt"/>
              </a:rPr>
              <a:t> </a:t>
            </a:r>
            <a:r>
              <a:rPr lang="en-US" b="1" dirty="0" err="1" smtClean="0"/>
              <a:t>Centrul</a:t>
            </a:r>
            <a:r>
              <a:rPr lang="en-US" b="1" dirty="0" smtClean="0"/>
              <a:t> de </a:t>
            </a:r>
            <a:r>
              <a:rPr lang="en-US" b="1" dirty="0" err="1" smtClean="0"/>
              <a:t>Formare</a:t>
            </a:r>
            <a:r>
              <a:rPr lang="en-US" b="1" dirty="0" smtClean="0"/>
              <a:t> </a:t>
            </a:r>
            <a:r>
              <a:rPr lang="en-US" b="1" dirty="0" err="1" smtClean="0"/>
              <a:t>Profesionala</a:t>
            </a:r>
            <a:r>
              <a:rPr lang="en-US" b="1" dirty="0" smtClean="0"/>
              <a:t> </a:t>
            </a:r>
            <a:r>
              <a:rPr lang="en-US" b="1" dirty="0" err="1" smtClean="0"/>
              <a:t>Apavital</a:t>
            </a:r>
            <a:r>
              <a:rPr lang="en-US" b="1" dirty="0" smtClean="0"/>
              <a:t> Iasi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>
                <a:latin typeface="+mn-lt"/>
              </a:rPr>
              <a:t/>
            </a:r>
            <a:br>
              <a:rPr lang="en-US" b="1" dirty="0">
                <a:latin typeface="+mn-lt"/>
              </a:rPr>
            </a:br>
            <a:endParaRPr lang="en-US" b="1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509963"/>
            <a:ext cx="9144000" cy="1655762"/>
          </a:xfrm>
        </p:spPr>
        <p:txBody>
          <a:bodyPr/>
          <a:lstStyle/>
          <a:p>
            <a:r>
              <a:rPr lang="en-US" b="1">
                <a:ea typeface="+mj-ea"/>
              </a:rPr>
              <a:t>2017</a:t>
            </a:r>
          </a:p>
        </p:txBody>
      </p:sp>
      <p:pic>
        <p:nvPicPr>
          <p:cNvPr id="4" name="Imagine 2" descr="logo_rajac-apavital-medium"/>
          <p:cNvPicPr>
            <a:picLocks noChangeAspect="1" noChangeArrowheads="1"/>
          </p:cNvPicPr>
          <p:nvPr/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89560" y="6076315"/>
            <a:ext cx="2751847" cy="64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9731375" y="5113655"/>
            <a:ext cx="2367108" cy="162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Realizari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rezultate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640080" y="1737360"/>
            <a:ext cx="411480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 smtClean="0"/>
              <a:t>În</a:t>
            </a:r>
            <a:r>
              <a:rPr lang="en-US" sz="2100" dirty="0" smtClean="0"/>
              <a:t> </a:t>
            </a:r>
            <a:r>
              <a:rPr lang="en-US" sz="2100" dirty="0" err="1"/>
              <a:t>strategia</a:t>
            </a:r>
            <a:r>
              <a:rPr lang="en-US" sz="2100" dirty="0"/>
              <a:t> de </a:t>
            </a:r>
            <a:r>
              <a:rPr lang="en-US" sz="2100" dirty="0" err="1"/>
              <a:t>dezvoltate</a:t>
            </a:r>
            <a:r>
              <a:rPr lang="en-US" sz="2100" dirty="0"/>
              <a:t> a </a:t>
            </a:r>
            <a:r>
              <a:rPr lang="en-US" sz="2100" dirty="0" err="1"/>
              <a:t>resurselor</a:t>
            </a:r>
            <a:r>
              <a:rPr lang="en-US" sz="2100" dirty="0"/>
              <a:t> </a:t>
            </a:r>
            <a:r>
              <a:rPr lang="en-US" sz="2100" dirty="0" err="1"/>
              <a:t>umane</a:t>
            </a:r>
            <a:r>
              <a:rPr lang="en-US" sz="2100" dirty="0"/>
              <a:t> </a:t>
            </a:r>
            <a:r>
              <a:rPr lang="en-US" sz="2100" dirty="0" err="1"/>
              <a:t>este</a:t>
            </a:r>
            <a:r>
              <a:rPr lang="en-US" sz="2100" dirty="0"/>
              <a:t> </a:t>
            </a:r>
            <a:r>
              <a:rPr lang="en-US" sz="2100" dirty="0" err="1"/>
              <a:t>prevăzută</a:t>
            </a:r>
            <a:r>
              <a:rPr lang="en-US" sz="2100" dirty="0"/>
              <a:t> </a:t>
            </a:r>
            <a:r>
              <a:rPr lang="en-US" sz="2100" dirty="0" err="1"/>
              <a:t>calificarea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aceste</a:t>
            </a:r>
            <a:r>
              <a:rPr lang="en-US" sz="2100" dirty="0"/>
              <a:t> </a:t>
            </a:r>
            <a:r>
              <a:rPr lang="en-US" sz="2100" dirty="0" err="1"/>
              <a:t>două</a:t>
            </a:r>
            <a:r>
              <a:rPr lang="en-US" sz="2100" dirty="0"/>
              <a:t> </a:t>
            </a:r>
            <a:r>
              <a:rPr lang="en-US" sz="2100" dirty="0" err="1"/>
              <a:t>meserii</a:t>
            </a:r>
            <a:r>
              <a:rPr lang="en-US" sz="2100" dirty="0"/>
              <a:t> </a:t>
            </a:r>
            <a:r>
              <a:rPr lang="en-US" sz="2100" dirty="0" err="1"/>
              <a:t>compozite</a:t>
            </a:r>
            <a:r>
              <a:rPr lang="en-US" sz="2100" dirty="0"/>
              <a:t> a </a:t>
            </a:r>
            <a:r>
              <a:rPr lang="en-US" sz="2100" dirty="0" err="1"/>
              <a:t>cca</a:t>
            </a:r>
            <a:r>
              <a:rPr lang="en-US" sz="2100" dirty="0"/>
              <a:t>. </a:t>
            </a:r>
            <a:r>
              <a:rPr lang="en-US" sz="2100" dirty="0" smtClean="0"/>
              <a:t>320 </a:t>
            </a:r>
            <a:r>
              <a:rPr lang="en-US" sz="2100" dirty="0"/>
              <a:t>din </a:t>
            </a:r>
            <a:r>
              <a:rPr lang="en-US" sz="2100" dirty="0" err="1"/>
              <a:t>angajaţii</a:t>
            </a:r>
            <a:r>
              <a:rPr lang="en-US" sz="2100" dirty="0"/>
              <a:t> </a:t>
            </a:r>
            <a:r>
              <a:rPr lang="en-US" sz="2100" dirty="0" err="1"/>
              <a:t>proprii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maxim </a:t>
            </a:r>
            <a:r>
              <a:rPr lang="en-US" sz="2100" dirty="0" smtClean="0"/>
              <a:t>5 </a:t>
            </a:r>
            <a:r>
              <a:rPr lang="en-US" sz="2100" dirty="0" err="1" smtClean="0"/>
              <a:t>ani</a:t>
            </a:r>
            <a:r>
              <a:rPr lang="en-US" sz="2100" dirty="0" smtClean="0"/>
              <a:t>, </a:t>
            </a:r>
            <a:r>
              <a:rPr lang="en-US" sz="2100" dirty="0" err="1" smtClean="0"/>
              <a:t>continuand</a:t>
            </a:r>
            <a:r>
              <a:rPr lang="en-US" sz="2100" dirty="0" smtClean="0"/>
              <a:t> cu </a:t>
            </a:r>
            <a:r>
              <a:rPr lang="en-US" sz="2100" dirty="0" err="1" smtClean="0"/>
              <a:t>programe</a:t>
            </a:r>
            <a:r>
              <a:rPr lang="en-US" sz="2100" dirty="0" smtClean="0"/>
              <a:t> de </a:t>
            </a:r>
            <a:r>
              <a:rPr lang="en-US" sz="2100" dirty="0" err="1" smtClean="0"/>
              <a:t>calificare</a:t>
            </a:r>
            <a:r>
              <a:rPr lang="en-US" sz="2100" dirty="0" smtClean="0"/>
              <a:t> </a:t>
            </a:r>
            <a:r>
              <a:rPr lang="en-US" sz="2100" dirty="0" err="1" smtClean="0"/>
              <a:t>anuale</a:t>
            </a:r>
            <a:r>
              <a:rPr lang="en-US" sz="2100" dirty="0" smtClean="0"/>
              <a:t> </a:t>
            </a:r>
            <a:r>
              <a:rPr lang="en-US" sz="2100" dirty="0" err="1" smtClean="0"/>
              <a:t>pentru</a:t>
            </a:r>
            <a:r>
              <a:rPr lang="en-US" sz="2100" dirty="0" smtClean="0"/>
              <a:t> </a:t>
            </a:r>
            <a:r>
              <a:rPr lang="en-US" sz="2100" dirty="0" err="1" smtClean="0"/>
              <a:t>noii</a:t>
            </a:r>
            <a:r>
              <a:rPr lang="en-US" sz="2100" dirty="0" smtClean="0"/>
              <a:t> </a:t>
            </a:r>
            <a:r>
              <a:rPr lang="en-US" sz="2100" dirty="0" err="1" smtClean="0"/>
              <a:t>angajati</a:t>
            </a:r>
            <a:r>
              <a:rPr lang="en-US" sz="2000" dirty="0" smtClean="0"/>
              <a:t>. </a:t>
            </a:r>
            <a:endParaRPr lang="en-US" sz="2000" dirty="0"/>
          </a:p>
        </p:txBody>
      </p:sp>
      <p:pic>
        <p:nvPicPr>
          <p:cNvPr id="9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ine 3" descr="C:\Documents and Settings\narcisa.popescu\Desktop\prezent_ARA HR_2014\foto\tg frumos\da\Picture 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791200" y="1493519"/>
            <a:ext cx="6078932" cy="422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982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Realizari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rezultate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422275" y="1721485"/>
            <a:ext cx="11346180" cy="70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SC APAVITAL SA în calitate de furnizor de formare profesională, s-a autorizat pe următoarele programe de calificare:</a:t>
            </a:r>
          </a:p>
        </p:txBody>
      </p:sp>
      <p:graphicFrame>
        <p:nvGraphicFramePr>
          <p:cNvPr id="2" name="Table 1"/>
          <p:cNvGraphicFramePr/>
          <p:nvPr>
            <p:extLst>
              <p:ext uri="{D42A27DB-BD31-4B8C-83A1-F6EECF244321}">
                <p14:modId xmlns:p14="http://schemas.microsoft.com/office/powerpoint/2010/main" val="735429125"/>
              </p:ext>
            </p:extLst>
          </p:nvPr>
        </p:nvGraphicFramePr>
        <p:xfrm>
          <a:off x="998220" y="2953385"/>
          <a:ext cx="10195559" cy="1905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81380"/>
                <a:gridCol w="4024630"/>
                <a:gridCol w="1763183"/>
                <a:gridCol w="1763183"/>
                <a:gridCol w="1763183"/>
              </a:tblGrid>
              <a:tr h="381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 dirty="0">
                          <a:highlight>
                            <a:srgbClr val="4F81BD"/>
                          </a:highlight>
                        </a:rPr>
                        <a:t>Nr. </a:t>
                      </a:r>
                      <a:r>
                        <a:rPr sz="1600" u="none" dirty="0" err="1">
                          <a:highlight>
                            <a:srgbClr val="4F81BD"/>
                          </a:highlight>
                        </a:rPr>
                        <a:t>crt</a:t>
                      </a:r>
                      <a:r>
                        <a:rPr sz="1600" u="none" dirty="0">
                          <a:highlight>
                            <a:srgbClr val="4F81BD"/>
                          </a:highlight>
                        </a:rPr>
                        <a:t>.</a:t>
                      </a:r>
                      <a:endParaRPr lang="en-US" sz="1600" b="1" u="none" dirty="0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>
                          <a:highlight>
                            <a:srgbClr val="4F81BD"/>
                          </a:highlight>
                        </a:rPr>
                        <a:t>Denumire program autorizat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>
                          <a:highlight>
                            <a:srgbClr val="4F81BD"/>
                          </a:highlight>
                        </a:rPr>
                        <a:t>Anul autorizării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>
                          <a:highlight>
                            <a:srgbClr val="4F81BD"/>
                          </a:highlight>
                        </a:rPr>
                        <a:t>Nr. cursanţi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>
                          <a:highlight>
                            <a:srgbClr val="4F81BD"/>
                          </a:highlight>
                        </a:rPr>
                        <a:t>Observaţii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</a:tr>
              <a:tr h="381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>
                          <a:highlight>
                            <a:srgbClr val="4F81BD"/>
                          </a:highlight>
                        </a:rPr>
                        <a:t>1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sz="1600" u="none">
                          <a:highlight>
                            <a:srgbClr val="D7D7D7"/>
                          </a:highlight>
                        </a:rPr>
                        <a:t>Macaragiu</a:t>
                      </a:r>
                      <a:endParaRPr lang="en-US" sz="1600" b="0" u="none">
                        <a:highlight>
                          <a:srgbClr val="D7D7D7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>
                          <a:highlight>
                            <a:srgbClr val="D7D7D7"/>
                          </a:highlight>
                        </a:rPr>
                        <a:t>2009</a:t>
                      </a:r>
                      <a:endParaRPr lang="en-US" sz="1600" b="0" u="none">
                        <a:highlight>
                          <a:srgbClr val="D7D7D7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>
                          <a:highlight>
                            <a:srgbClr val="D7D7D7"/>
                          </a:highlight>
                        </a:rPr>
                        <a:t>23</a:t>
                      </a:r>
                      <a:endParaRPr lang="en-US" sz="1600" b="0" u="none">
                        <a:highlight>
                          <a:srgbClr val="D7D7D7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>
                          <a:highlight>
                            <a:srgbClr val="D7D7D7"/>
                          </a:highlight>
                        </a:rPr>
                        <a:t>1 grupă</a:t>
                      </a:r>
                      <a:endParaRPr lang="en-US" sz="1600" b="0" u="none">
                        <a:highlight>
                          <a:srgbClr val="D7D7D7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</a:tr>
              <a:tr h="381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>
                          <a:highlight>
                            <a:srgbClr val="4F81BD"/>
                          </a:highlight>
                        </a:rPr>
                        <a:t>2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sz="1600" u="none"/>
                        <a:t>Maşinist utilaje cale şi terasamente</a:t>
                      </a:r>
                      <a:endParaRPr lang="en-US" sz="1600" b="0" u="none"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/>
                        <a:t>2010</a:t>
                      </a:r>
                      <a:endParaRPr lang="en-US" sz="1600" b="0" u="none"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/>
                        <a:t>11</a:t>
                      </a:r>
                      <a:endParaRPr lang="en-US" sz="1600" b="0" u="none"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/>
                        <a:t>1 grupă</a:t>
                      </a:r>
                      <a:endParaRPr lang="en-US" sz="1600" b="0" u="none"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</a:tr>
              <a:tr h="381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>
                          <a:highlight>
                            <a:srgbClr val="4F81BD"/>
                          </a:highlight>
                        </a:rPr>
                        <a:t>3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sz="1600" u="none">
                          <a:highlight>
                            <a:srgbClr val="D7D7D7"/>
                          </a:highlight>
                        </a:rPr>
                        <a:t>Operator instalaţii apă şi canalizare</a:t>
                      </a:r>
                      <a:endParaRPr lang="en-US" sz="1600" b="0" u="none">
                        <a:highlight>
                          <a:srgbClr val="D7D7D7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>
                          <a:highlight>
                            <a:srgbClr val="D7D7D7"/>
                          </a:highlight>
                        </a:rPr>
                        <a:t>2011</a:t>
                      </a:r>
                      <a:endParaRPr lang="en-US" sz="1600" b="0" u="none">
                        <a:highlight>
                          <a:srgbClr val="D7D7D7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u="none" dirty="0" smtClean="0">
                          <a:highlight>
                            <a:srgbClr val="D7D7D7"/>
                          </a:highlight>
                        </a:rPr>
                        <a:t>275</a:t>
                      </a:r>
                      <a:endParaRPr lang="en-US" sz="1600" b="0" u="none" dirty="0">
                        <a:highlight>
                          <a:srgbClr val="D7D7D7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u="none" dirty="0" smtClean="0">
                          <a:highlight>
                            <a:srgbClr val="D7D7D7"/>
                          </a:highlight>
                        </a:rPr>
                        <a:t>11</a:t>
                      </a:r>
                      <a:r>
                        <a:rPr sz="1600" u="none" dirty="0" smtClean="0">
                          <a:highlight>
                            <a:srgbClr val="D7D7D7"/>
                          </a:highlight>
                        </a:rPr>
                        <a:t> </a:t>
                      </a:r>
                      <a:r>
                        <a:rPr sz="1600" u="none" dirty="0" err="1">
                          <a:highlight>
                            <a:srgbClr val="D7D7D7"/>
                          </a:highlight>
                        </a:rPr>
                        <a:t>grupe</a:t>
                      </a:r>
                      <a:endParaRPr lang="en-US" sz="1600" b="0" u="none" dirty="0">
                        <a:highlight>
                          <a:srgbClr val="D7D7D7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</a:tr>
              <a:tr h="381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>
                          <a:highlight>
                            <a:srgbClr val="4F81BD"/>
                          </a:highlight>
                        </a:rPr>
                        <a:t>4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sz="1600" u="none" dirty="0" err="1"/>
                        <a:t>Electromecanic</a:t>
                      </a:r>
                      <a:r>
                        <a:rPr sz="1600" u="none" dirty="0"/>
                        <a:t> </a:t>
                      </a:r>
                      <a:r>
                        <a:rPr sz="1600" u="none" dirty="0" err="1"/>
                        <a:t>staţii</a:t>
                      </a:r>
                      <a:r>
                        <a:rPr sz="1600" u="none" dirty="0"/>
                        <a:t> </a:t>
                      </a:r>
                      <a:r>
                        <a:rPr sz="1600" u="none" dirty="0" err="1"/>
                        <a:t>pompare</a:t>
                      </a:r>
                      <a:r>
                        <a:rPr sz="1600" u="none" dirty="0"/>
                        <a:t> </a:t>
                      </a:r>
                      <a:r>
                        <a:rPr sz="1600" u="none" dirty="0" err="1"/>
                        <a:t>apa</a:t>
                      </a:r>
                      <a:r>
                        <a:rPr sz="1600" u="none" dirty="0"/>
                        <a:t>-canal</a:t>
                      </a:r>
                      <a:endParaRPr lang="en-US" sz="1600" b="0" u="none" dirty="0"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/>
                        <a:t>2012</a:t>
                      </a:r>
                      <a:endParaRPr lang="en-US" sz="1600" b="0" u="none"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/>
                        <a:t>45</a:t>
                      </a:r>
                      <a:endParaRPr lang="en-US" sz="1600" b="0" u="none"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u="none" dirty="0"/>
                        <a:t>2 </a:t>
                      </a:r>
                      <a:r>
                        <a:rPr sz="1600" u="none" dirty="0" err="1"/>
                        <a:t>grupe</a:t>
                      </a:r>
                      <a:endParaRPr lang="en-US" sz="1600" b="0" u="none" dirty="0"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Indicatori</a:t>
            </a:r>
            <a:r>
              <a:rPr lang="en-US" dirty="0"/>
              <a:t> de </a:t>
            </a:r>
            <a:r>
              <a:rPr lang="en-US" dirty="0" err="1"/>
              <a:t>performanţă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 smtClean="0"/>
              <a:t>costuri</a:t>
            </a:r>
            <a:r>
              <a:rPr lang="en-US" dirty="0" smtClean="0"/>
              <a:t> FP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422910" y="1691005"/>
            <a:ext cx="1134618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Rezultate</a:t>
            </a:r>
            <a:r>
              <a:rPr lang="en-US" sz="2000" dirty="0"/>
              <a:t> </a:t>
            </a:r>
            <a:r>
              <a:rPr lang="en-US" sz="2000" dirty="0" err="1"/>
              <a:t>Indicatori</a:t>
            </a:r>
            <a:r>
              <a:rPr lang="en-US" sz="2000" dirty="0"/>
              <a:t> de </a:t>
            </a:r>
            <a:r>
              <a:rPr lang="en-US" sz="2000" dirty="0" err="1"/>
              <a:t>performanţă</a:t>
            </a:r>
            <a:r>
              <a:rPr lang="en-US" sz="2000" dirty="0"/>
              <a:t> </a:t>
            </a:r>
            <a:r>
              <a:rPr lang="en-US" sz="2000" dirty="0" err="1"/>
              <a:t>şi</a:t>
            </a:r>
            <a:r>
              <a:rPr lang="en-US" sz="2000" dirty="0"/>
              <a:t> </a:t>
            </a:r>
            <a:r>
              <a:rPr lang="en-US" sz="2000" dirty="0" err="1"/>
              <a:t>costuri</a:t>
            </a:r>
            <a:r>
              <a:rPr lang="en-US" sz="2000" dirty="0"/>
              <a:t> </a:t>
            </a:r>
            <a:r>
              <a:rPr lang="en-US" sz="2000" dirty="0" err="1"/>
              <a:t>formare</a:t>
            </a:r>
            <a:r>
              <a:rPr lang="en-US" sz="2000" dirty="0"/>
              <a:t> </a:t>
            </a:r>
            <a:r>
              <a:rPr lang="en-US" sz="2000" dirty="0" err="1"/>
              <a:t>profesională</a:t>
            </a:r>
            <a:r>
              <a:rPr lang="en-US" sz="20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graphicFrame>
        <p:nvGraphicFramePr>
          <p:cNvPr id="2" name="Table 1"/>
          <p:cNvGraphicFramePr/>
          <p:nvPr>
            <p:extLst>
              <p:ext uri="{D42A27DB-BD31-4B8C-83A1-F6EECF244321}">
                <p14:modId xmlns:p14="http://schemas.microsoft.com/office/powerpoint/2010/main" val="906923991"/>
              </p:ext>
            </p:extLst>
          </p:nvPr>
        </p:nvGraphicFramePr>
        <p:xfrm>
          <a:off x="1188720" y="2194560"/>
          <a:ext cx="9433560" cy="3154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2885"/>
                <a:gridCol w="1752600"/>
                <a:gridCol w="1829435"/>
                <a:gridCol w="2148840"/>
                <a:gridCol w="2209800"/>
              </a:tblGrid>
              <a:tr h="48768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1" u="none" dirty="0" err="1" smtClean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Anul</a:t>
                      </a:r>
                      <a:endParaRPr lang="en-US" sz="1600" b="1" u="none" dirty="0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1" u="none" dirty="0" err="1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Valoare</a:t>
                      </a:r>
                      <a:r>
                        <a:rPr sz="1600" b="1" u="none" dirty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1" u="none" dirty="0" smtClean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indicator</a:t>
                      </a:r>
                      <a:endParaRPr lang="en-US" sz="1600" b="1" u="none" dirty="0" smtClean="0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b="1" u="none" dirty="0" smtClean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ore </a:t>
                      </a:r>
                      <a:r>
                        <a:rPr lang="en-US" sz="1000" b="1" u="none" dirty="0" err="1" smtClean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formare</a:t>
                      </a:r>
                      <a:r>
                        <a:rPr lang="en-US" sz="1000" b="1" u="none" dirty="0" smtClean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lang="en-US" sz="1000" b="1" u="none" dirty="0" err="1" smtClean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angajat</a:t>
                      </a:r>
                      <a:endParaRPr lang="en-US" sz="1000" b="1" u="none" dirty="0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1" u="none" dirty="0" smtClean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Ore </a:t>
                      </a:r>
                      <a:r>
                        <a:rPr sz="1600" b="1" u="none" dirty="0" err="1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formare</a:t>
                      </a:r>
                      <a:endParaRPr lang="en-US" sz="1600" b="1" u="none" dirty="0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1" u="none" dirty="0" err="1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Costuri</a:t>
                      </a:r>
                      <a:r>
                        <a:rPr sz="1600" b="1" u="none" dirty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1" u="none" dirty="0" err="1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programe</a:t>
                      </a:r>
                      <a:r>
                        <a:rPr sz="1600" b="1" u="none" dirty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FP (lei)</a:t>
                      </a:r>
                      <a:endParaRPr lang="en-US" sz="1600" b="1" u="none" dirty="0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1" u="none" dirty="0" err="1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Costuri</a:t>
                      </a:r>
                      <a:r>
                        <a:rPr sz="1600" b="1" u="none" dirty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1" u="none" dirty="0" err="1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Totale</a:t>
                      </a:r>
                      <a:r>
                        <a:rPr sz="1600" b="1" u="none" dirty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(lei)</a:t>
                      </a:r>
                      <a:endParaRPr lang="en-US" sz="1600" b="1" u="none" dirty="0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0" anchor="ctr"/>
                </a:tc>
              </a:tr>
              <a:tr h="381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1" u="none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2010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16,80</a:t>
                      </a:r>
                      <a:endParaRPr lang="en-US" sz="1600" b="0" u="none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17.337</a:t>
                      </a:r>
                      <a:endParaRPr lang="en-US" sz="1600" b="0" u="none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63.320</a:t>
                      </a:r>
                      <a:endParaRPr lang="en-US" sz="1600" b="0" u="none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64.516,44</a:t>
                      </a:r>
                      <a:endParaRPr lang="en-US" sz="1600" b="0" u="none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</a:tr>
              <a:tr h="381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1" u="none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2011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22,75</a:t>
                      </a:r>
                      <a:endParaRPr lang="en-US" sz="1600" b="0" u="none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23.730</a:t>
                      </a:r>
                      <a:endParaRPr lang="en-US" sz="1600" b="0" u="none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100.868</a:t>
                      </a:r>
                      <a:endParaRPr lang="en-US" sz="1600" b="0" u="none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157.262,41</a:t>
                      </a:r>
                      <a:endParaRPr lang="en-US" sz="1600" b="0" u="none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</a:tr>
              <a:tr h="381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1" u="none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2012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25,80</a:t>
                      </a:r>
                      <a:endParaRPr lang="en-US" sz="1600" b="0" u="none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 dirty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27.530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 dirty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93.261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156.463,99</a:t>
                      </a:r>
                      <a:endParaRPr lang="en-US" sz="1600" b="0" u="none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</a:tr>
              <a:tr h="381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1" u="none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2013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23,29</a:t>
                      </a:r>
                      <a:endParaRPr lang="en-US" sz="1600" b="0" u="none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25.575</a:t>
                      </a:r>
                      <a:endParaRPr lang="en-US" sz="1600" b="0" u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70.507</a:t>
                      </a:r>
                      <a:endParaRPr lang="en-US" sz="1600" b="0" u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116.119,93</a:t>
                      </a:r>
                      <a:endParaRPr lang="en-US" sz="1600" b="0" u="none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</a:tr>
              <a:tr h="381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1" u="none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endParaRPr lang="en-US" sz="1600" b="1" u="none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,2</a:t>
                      </a: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7.705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96.273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59</a:t>
                      </a:r>
                      <a:r>
                        <a:rPr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743</a:t>
                      </a:r>
                      <a:r>
                        <a:rPr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</a:tr>
              <a:tr h="381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1" u="none" dirty="0" smtClean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en-US" sz="1600" b="1" u="none" dirty="0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32.25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38.473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152.363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190.499.66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</a:tr>
              <a:tr h="381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1" u="none" dirty="0" smtClean="0">
                          <a:solidFill>
                            <a:schemeClr val="tx1"/>
                          </a:solidFill>
                          <a:highlight>
                            <a:srgbClr val="4F81BD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en-US" sz="1600" b="1" u="none" dirty="0">
                        <a:solidFill>
                          <a:schemeClr val="tx1"/>
                        </a:solidFill>
                        <a:highlight>
                          <a:srgbClr val="4F81BD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36.80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44.877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121.119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highlight>
                            <a:srgbClr val="D7D7D7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197.166.24</a:t>
                      </a:r>
                      <a:endParaRPr lang="en-US" sz="1600" b="0" u="none" dirty="0">
                        <a:solidFill>
                          <a:schemeClr val="tx1"/>
                        </a:solidFill>
                        <a:highlight>
                          <a:srgbClr val="D7D7D7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985" marR="3810" marT="0" marB="63500" anchor="ctr"/>
                </a:tc>
              </a:tr>
            </a:tbl>
          </a:graphicData>
        </a:graphic>
      </p:graphicFrame>
      <p:pic>
        <p:nvPicPr>
          <p:cNvPr id="9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Formare</a:t>
            </a:r>
            <a:r>
              <a:rPr lang="en-US" dirty="0" smtClean="0"/>
              <a:t> </a:t>
            </a:r>
            <a:r>
              <a:rPr lang="en-US" dirty="0" err="1" smtClean="0"/>
              <a:t>profesionala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motivare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365760" y="1645920"/>
            <a:ext cx="6069965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Societatea</a:t>
            </a:r>
            <a:r>
              <a:rPr lang="en-US" sz="2100" dirty="0"/>
              <a:t> APAVITAL </a:t>
            </a:r>
            <a:r>
              <a:rPr lang="en-US" sz="2100" dirty="0" err="1"/>
              <a:t>şi</a:t>
            </a:r>
            <a:r>
              <a:rPr lang="en-US" sz="2100" dirty="0"/>
              <a:t>-a </a:t>
            </a:r>
            <a:r>
              <a:rPr lang="en-US" sz="2100" dirty="0" err="1"/>
              <a:t>certificat</a:t>
            </a:r>
            <a:r>
              <a:rPr lang="en-US" sz="2100" dirty="0"/>
              <a:t> ANC </a:t>
            </a:r>
            <a:r>
              <a:rPr lang="en-US" sz="2100" dirty="0" err="1"/>
              <a:t>încă</a:t>
            </a:r>
            <a:r>
              <a:rPr lang="en-US" sz="2100" dirty="0"/>
              <a:t> din </a:t>
            </a:r>
            <a:r>
              <a:rPr lang="en-US" sz="2100" dirty="0" err="1"/>
              <a:t>vara</a:t>
            </a:r>
            <a:r>
              <a:rPr lang="en-US" sz="2100" dirty="0"/>
              <a:t> </a:t>
            </a:r>
            <a:r>
              <a:rPr lang="en-US" sz="2100" dirty="0" err="1"/>
              <a:t>anului</a:t>
            </a:r>
            <a:r>
              <a:rPr lang="en-US" sz="2100" dirty="0"/>
              <a:t> 2009 un </a:t>
            </a:r>
            <a:r>
              <a:rPr lang="en-US" sz="2100" dirty="0" err="1"/>
              <a:t>număr</a:t>
            </a:r>
            <a:r>
              <a:rPr lang="en-US" sz="2100" dirty="0"/>
              <a:t> de </a:t>
            </a:r>
            <a:r>
              <a:rPr lang="en-US" sz="2100" b="1" dirty="0"/>
              <a:t>20 </a:t>
            </a:r>
            <a:r>
              <a:rPr lang="en-US" sz="2100" dirty="0"/>
              <a:t>de </a:t>
            </a:r>
            <a:r>
              <a:rPr lang="en-US" sz="2100" dirty="0" err="1"/>
              <a:t>formatori</a:t>
            </a:r>
            <a:r>
              <a:rPr lang="en-US" sz="2100" dirty="0"/>
              <a:t> </a:t>
            </a:r>
            <a:r>
              <a:rPr lang="en-US" sz="2100" dirty="0" err="1"/>
              <a:t>dintre</a:t>
            </a:r>
            <a:r>
              <a:rPr lang="en-US" sz="2100" dirty="0"/>
              <a:t> </a:t>
            </a:r>
            <a:r>
              <a:rPr lang="en-US" sz="2100" dirty="0" err="1"/>
              <a:t>proprii</a:t>
            </a:r>
            <a:r>
              <a:rPr lang="en-US" sz="2100" dirty="0"/>
              <a:t> </a:t>
            </a:r>
            <a:r>
              <a:rPr lang="en-US" sz="2100" dirty="0" err="1"/>
              <a:t>angajaţi</a:t>
            </a:r>
            <a:r>
              <a:rPr lang="en-US" sz="2100" dirty="0"/>
              <a:t>, </a:t>
            </a:r>
            <a:r>
              <a:rPr lang="en-US" sz="2100" dirty="0" err="1"/>
              <a:t>iar</a:t>
            </a:r>
            <a:r>
              <a:rPr lang="en-US" sz="2100" dirty="0"/>
              <a:t> ulterior </a:t>
            </a:r>
            <a:r>
              <a:rPr lang="en-US" sz="2100" dirty="0" err="1"/>
              <a:t>numărul</a:t>
            </a:r>
            <a:r>
              <a:rPr lang="en-US" sz="2100" dirty="0"/>
              <a:t> </a:t>
            </a:r>
            <a:r>
              <a:rPr lang="en-US" sz="2100" dirty="0" err="1"/>
              <a:t>lor</a:t>
            </a:r>
            <a:r>
              <a:rPr lang="en-US" sz="2100" dirty="0"/>
              <a:t> a </a:t>
            </a:r>
            <a:r>
              <a:rPr lang="en-US" sz="2100" dirty="0" err="1"/>
              <a:t>crescut</a:t>
            </a:r>
            <a:r>
              <a:rPr lang="en-US" sz="2100" dirty="0"/>
              <a:t> cu </a:t>
            </a:r>
            <a:r>
              <a:rPr lang="en-US" sz="2100" dirty="0" err="1"/>
              <a:t>încă</a:t>
            </a:r>
            <a:r>
              <a:rPr lang="en-US" sz="2100" dirty="0"/>
              <a:t> </a:t>
            </a:r>
            <a:r>
              <a:rPr lang="en-US" sz="2100" b="1" dirty="0"/>
              <a:t>5</a:t>
            </a:r>
            <a:r>
              <a:rPr lang="en-US" sz="2100" dirty="0"/>
              <a:t> </a:t>
            </a:r>
            <a:r>
              <a:rPr lang="en-US" sz="2100" dirty="0" err="1"/>
              <a:t>persoane</a:t>
            </a:r>
            <a:r>
              <a:rPr lang="en-US" sz="2100" dirty="0"/>
              <a:t>. </a:t>
            </a:r>
            <a:endParaRPr lang="en-US" sz="2100" dirty="0" smtClean="0"/>
          </a:p>
          <a:p>
            <a:endParaRPr lang="en-US" sz="21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 smtClean="0"/>
              <a:t>Acești</a:t>
            </a:r>
            <a:r>
              <a:rPr lang="en-US" sz="2100" dirty="0" smtClean="0"/>
              <a:t> </a:t>
            </a:r>
            <a:r>
              <a:rPr lang="en-US" sz="2100" dirty="0" err="1"/>
              <a:t>formatori</a:t>
            </a:r>
            <a:r>
              <a:rPr lang="en-US" sz="2100" dirty="0"/>
              <a:t> </a:t>
            </a:r>
            <a:r>
              <a:rPr lang="en-US" sz="2100" dirty="0" err="1"/>
              <a:t>asigură</a:t>
            </a:r>
            <a:r>
              <a:rPr lang="en-US" sz="2100" dirty="0"/>
              <a:t> </a:t>
            </a:r>
            <a:r>
              <a:rPr lang="en-US" sz="2100" dirty="0" err="1"/>
              <a:t>servicii</a:t>
            </a:r>
            <a:r>
              <a:rPr lang="en-US" sz="2100" dirty="0"/>
              <a:t> de </a:t>
            </a:r>
            <a:r>
              <a:rPr lang="en-US" sz="2100" dirty="0" err="1"/>
              <a:t>formare</a:t>
            </a:r>
            <a:r>
              <a:rPr lang="en-US" sz="2100" dirty="0"/>
              <a:t> </a:t>
            </a:r>
            <a:r>
              <a:rPr lang="en-US" sz="2100" dirty="0" err="1"/>
              <a:t>profesională</a:t>
            </a:r>
            <a:r>
              <a:rPr lang="en-US" sz="2100" dirty="0"/>
              <a:t> </a:t>
            </a:r>
            <a:r>
              <a:rPr lang="en-US" sz="2100" dirty="0" err="1"/>
              <a:t>atât</a:t>
            </a:r>
            <a:r>
              <a:rPr lang="en-US" sz="2100" dirty="0"/>
              <a:t> </a:t>
            </a:r>
            <a:r>
              <a:rPr lang="en-US" sz="2100" dirty="0" err="1"/>
              <a:t>pentru</a:t>
            </a:r>
            <a:r>
              <a:rPr lang="en-US" sz="2100" dirty="0"/>
              <a:t> training-</a:t>
            </a:r>
            <a:r>
              <a:rPr lang="en-US" sz="2100" dirty="0" err="1"/>
              <a:t>urile</a:t>
            </a:r>
            <a:r>
              <a:rPr lang="en-US" sz="2100" dirty="0"/>
              <a:t> interne </a:t>
            </a:r>
            <a:r>
              <a:rPr lang="en-US" sz="2100" dirty="0" err="1"/>
              <a:t>cât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pentru</a:t>
            </a:r>
            <a:r>
              <a:rPr lang="en-US" sz="2100" dirty="0"/>
              <a:t> </a:t>
            </a:r>
            <a:r>
              <a:rPr lang="en-US" sz="2100" dirty="0" err="1"/>
              <a:t>programele</a:t>
            </a:r>
            <a:r>
              <a:rPr lang="en-US" sz="2100" dirty="0"/>
              <a:t> de </a:t>
            </a:r>
            <a:r>
              <a:rPr lang="en-US" sz="2100" dirty="0" err="1"/>
              <a:t>calificare</a:t>
            </a:r>
            <a:r>
              <a:rPr lang="en-US" sz="2100" dirty="0"/>
              <a:t> </a:t>
            </a:r>
            <a:r>
              <a:rPr lang="en-US" sz="2100" dirty="0" err="1"/>
              <a:t>pentru</a:t>
            </a:r>
            <a:r>
              <a:rPr lang="en-US" sz="2100" dirty="0"/>
              <a:t> care s-a </a:t>
            </a:r>
            <a:r>
              <a:rPr lang="en-US" sz="2100" dirty="0" err="1" smtClean="0"/>
              <a:t>autorizat</a:t>
            </a:r>
            <a:r>
              <a:rPr lang="en-US" sz="2100" dirty="0"/>
              <a:t> </a:t>
            </a:r>
            <a:r>
              <a:rPr lang="en-US" sz="2100" dirty="0" err="1" smtClean="0"/>
              <a:t>Apavital</a:t>
            </a:r>
            <a:r>
              <a:rPr lang="en-US" sz="2100" dirty="0" smtClean="0"/>
              <a:t>.</a:t>
            </a:r>
          </a:p>
        </p:txBody>
      </p:sp>
      <p:pic>
        <p:nvPicPr>
          <p:cNvPr id="9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20" y="1508760"/>
            <a:ext cx="5334000" cy="4084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Facilităţi pentru cursanţi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457200" y="1645920"/>
            <a:ext cx="1134618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Gratuitatea</a:t>
            </a:r>
            <a:r>
              <a:rPr lang="en-US" sz="2100" dirty="0"/>
              <a:t> </a:t>
            </a:r>
            <a:r>
              <a:rPr lang="en-US" sz="2100" dirty="0" err="1"/>
              <a:t>cursului</a:t>
            </a:r>
            <a:r>
              <a:rPr lang="en-US" sz="2100" dirty="0"/>
              <a:t> (</a:t>
            </a:r>
            <a:r>
              <a:rPr lang="en-US" sz="2100" dirty="0" err="1"/>
              <a:t>ca</a:t>
            </a:r>
            <a:r>
              <a:rPr lang="en-US" sz="2100" dirty="0"/>
              <a:t> </a:t>
            </a:r>
            <a:r>
              <a:rPr lang="en-US" sz="2100" dirty="0" err="1"/>
              <a:t>exemplu</a:t>
            </a:r>
            <a:r>
              <a:rPr lang="en-US" sz="2100" dirty="0"/>
              <a:t>, </a:t>
            </a:r>
            <a:r>
              <a:rPr lang="en-US" sz="2100" dirty="0" err="1"/>
              <a:t>cursul</a:t>
            </a:r>
            <a:r>
              <a:rPr lang="en-US" sz="2100" dirty="0"/>
              <a:t> OPIAC a </a:t>
            </a:r>
            <a:r>
              <a:rPr lang="en-US" sz="2100" dirty="0" err="1"/>
              <a:t>fost</a:t>
            </a:r>
            <a:r>
              <a:rPr lang="en-US" sz="2100" dirty="0"/>
              <a:t> </a:t>
            </a:r>
            <a:r>
              <a:rPr lang="en-US" sz="2100" dirty="0" err="1"/>
              <a:t>estimat</a:t>
            </a:r>
            <a:r>
              <a:rPr lang="en-US" sz="2100" dirty="0"/>
              <a:t> la </a:t>
            </a:r>
            <a:r>
              <a:rPr lang="en-US" sz="2100" dirty="0" err="1"/>
              <a:t>valoarea</a:t>
            </a:r>
            <a:r>
              <a:rPr lang="en-US" sz="2100" dirty="0"/>
              <a:t> de 1100 lei per </a:t>
            </a:r>
            <a:r>
              <a:rPr lang="en-US" sz="2100" dirty="0" err="1"/>
              <a:t>cursant</a:t>
            </a:r>
            <a:r>
              <a:rPr lang="en-US" sz="2100" dirty="0"/>
              <a:t> la </a:t>
            </a:r>
            <a:r>
              <a:rPr lang="en-US" sz="2100" dirty="0" err="1"/>
              <a:t>nivelul</a:t>
            </a:r>
            <a:r>
              <a:rPr lang="en-US" sz="2100" dirty="0"/>
              <a:t> </a:t>
            </a:r>
            <a:r>
              <a:rPr lang="en-US" sz="2100" dirty="0" err="1"/>
              <a:t>anului</a:t>
            </a:r>
            <a:r>
              <a:rPr lang="en-US" sz="2100" dirty="0"/>
              <a:t> 2011, </a:t>
            </a:r>
            <a:r>
              <a:rPr lang="en-US" sz="2100" dirty="0" err="1"/>
              <a:t>costul</a:t>
            </a:r>
            <a:r>
              <a:rPr lang="en-US" sz="2100" dirty="0"/>
              <a:t> </a:t>
            </a:r>
            <a:r>
              <a:rPr lang="en-US" sz="2100" dirty="0" err="1"/>
              <a:t>ramanad</a:t>
            </a:r>
            <a:r>
              <a:rPr lang="en-US" sz="2100" dirty="0"/>
              <a:t> </a:t>
            </a:r>
            <a:r>
              <a:rPr lang="en-US" sz="2100" dirty="0" err="1"/>
              <a:t>neschimbat</a:t>
            </a:r>
            <a:r>
              <a:rPr lang="en-US" sz="2100" dirty="0"/>
              <a:t> </a:t>
            </a:r>
            <a:r>
              <a:rPr lang="en-US" sz="2100" dirty="0" err="1"/>
              <a:t>pana</a:t>
            </a:r>
            <a:r>
              <a:rPr lang="en-US" sz="2100" dirty="0"/>
              <a:t> in 2017)</a:t>
            </a:r>
          </a:p>
          <a:p>
            <a:pPr indent="0">
              <a:buFont typeface="Arial" panose="020B0604020202020204" pitchFamily="34" charset="0"/>
              <a:buNone/>
            </a:pPr>
            <a:endParaRPr lang="en-US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/>
              <a:t>O parte din </a:t>
            </a:r>
            <a:r>
              <a:rPr lang="en-US" sz="2100" dirty="0" err="1"/>
              <a:t>cursurile</a:t>
            </a:r>
            <a:r>
              <a:rPr lang="en-US" sz="2100" dirty="0"/>
              <a:t> de </a:t>
            </a:r>
            <a:r>
              <a:rPr lang="en-US" sz="2100" dirty="0" err="1"/>
              <a:t>calificare</a:t>
            </a:r>
            <a:r>
              <a:rPr lang="en-US" sz="2100" dirty="0"/>
              <a:t> s-au </a:t>
            </a:r>
            <a:r>
              <a:rPr lang="en-US" sz="2100" dirty="0" err="1"/>
              <a:t>desfăşurat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locații</a:t>
            </a:r>
            <a:r>
              <a:rPr lang="en-US" sz="2100" dirty="0"/>
              <a:t> </a:t>
            </a:r>
            <a:r>
              <a:rPr lang="en-US" sz="2100" dirty="0" err="1"/>
              <a:t>cât</a:t>
            </a:r>
            <a:r>
              <a:rPr lang="en-US" sz="2100" dirty="0"/>
              <a:t> </a:t>
            </a:r>
            <a:r>
              <a:rPr lang="en-US" sz="2100" dirty="0" err="1"/>
              <a:t>mai</a:t>
            </a:r>
            <a:r>
              <a:rPr lang="en-US" sz="2100" dirty="0"/>
              <a:t> </a:t>
            </a:r>
            <a:r>
              <a:rPr lang="en-US" sz="2100" dirty="0" err="1"/>
              <a:t>apropiate</a:t>
            </a:r>
            <a:r>
              <a:rPr lang="en-US" sz="2100" dirty="0"/>
              <a:t> de </a:t>
            </a:r>
            <a:r>
              <a:rPr lang="en-US" sz="2100" dirty="0" err="1"/>
              <a:t>locul</a:t>
            </a:r>
            <a:r>
              <a:rPr lang="en-US" sz="2100" dirty="0"/>
              <a:t> de </a:t>
            </a:r>
            <a:r>
              <a:rPr lang="en-US" sz="2100" dirty="0" err="1"/>
              <a:t>muncă</a:t>
            </a:r>
            <a:r>
              <a:rPr lang="en-US" sz="2100" dirty="0"/>
              <a:t> al </a:t>
            </a:r>
            <a:r>
              <a:rPr lang="en-US" sz="2100" dirty="0" err="1"/>
              <a:t>cursanților</a:t>
            </a:r>
            <a:r>
              <a:rPr lang="en-US" sz="2100" dirty="0"/>
              <a:t>, </a:t>
            </a:r>
            <a:r>
              <a:rPr lang="en-US" sz="2100" dirty="0" err="1"/>
              <a:t>unele</a:t>
            </a:r>
            <a:r>
              <a:rPr lang="en-US" sz="2100" dirty="0"/>
              <a:t> </a:t>
            </a:r>
            <a:r>
              <a:rPr lang="en-US" sz="2100" dirty="0" err="1"/>
              <a:t>fiind</a:t>
            </a:r>
            <a:r>
              <a:rPr lang="en-US" sz="2100" dirty="0"/>
              <a:t> </a:t>
            </a:r>
            <a:r>
              <a:rPr lang="en-US" sz="2100" dirty="0" err="1"/>
              <a:t>destul</a:t>
            </a:r>
            <a:r>
              <a:rPr lang="en-US" sz="2100" dirty="0"/>
              <a:t> de </a:t>
            </a:r>
            <a:r>
              <a:rPr lang="en-US" sz="2100" dirty="0" err="1"/>
              <a:t>greu</a:t>
            </a:r>
            <a:r>
              <a:rPr lang="en-US" sz="2100" dirty="0"/>
              <a:t> </a:t>
            </a:r>
            <a:r>
              <a:rPr lang="en-US" sz="2100" dirty="0" err="1"/>
              <a:t>accesibile</a:t>
            </a:r>
            <a:r>
              <a:rPr lang="en-US" sz="2100" dirty="0"/>
              <a:t> – </a:t>
            </a:r>
            <a:r>
              <a:rPr lang="en-US" sz="2100" dirty="0" err="1"/>
              <a:t>menționăm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special </a:t>
            </a:r>
            <a:r>
              <a:rPr lang="en-US" sz="2100" dirty="0" err="1"/>
              <a:t>cele</a:t>
            </a:r>
            <a:r>
              <a:rPr lang="en-US" sz="2100" dirty="0"/>
              <a:t> </a:t>
            </a:r>
            <a:r>
              <a:rPr lang="en-US" sz="2100" dirty="0" err="1"/>
              <a:t>aparținând</a:t>
            </a:r>
            <a:r>
              <a:rPr lang="en-US" sz="2100" dirty="0"/>
              <a:t> de </a:t>
            </a:r>
            <a:r>
              <a:rPr lang="en-US" sz="2100" dirty="0" err="1"/>
              <a:t>Secția</a:t>
            </a:r>
            <a:r>
              <a:rPr lang="en-US" sz="2100" dirty="0"/>
              <a:t> Centre </a:t>
            </a:r>
            <a:r>
              <a:rPr lang="en-US" sz="2100" dirty="0" err="1"/>
              <a:t>Comunale</a:t>
            </a:r>
            <a:r>
              <a:rPr lang="en-US" sz="2100" dirty="0"/>
              <a:t>: </a:t>
            </a:r>
            <a:r>
              <a:rPr lang="en-US" sz="2100" dirty="0" err="1"/>
              <a:t>Răducăneni</a:t>
            </a:r>
            <a:r>
              <a:rPr lang="en-US" sz="2100" dirty="0"/>
              <a:t>, </a:t>
            </a:r>
            <a:r>
              <a:rPr lang="en-US" sz="2100" dirty="0" err="1"/>
              <a:t>Vlădeni</a:t>
            </a:r>
            <a:r>
              <a:rPr lang="en-US" sz="2100" dirty="0"/>
              <a:t>, </a:t>
            </a:r>
            <a:r>
              <a:rPr lang="en-US" sz="2100" dirty="0" err="1"/>
              <a:t>Țibănești</a:t>
            </a:r>
            <a:r>
              <a:rPr lang="en-US" sz="2100" dirty="0"/>
              <a:t>, </a:t>
            </a:r>
            <a:r>
              <a:rPr lang="en-US" sz="2100" dirty="0" err="1"/>
              <a:t>și</a:t>
            </a:r>
            <a:r>
              <a:rPr lang="en-US" sz="2100" dirty="0"/>
              <a:t> </a:t>
            </a:r>
            <a:r>
              <a:rPr lang="en-US" sz="2100" dirty="0" err="1"/>
              <a:t>Secția</a:t>
            </a:r>
            <a:r>
              <a:rPr lang="en-US" sz="2100" dirty="0"/>
              <a:t> </a:t>
            </a:r>
            <a:r>
              <a:rPr lang="en-US" sz="2100" dirty="0" err="1"/>
              <a:t>Captare</a:t>
            </a:r>
            <a:r>
              <a:rPr lang="en-US" sz="2100" dirty="0"/>
              <a:t>, </a:t>
            </a:r>
            <a:r>
              <a:rPr lang="en-US" sz="2100" dirty="0" err="1"/>
              <a:t>Tratare</a:t>
            </a:r>
            <a:r>
              <a:rPr lang="en-US" sz="2100" dirty="0"/>
              <a:t> - </a:t>
            </a:r>
            <a:r>
              <a:rPr lang="en-US" sz="2100" dirty="0" err="1"/>
              <a:t>Timișești</a:t>
            </a:r>
            <a:r>
              <a:rPr lang="en-US" sz="2100" dirty="0"/>
              <a:t>. S-a </a:t>
            </a:r>
            <a:r>
              <a:rPr lang="en-US" sz="2100" dirty="0" err="1"/>
              <a:t>urmărit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principal </a:t>
            </a:r>
            <a:r>
              <a:rPr lang="en-US" sz="2100" dirty="0" err="1"/>
              <a:t>asigurarea</a:t>
            </a:r>
            <a:r>
              <a:rPr lang="en-US" sz="2100" dirty="0"/>
              <a:t> </a:t>
            </a:r>
            <a:r>
              <a:rPr lang="en-US" sz="2100" dirty="0" err="1"/>
              <a:t>pentru</a:t>
            </a:r>
            <a:r>
              <a:rPr lang="en-US" sz="2100" dirty="0"/>
              <a:t> </a:t>
            </a:r>
            <a:r>
              <a:rPr lang="en-US" sz="2100" dirty="0" err="1"/>
              <a:t>cursanți</a:t>
            </a:r>
            <a:r>
              <a:rPr lang="en-US" sz="2100" dirty="0"/>
              <a:t> a </a:t>
            </a:r>
            <a:r>
              <a:rPr lang="en-US" sz="2100" dirty="0" err="1"/>
              <a:t>reducerii</a:t>
            </a:r>
            <a:r>
              <a:rPr lang="en-US" sz="2100" dirty="0"/>
              <a:t> </a:t>
            </a:r>
            <a:r>
              <a:rPr lang="en-US" sz="2100" dirty="0" err="1"/>
              <a:t>timpului</a:t>
            </a:r>
            <a:r>
              <a:rPr lang="en-US" sz="2100" dirty="0"/>
              <a:t> </a:t>
            </a:r>
            <a:r>
              <a:rPr lang="en-US" sz="2100" dirty="0" err="1"/>
              <a:t>afectat</a:t>
            </a:r>
            <a:r>
              <a:rPr lang="en-US" sz="2100" dirty="0"/>
              <a:t> </a:t>
            </a:r>
            <a:r>
              <a:rPr lang="en-US" sz="2100" dirty="0" err="1"/>
              <a:t>deplasării</a:t>
            </a:r>
            <a:r>
              <a:rPr lang="en-US" sz="2100" dirty="0"/>
              <a:t>. </a:t>
            </a:r>
          </a:p>
          <a:p>
            <a:pPr indent="0">
              <a:buFont typeface="Arial" panose="020B0604020202020204" pitchFamily="34" charset="0"/>
              <a:buNone/>
            </a:pPr>
            <a:endParaRPr lang="en-US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Decontarea</a:t>
            </a:r>
            <a:r>
              <a:rPr lang="en-US" sz="2100" dirty="0"/>
              <a:t> </a:t>
            </a:r>
            <a:r>
              <a:rPr lang="en-US" sz="2100" dirty="0" err="1"/>
              <a:t>transportului</a:t>
            </a:r>
            <a:r>
              <a:rPr lang="en-US" sz="2100" dirty="0"/>
              <a:t> </a:t>
            </a:r>
            <a:r>
              <a:rPr lang="en-US" sz="2100" dirty="0" err="1"/>
              <a:t>către</a:t>
            </a:r>
            <a:r>
              <a:rPr lang="en-US" sz="2100" dirty="0"/>
              <a:t> </a:t>
            </a:r>
            <a:r>
              <a:rPr lang="en-US" sz="2100" dirty="0" err="1"/>
              <a:t>și</a:t>
            </a:r>
            <a:r>
              <a:rPr lang="en-US" sz="2100" dirty="0"/>
              <a:t> de la </a:t>
            </a:r>
            <a:r>
              <a:rPr lang="en-US" sz="2100" dirty="0" err="1"/>
              <a:t>locațiile</a:t>
            </a:r>
            <a:r>
              <a:rPr lang="en-US" sz="2100" dirty="0"/>
              <a:t> </a:t>
            </a:r>
            <a:r>
              <a:rPr lang="en-US" sz="2100" dirty="0" err="1"/>
              <a:t>cursurilor</a:t>
            </a:r>
            <a:r>
              <a:rPr lang="en-US" sz="2100" dirty="0"/>
              <a:t>, </a:t>
            </a:r>
            <a:r>
              <a:rPr lang="en-US" sz="2100" dirty="0" err="1"/>
              <a:t>lucru</a:t>
            </a:r>
            <a:r>
              <a:rPr lang="en-US" sz="2100" dirty="0"/>
              <a:t> care a </a:t>
            </a:r>
            <a:r>
              <a:rPr lang="en-US" sz="2100" dirty="0" err="1"/>
              <a:t>ajutat</a:t>
            </a:r>
            <a:r>
              <a:rPr lang="en-US" sz="2100" dirty="0"/>
              <a:t> </a:t>
            </a:r>
            <a:r>
              <a:rPr lang="en-US" sz="2100" dirty="0" err="1"/>
              <a:t>si</a:t>
            </a:r>
            <a:r>
              <a:rPr lang="en-US" sz="2100" dirty="0"/>
              <a:t> la </a:t>
            </a:r>
            <a:r>
              <a:rPr lang="en-US" sz="2100" dirty="0" err="1"/>
              <a:t>asigurarea</a:t>
            </a:r>
            <a:r>
              <a:rPr lang="en-US" sz="2100" dirty="0"/>
              <a:t> </a:t>
            </a:r>
            <a:r>
              <a:rPr lang="en-US" sz="2100" dirty="0" err="1"/>
              <a:t>unei</a:t>
            </a:r>
            <a:r>
              <a:rPr lang="en-US" sz="2100" dirty="0"/>
              <a:t> </a:t>
            </a:r>
            <a:r>
              <a:rPr lang="en-US" sz="2100" dirty="0" err="1"/>
              <a:t>prezenţe</a:t>
            </a:r>
            <a:r>
              <a:rPr lang="en-US" sz="2100" dirty="0"/>
              <a:t> </a:t>
            </a:r>
            <a:r>
              <a:rPr lang="en-US" sz="2100" dirty="0" err="1"/>
              <a:t>bune</a:t>
            </a:r>
            <a:r>
              <a:rPr lang="en-US" sz="2100" dirty="0"/>
              <a:t> la curs. </a:t>
            </a:r>
          </a:p>
        </p:txBody>
      </p:sp>
      <p:pic>
        <p:nvPicPr>
          <p:cNvPr id="7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Facilităţi pentru cursanţi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640080" y="1722120"/>
            <a:ext cx="109423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Aceste</a:t>
            </a:r>
            <a:r>
              <a:rPr lang="en-US" sz="2100" dirty="0"/>
              <a:t> </a:t>
            </a:r>
            <a:r>
              <a:rPr lang="en-US" sz="2100" dirty="0" err="1"/>
              <a:t>cursuri</a:t>
            </a:r>
            <a:r>
              <a:rPr lang="en-US" sz="2100" dirty="0"/>
              <a:t> au </a:t>
            </a:r>
            <a:r>
              <a:rPr lang="en-US" sz="2100" dirty="0" err="1"/>
              <a:t>fost</a:t>
            </a:r>
            <a:r>
              <a:rPr lang="en-US" sz="2100" dirty="0"/>
              <a:t> </a:t>
            </a:r>
            <a:r>
              <a:rPr lang="en-US" sz="2100" dirty="0" err="1"/>
              <a:t>utilizate</a:t>
            </a:r>
            <a:r>
              <a:rPr lang="en-US" sz="2100" dirty="0"/>
              <a:t> </a:t>
            </a:r>
            <a:r>
              <a:rPr lang="en-US" sz="2100" dirty="0" err="1"/>
              <a:t>pentru</a:t>
            </a:r>
            <a:r>
              <a:rPr lang="en-US" sz="2100" dirty="0"/>
              <a:t> a </a:t>
            </a:r>
            <a:r>
              <a:rPr lang="en-US" sz="2100" dirty="0" err="1"/>
              <a:t>acoperi</a:t>
            </a:r>
            <a:r>
              <a:rPr lang="en-US" sz="2100" dirty="0"/>
              <a:t> </a:t>
            </a:r>
            <a:r>
              <a:rPr lang="en-US" sz="2100" dirty="0" err="1"/>
              <a:t>toată</a:t>
            </a:r>
            <a:r>
              <a:rPr lang="en-US" sz="2100" dirty="0"/>
              <a:t> </a:t>
            </a:r>
            <a:r>
              <a:rPr lang="en-US" sz="2100" dirty="0" err="1"/>
              <a:t>gama</a:t>
            </a:r>
            <a:r>
              <a:rPr lang="en-US" sz="2100" dirty="0"/>
              <a:t> de </a:t>
            </a:r>
            <a:r>
              <a:rPr lang="en-US" sz="2100" dirty="0" err="1"/>
              <a:t>informaţii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competenţe</a:t>
            </a:r>
            <a:r>
              <a:rPr lang="en-US" sz="2100" dirty="0"/>
              <a:t> </a:t>
            </a:r>
            <a:r>
              <a:rPr lang="en-US" sz="2100" dirty="0" err="1"/>
              <a:t>pe</a:t>
            </a:r>
            <a:r>
              <a:rPr lang="en-US" sz="2100" dirty="0"/>
              <a:t> care </a:t>
            </a:r>
            <a:r>
              <a:rPr lang="en-US" sz="2100" dirty="0" err="1"/>
              <a:t>trebuie</a:t>
            </a:r>
            <a:r>
              <a:rPr lang="en-US" sz="2100" dirty="0"/>
              <a:t> </a:t>
            </a:r>
            <a:r>
              <a:rPr lang="en-US" sz="2100" dirty="0" err="1"/>
              <a:t>să</a:t>
            </a:r>
            <a:r>
              <a:rPr lang="en-US" sz="2100" dirty="0"/>
              <a:t> le </a:t>
            </a:r>
            <a:r>
              <a:rPr lang="en-US" sz="2100" dirty="0" err="1"/>
              <a:t>dețină</a:t>
            </a:r>
            <a:r>
              <a:rPr lang="en-US" sz="2100" dirty="0"/>
              <a:t> un </a:t>
            </a:r>
            <a:r>
              <a:rPr lang="en-US" sz="2100" dirty="0" err="1"/>
              <a:t>viitor</a:t>
            </a:r>
            <a:r>
              <a:rPr lang="en-US" sz="2100" dirty="0"/>
              <a:t> operator </a:t>
            </a:r>
            <a:r>
              <a:rPr lang="en-US" sz="2100" dirty="0" err="1"/>
              <a:t>instalaţii</a:t>
            </a:r>
            <a:r>
              <a:rPr lang="en-US" sz="2100" dirty="0"/>
              <a:t> </a:t>
            </a:r>
            <a:r>
              <a:rPr lang="en-US" sz="2100" dirty="0" err="1"/>
              <a:t>apă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canalizare</a:t>
            </a:r>
            <a:r>
              <a:rPr lang="en-US" sz="2100" dirty="0"/>
              <a:t> </a:t>
            </a:r>
            <a:r>
              <a:rPr lang="en-US" sz="2100" dirty="0" err="1"/>
              <a:t>sau</a:t>
            </a:r>
            <a:r>
              <a:rPr lang="en-US" sz="2100" dirty="0"/>
              <a:t> </a:t>
            </a:r>
            <a:r>
              <a:rPr lang="en-US" sz="2100" dirty="0" err="1"/>
              <a:t>electromecanic</a:t>
            </a:r>
            <a:r>
              <a:rPr lang="en-US" sz="2100" dirty="0"/>
              <a:t> </a:t>
            </a:r>
            <a:r>
              <a:rPr lang="en-US" sz="2100" dirty="0" err="1"/>
              <a:t>staţii</a:t>
            </a:r>
            <a:r>
              <a:rPr lang="en-US" sz="2100" dirty="0"/>
              <a:t> </a:t>
            </a:r>
            <a:r>
              <a:rPr lang="en-US" sz="2100" dirty="0" err="1"/>
              <a:t>pompare</a:t>
            </a:r>
            <a:r>
              <a:rPr lang="en-US" sz="2100" dirty="0"/>
              <a:t> </a:t>
            </a:r>
            <a:r>
              <a:rPr lang="en-US" sz="2100" dirty="0" err="1"/>
              <a:t>apă</a:t>
            </a:r>
            <a:r>
              <a:rPr lang="en-US" sz="2100" dirty="0"/>
              <a:t>-canal. </a:t>
            </a:r>
            <a:r>
              <a:rPr lang="en-US" sz="2100" dirty="0" err="1"/>
              <a:t>Acesta</a:t>
            </a:r>
            <a:r>
              <a:rPr lang="en-US" sz="2100" dirty="0"/>
              <a:t> </a:t>
            </a:r>
            <a:r>
              <a:rPr lang="en-US" sz="2100" dirty="0" err="1"/>
              <a:t>este</a:t>
            </a:r>
            <a:r>
              <a:rPr lang="en-US" sz="2100" dirty="0"/>
              <a:t> un </a:t>
            </a:r>
            <a:r>
              <a:rPr lang="en-US" sz="2100" dirty="0" err="1"/>
              <a:t>lucru</a:t>
            </a:r>
            <a:r>
              <a:rPr lang="en-US" sz="2100" dirty="0"/>
              <a:t> benefic </a:t>
            </a:r>
            <a:r>
              <a:rPr lang="en-US" sz="2100" dirty="0" err="1"/>
              <a:t>societăţii</a:t>
            </a:r>
            <a:r>
              <a:rPr lang="en-US" sz="2100" dirty="0"/>
              <a:t> </a:t>
            </a:r>
            <a:r>
              <a:rPr lang="en-US" sz="2100" dirty="0" err="1"/>
              <a:t>noastre</a:t>
            </a:r>
            <a:r>
              <a:rPr lang="en-US" sz="2100" dirty="0"/>
              <a:t> cu </a:t>
            </a:r>
            <a:r>
              <a:rPr lang="en-US" sz="2100" dirty="0" err="1"/>
              <a:t>atât</a:t>
            </a:r>
            <a:r>
              <a:rPr lang="en-US" sz="2100" dirty="0"/>
              <a:t> </a:t>
            </a:r>
            <a:r>
              <a:rPr lang="en-US" sz="2100" dirty="0" err="1"/>
              <a:t>mai</a:t>
            </a:r>
            <a:r>
              <a:rPr lang="en-US" sz="2100" dirty="0"/>
              <a:t> </a:t>
            </a:r>
            <a:r>
              <a:rPr lang="en-US" sz="2100" dirty="0" err="1"/>
              <a:t>mult</a:t>
            </a:r>
            <a:r>
              <a:rPr lang="en-US" sz="2100" dirty="0"/>
              <a:t> cu </a:t>
            </a:r>
            <a:r>
              <a:rPr lang="en-US" sz="2100" dirty="0" err="1"/>
              <a:t>cât</a:t>
            </a:r>
            <a:r>
              <a:rPr lang="en-US" sz="2100" dirty="0"/>
              <a:t> </a:t>
            </a:r>
            <a:r>
              <a:rPr lang="en-US" sz="2100" dirty="0" err="1"/>
              <a:t>formatorii</a:t>
            </a:r>
            <a:r>
              <a:rPr lang="en-US" sz="2100" dirty="0"/>
              <a:t> </a:t>
            </a:r>
            <a:r>
              <a:rPr lang="en-US" sz="2100" dirty="0" err="1"/>
              <a:t>sunt</a:t>
            </a:r>
            <a:r>
              <a:rPr lang="en-US" sz="2100" dirty="0"/>
              <a:t> </a:t>
            </a:r>
            <a:r>
              <a:rPr lang="en-US" sz="2100" dirty="0" err="1"/>
              <a:t>oameni</a:t>
            </a:r>
            <a:r>
              <a:rPr lang="en-US" sz="2100" dirty="0"/>
              <a:t> din interior care </a:t>
            </a:r>
            <a:r>
              <a:rPr lang="en-US" sz="2100" dirty="0" err="1"/>
              <a:t>cunosc</a:t>
            </a:r>
            <a:r>
              <a:rPr lang="en-US" sz="2100" dirty="0"/>
              <a:t> </a:t>
            </a:r>
            <a:r>
              <a:rPr lang="en-US" sz="2100" dirty="0" err="1"/>
              <a:t>atât</a:t>
            </a:r>
            <a:r>
              <a:rPr lang="en-US" sz="2100" dirty="0"/>
              <a:t> </a:t>
            </a:r>
            <a:r>
              <a:rPr lang="en-US" sz="2100" dirty="0" err="1"/>
              <a:t>problemele</a:t>
            </a:r>
            <a:r>
              <a:rPr lang="en-US" sz="2100" dirty="0"/>
              <a:t> </a:t>
            </a:r>
            <a:r>
              <a:rPr lang="en-US" sz="2100" dirty="0" err="1"/>
              <a:t>societăţii</a:t>
            </a:r>
            <a:r>
              <a:rPr lang="en-US" sz="2100" dirty="0"/>
              <a:t> </a:t>
            </a:r>
            <a:r>
              <a:rPr lang="en-US" sz="2100" dirty="0" err="1"/>
              <a:t>cât</a:t>
            </a:r>
            <a:r>
              <a:rPr lang="en-US" sz="2100" dirty="0"/>
              <a:t> </a:t>
            </a:r>
            <a:r>
              <a:rPr lang="en-US" sz="2100" dirty="0" err="1"/>
              <a:t>și</a:t>
            </a:r>
            <a:r>
              <a:rPr lang="en-US" sz="2100" dirty="0"/>
              <a:t> </a:t>
            </a:r>
            <a:r>
              <a:rPr lang="en-US" sz="2100" dirty="0" err="1"/>
              <a:t>angajaţii</a:t>
            </a:r>
            <a:r>
              <a:rPr lang="en-US" sz="2100" dirty="0"/>
              <a:t>. </a:t>
            </a:r>
            <a:endParaRPr lang="en-US" sz="21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Cursantilor</a:t>
            </a:r>
            <a:r>
              <a:rPr lang="en-US" sz="2100" dirty="0"/>
              <a:t> li s-au </a:t>
            </a:r>
            <a:r>
              <a:rPr lang="en-US" sz="2100" dirty="0" err="1"/>
              <a:t>prezentat</a:t>
            </a:r>
            <a:r>
              <a:rPr lang="en-US" sz="2100" dirty="0"/>
              <a:t> </a:t>
            </a:r>
            <a:r>
              <a:rPr lang="en-US" sz="2100" dirty="0" err="1"/>
              <a:t>noţiuni</a:t>
            </a:r>
            <a:r>
              <a:rPr lang="en-US" sz="2100" dirty="0"/>
              <a:t> de </a:t>
            </a:r>
            <a:r>
              <a:rPr lang="en-US" sz="2100" dirty="0" err="1"/>
              <a:t>muncă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echipă</a:t>
            </a:r>
            <a:r>
              <a:rPr lang="en-US" sz="2100" dirty="0"/>
              <a:t>, </a:t>
            </a:r>
            <a:r>
              <a:rPr lang="en-US" sz="2100" dirty="0" err="1"/>
              <a:t>managementul</a:t>
            </a:r>
            <a:r>
              <a:rPr lang="en-US" sz="2100" dirty="0"/>
              <a:t> </a:t>
            </a:r>
            <a:r>
              <a:rPr lang="en-US" sz="2100" dirty="0" err="1"/>
              <a:t>timpului</a:t>
            </a:r>
            <a:r>
              <a:rPr lang="en-US" sz="2100" dirty="0"/>
              <a:t>, management strategic, </a:t>
            </a:r>
            <a:r>
              <a:rPr lang="en-US" sz="2100" dirty="0" err="1"/>
              <a:t>inclusiv</a:t>
            </a:r>
            <a:r>
              <a:rPr lang="en-US" sz="2100" dirty="0"/>
              <a:t> </a:t>
            </a:r>
            <a:r>
              <a:rPr lang="en-US" sz="2100" dirty="0" err="1"/>
              <a:t>ce</a:t>
            </a:r>
            <a:r>
              <a:rPr lang="en-US" sz="2100" dirty="0"/>
              <a:t> </a:t>
            </a:r>
            <a:r>
              <a:rPr lang="en-US" sz="2100" dirty="0" err="1"/>
              <a:t>înseamnă</a:t>
            </a:r>
            <a:r>
              <a:rPr lang="en-US" sz="2100" dirty="0"/>
              <a:t> </a:t>
            </a:r>
            <a:r>
              <a:rPr lang="en-US" sz="2100" dirty="0" err="1"/>
              <a:t>să</a:t>
            </a:r>
            <a:r>
              <a:rPr lang="en-US" sz="2100" dirty="0"/>
              <a:t> </a:t>
            </a:r>
            <a:r>
              <a:rPr lang="en-US" sz="2100" dirty="0" err="1"/>
              <a:t>lucrezi</a:t>
            </a:r>
            <a:r>
              <a:rPr lang="en-US" sz="2100" dirty="0"/>
              <a:t> cu </a:t>
            </a:r>
            <a:r>
              <a:rPr lang="en-US" sz="2100" dirty="0" err="1"/>
              <a:t>obiective</a:t>
            </a:r>
            <a:r>
              <a:rPr lang="en-US" sz="2100" dirty="0"/>
              <a:t> </a:t>
            </a:r>
            <a:r>
              <a:rPr lang="en-US" sz="2100" dirty="0" err="1"/>
              <a:t>clar</a:t>
            </a:r>
            <a:r>
              <a:rPr lang="en-US" sz="2100" dirty="0"/>
              <a:t> </a:t>
            </a:r>
            <a:r>
              <a:rPr lang="en-US" sz="2100" dirty="0" smtClean="0"/>
              <a:t>definite</a:t>
            </a:r>
            <a:r>
              <a:rPr lang="en-US" sz="2100" dirty="0"/>
              <a:t>.</a:t>
            </a:r>
          </a:p>
        </p:txBody>
      </p:sp>
      <p:pic>
        <p:nvPicPr>
          <p:cNvPr id="7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Facilităţi pentru cursanţi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640080" y="1645920"/>
            <a:ext cx="1134618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Cursurile</a:t>
            </a:r>
            <a:r>
              <a:rPr lang="en-US" sz="2100" dirty="0"/>
              <a:t> au </a:t>
            </a:r>
            <a:r>
              <a:rPr lang="en-US" sz="2100" dirty="0" err="1"/>
              <a:t>constituit</a:t>
            </a:r>
            <a:r>
              <a:rPr lang="en-US" sz="2100" dirty="0"/>
              <a:t> un bun </a:t>
            </a:r>
            <a:r>
              <a:rPr lang="en-US" sz="2100" dirty="0" err="1"/>
              <a:t>prilej</a:t>
            </a:r>
            <a:r>
              <a:rPr lang="en-US" sz="2100" dirty="0"/>
              <a:t> de </a:t>
            </a:r>
            <a:r>
              <a:rPr lang="en-US" sz="2100" dirty="0" err="1"/>
              <a:t>stimulare</a:t>
            </a:r>
            <a:r>
              <a:rPr lang="en-US" sz="2100" dirty="0"/>
              <a:t> a </a:t>
            </a:r>
            <a:r>
              <a:rPr lang="en-US" sz="2100" dirty="0" err="1"/>
              <a:t>muncii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echipă</a:t>
            </a:r>
            <a:r>
              <a:rPr lang="en-US" sz="2100" dirty="0"/>
              <a:t>, de </a:t>
            </a:r>
            <a:r>
              <a:rPr lang="en-US" sz="2100" dirty="0" err="1"/>
              <a:t>consolidare</a:t>
            </a:r>
            <a:r>
              <a:rPr lang="en-US" sz="2100" dirty="0"/>
              <a:t> a </a:t>
            </a:r>
            <a:r>
              <a:rPr lang="en-US" sz="2100" dirty="0" err="1"/>
              <a:t>relațiilor</a:t>
            </a:r>
            <a:r>
              <a:rPr lang="en-US" sz="2100" dirty="0"/>
              <a:t> </a:t>
            </a:r>
            <a:r>
              <a:rPr lang="en-US" sz="2100" dirty="0" err="1"/>
              <a:t>dintre</a:t>
            </a:r>
            <a:r>
              <a:rPr lang="en-US" sz="2100" dirty="0"/>
              <a:t> </a:t>
            </a:r>
            <a:r>
              <a:rPr lang="en-US" sz="2100" dirty="0" err="1"/>
              <a:t>angajații</a:t>
            </a:r>
            <a:r>
              <a:rPr lang="en-US" sz="2100" dirty="0"/>
              <a:t> APAVITAL, </a:t>
            </a:r>
            <a:r>
              <a:rPr lang="en-US" sz="2100" dirty="0" err="1"/>
              <a:t>unii</a:t>
            </a:r>
            <a:r>
              <a:rPr lang="en-US" sz="2100" dirty="0"/>
              <a:t> </a:t>
            </a:r>
            <a:r>
              <a:rPr lang="en-US" sz="2100" dirty="0" err="1"/>
              <a:t>dintre</a:t>
            </a:r>
            <a:r>
              <a:rPr lang="en-US" sz="2100" dirty="0"/>
              <a:t> </a:t>
            </a:r>
            <a:r>
              <a:rPr lang="en-US" sz="2100" dirty="0" err="1"/>
              <a:t>ei</a:t>
            </a:r>
            <a:r>
              <a:rPr lang="en-US" sz="2100" dirty="0"/>
              <a:t> </a:t>
            </a:r>
            <a:r>
              <a:rPr lang="en-US" sz="2100" dirty="0" err="1"/>
              <a:t>neavând</a:t>
            </a:r>
            <a:r>
              <a:rPr lang="en-US" sz="2100" dirty="0"/>
              <a:t> </a:t>
            </a:r>
            <a:r>
              <a:rPr lang="en-US" sz="2100" dirty="0" err="1"/>
              <a:t>altă</a:t>
            </a:r>
            <a:r>
              <a:rPr lang="en-US" sz="2100" dirty="0"/>
              <a:t> </a:t>
            </a:r>
            <a:r>
              <a:rPr lang="en-US" sz="2100" dirty="0" err="1"/>
              <a:t>ocazie</a:t>
            </a:r>
            <a:r>
              <a:rPr lang="en-US" sz="2100" dirty="0"/>
              <a:t> de a-</a:t>
            </a:r>
            <a:r>
              <a:rPr lang="en-US" sz="2100" dirty="0" err="1"/>
              <a:t>și</a:t>
            </a:r>
            <a:r>
              <a:rPr lang="en-US" sz="2100" dirty="0"/>
              <a:t> </a:t>
            </a:r>
            <a:r>
              <a:rPr lang="en-US" sz="2100" dirty="0" err="1"/>
              <a:t>cunoaște</a:t>
            </a:r>
            <a:r>
              <a:rPr lang="en-US" sz="2100" dirty="0"/>
              <a:t> </a:t>
            </a:r>
            <a:r>
              <a:rPr lang="en-US" sz="2100" dirty="0" err="1"/>
              <a:t>colegii</a:t>
            </a:r>
            <a:r>
              <a:rPr lang="en-US" sz="2100" dirty="0"/>
              <a:t> – </a:t>
            </a:r>
            <a:r>
              <a:rPr lang="en-US" sz="2100" dirty="0" err="1"/>
              <a:t>acesta</a:t>
            </a:r>
            <a:r>
              <a:rPr lang="en-US" sz="2100" dirty="0"/>
              <a:t> </a:t>
            </a:r>
            <a:r>
              <a:rPr lang="en-US" sz="2100" dirty="0" err="1"/>
              <a:t>fiind</a:t>
            </a:r>
            <a:r>
              <a:rPr lang="en-US" sz="2100" dirty="0"/>
              <a:t> </a:t>
            </a:r>
            <a:r>
              <a:rPr lang="en-US" sz="2100" dirty="0" err="1"/>
              <a:t>cazul</a:t>
            </a:r>
            <a:r>
              <a:rPr lang="en-US" sz="2100" dirty="0"/>
              <a:t> </a:t>
            </a:r>
            <a:r>
              <a:rPr lang="en-US" sz="2100" dirty="0" err="1"/>
              <a:t>celor</a:t>
            </a:r>
            <a:r>
              <a:rPr lang="en-US" sz="2100" dirty="0"/>
              <a:t> de la Centre </a:t>
            </a:r>
            <a:r>
              <a:rPr lang="en-US" sz="2100" dirty="0" err="1"/>
              <a:t>Comunale</a:t>
            </a:r>
            <a:r>
              <a:rPr lang="en-US" sz="2100" dirty="0"/>
              <a:t> </a:t>
            </a:r>
            <a:r>
              <a:rPr lang="en-US" sz="2100" dirty="0" err="1"/>
              <a:t>sau</a:t>
            </a:r>
            <a:r>
              <a:rPr lang="en-US" sz="2100" dirty="0"/>
              <a:t> la </a:t>
            </a:r>
            <a:r>
              <a:rPr lang="en-US" sz="2100" dirty="0" err="1"/>
              <a:t>ultima</a:t>
            </a:r>
            <a:r>
              <a:rPr lang="en-US" sz="2100" dirty="0"/>
              <a:t> </a:t>
            </a:r>
            <a:r>
              <a:rPr lang="en-US" sz="2100" dirty="0" err="1"/>
              <a:t>grupă</a:t>
            </a:r>
            <a:r>
              <a:rPr lang="en-US" sz="2100" dirty="0"/>
              <a:t> de la </a:t>
            </a:r>
            <a:r>
              <a:rPr lang="en-US" sz="2100" dirty="0" err="1"/>
              <a:t>Târgu</a:t>
            </a:r>
            <a:r>
              <a:rPr lang="en-US" sz="2100" dirty="0"/>
              <a:t> </a:t>
            </a:r>
            <a:r>
              <a:rPr lang="en-US" sz="2100" dirty="0" err="1"/>
              <a:t>Frumos</a:t>
            </a:r>
            <a:r>
              <a:rPr lang="en-US" sz="2100" dirty="0"/>
              <a:t> </a:t>
            </a:r>
            <a:r>
              <a:rPr lang="en-US" sz="2100" dirty="0" err="1"/>
              <a:t>unde</a:t>
            </a:r>
            <a:r>
              <a:rPr lang="en-US" sz="2100" dirty="0"/>
              <a:t> </a:t>
            </a:r>
            <a:r>
              <a:rPr lang="en-US" sz="2100" dirty="0" err="1"/>
              <a:t>participă</a:t>
            </a:r>
            <a:r>
              <a:rPr lang="en-US" sz="2100" dirty="0"/>
              <a:t> </a:t>
            </a:r>
            <a:r>
              <a:rPr lang="en-US" sz="2100" dirty="0" err="1"/>
              <a:t>angajați</a:t>
            </a:r>
            <a:r>
              <a:rPr lang="en-US" sz="2100" dirty="0"/>
              <a:t> de la </a:t>
            </a:r>
            <a:r>
              <a:rPr lang="en-US" sz="2100" dirty="0" err="1"/>
              <a:t>secții</a:t>
            </a:r>
            <a:r>
              <a:rPr lang="en-US" sz="2100" dirty="0"/>
              <a:t> </a:t>
            </a:r>
            <a:r>
              <a:rPr lang="en-US" sz="2100" dirty="0" err="1"/>
              <a:t>diferite</a:t>
            </a:r>
            <a:r>
              <a:rPr lang="en-US" sz="2100" dirty="0"/>
              <a:t> care vin din </a:t>
            </a:r>
            <a:r>
              <a:rPr lang="en-US" sz="2100" dirty="0" err="1"/>
              <a:t>localități</a:t>
            </a:r>
            <a:r>
              <a:rPr lang="en-US" sz="2100" dirty="0"/>
              <a:t> </a:t>
            </a:r>
            <a:r>
              <a:rPr lang="en-US" sz="2100" dirty="0" err="1"/>
              <a:t>diferite</a:t>
            </a:r>
            <a:r>
              <a:rPr lang="en-US" sz="2100" dirty="0"/>
              <a:t>. </a:t>
            </a:r>
            <a:endParaRPr lang="en-US" sz="2100" dirty="0" smtClean="0"/>
          </a:p>
          <a:p>
            <a:endParaRPr lang="en-US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Unii</a:t>
            </a:r>
            <a:r>
              <a:rPr lang="en-US" sz="2100" dirty="0"/>
              <a:t> </a:t>
            </a:r>
            <a:r>
              <a:rPr lang="en-US" sz="2100" dirty="0" err="1"/>
              <a:t>cursanți</a:t>
            </a:r>
            <a:r>
              <a:rPr lang="en-US" sz="2100" dirty="0"/>
              <a:t> </a:t>
            </a:r>
            <a:r>
              <a:rPr lang="en-US" sz="2100" dirty="0" smtClean="0"/>
              <a:t>din </a:t>
            </a:r>
            <a:r>
              <a:rPr lang="en-US" sz="2100" dirty="0" err="1" smtClean="0"/>
              <a:t>zona</a:t>
            </a:r>
            <a:r>
              <a:rPr lang="en-US" sz="2100" dirty="0" smtClean="0"/>
              <a:t> </a:t>
            </a:r>
            <a:r>
              <a:rPr lang="en-US" sz="2100" dirty="0" err="1" smtClean="0"/>
              <a:t>rurala</a:t>
            </a:r>
            <a:r>
              <a:rPr lang="en-US" sz="2100" dirty="0" smtClean="0"/>
              <a:t> au </a:t>
            </a:r>
            <a:r>
              <a:rPr lang="en-US" sz="2100" dirty="0" err="1"/>
              <a:t>participat</a:t>
            </a:r>
            <a:r>
              <a:rPr lang="en-US" sz="2100" dirty="0"/>
              <a:t>  </a:t>
            </a:r>
            <a:r>
              <a:rPr lang="en-US" sz="2100" dirty="0" err="1"/>
              <a:t>pentru</a:t>
            </a:r>
            <a:r>
              <a:rPr lang="en-US" sz="2100" dirty="0"/>
              <a:t> prima </a:t>
            </a:r>
            <a:r>
              <a:rPr lang="en-US" sz="2100" dirty="0" err="1"/>
              <a:t>oară</a:t>
            </a:r>
            <a:r>
              <a:rPr lang="en-US" sz="2100" dirty="0"/>
              <a:t> la un program de </a:t>
            </a:r>
            <a:r>
              <a:rPr lang="en-US" sz="2100" dirty="0" err="1"/>
              <a:t>calificare</a:t>
            </a:r>
            <a:r>
              <a:rPr lang="en-US" sz="2100" dirty="0"/>
              <a:t> </a:t>
            </a:r>
            <a:r>
              <a:rPr lang="en-US" sz="2100" dirty="0" err="1"/>
              <a:t>fiind</a:t>
            </a:r>
            <a:r>
              <a:rPr lang="en-US" sz="2100" dirty="0"/>
              <a:t> la o </a:t>
            </a:r>
            <a:r>
              <a:rPr lang="en-US" sz="2100" dirty="0" err="1"/>
              <a:t>vârstă</a:t>
            </a:r>
            <a:r>
              <a:rPr lang="en-US" sz="2100" dirty="0"/>
              <a:t> </a:t>
            </a:r>
            <a:r>
              <a:rPr lang="en-US" sz="2100" dirty="0" err="1"/>
              <a:t>destul</a:t>
            </a:r>
            <a:r>
              <a:rPr lang="en-US" sz="2100" dirty="0"/>
              <a:t> de “</a:t>
            </a:r>
            <a:r>
              <a:rPr lang="en-US" sz="2100" dirty="0" err="1"/>
              <a:t>matură</a:t>
            </a:r>
            <a:r>
              <a:rPr lang="en-US" sz="2100" dirty="0"/>
              <a:t>”, </a:t>
            </a:r>
            <a:r>
              <a:rPr lang="en-US" sz="2100" dirty="0" err="1"/>
              <a:t>primind</a:t>
            </a:r>
            <a:r>
              <a:rPr lang="en-US" sz="2100" dirty="0"/>
              <a:t> cu </a:t>
            </a:r>
            <a:r>
              <a:rPr lang="en-US" sz="2100" dirty="0" err="1"/>
              <a:t>interes</a:t>
            </a:r>
            <a:r>
              <a:rPr lang="en-US" sz="2100" dirty="0"/>
              <a:t> </a:t>
            </a:r>
            <a:r>
              <a:rPr lang="en-US" sz="2100" dirty="0" err="1"/>
              <a:t>și</a:t>
            </a:r>
            <a:r>
              <a:rPr lang="en-US" sz="2100" dirty="0"/>
              <a:t> </a:t>
            </a:r>
            <a:r>
              <a:rPr lang="en-US" sz="2100" dirty="0" err="1"/>
              <a:t>bucurie</a:t>
            </a:r>
            <a:r>
              <a:rPr lang="en-US" sz="2100" dirty="0"/>
              <a:t> </a:t>
            </a:r>
            <a:r>
              <a:rPr lang="en-US" sz="2100" dirty="0" err="1"/>
              <a:t>aceste</a:t>
            </a:r>
            <a:r>
              <a:rPr lang="en-US" sz="2100" dirty="0"/>
              <a:t> </a:t>
            </a:r>
            <a:r>
              <a:rPr lang="en-US" sz="2100" dirty="0" err="1"/>
              <a:t>cursuri</a:t>
            </a:r>
            <a:r>
              <a:rPr lang="en-US" sz="2100" dirty="0"/>
              <a:t>, </a:t>
            </a:r>
            <a:r>
              <a:rPr lang="en-US" sz="2100" dirty="0" err="1"/>
              <a:t>majoritatea</a:t>
            </a:r>
            <a:r>
              <a:rPr lang="en-US" sz="2100" dirty="0"/>
              <a:t> </a:t>
            </a:r>
            <a:r>
              <a:rPr lang="en-US" sz="2100" dirty="0" err="1"/>
              <a:t>finalizând</a:t>
            </a:r>
            <a:r>
              <a:rPr lang="en-US" sz="2100" dirty="0"/>
              <a:t>  cu  </a:t>
            </a:r>
            <a:r>
              <a:rPr lang="en-US" sz="2100" dirty="0" err="1"/>
              <a:t>rezultate</a:t>
            </a:r>
            <a:r>
              <a:rPr lang="en-US" sz="2100" dirty="0"/>
              <a:t> </a:t>
            </a:r>
            <a:r>
              <a:rPr lang="en-US" sz="2100" dirty="0" err="1"/>
              <a:t>foarte</a:t>
            </a:r>
            <a:r>
              <a:rPr lang="en-US" sz="2100" dirty="0"/>
              <a:t> </a:t>
            </a:r>
            <a:r>
              <a:rPr lang="en-US" sz="2100" dirty="0" err="1"/>
              <a:t>bune</a:t>
            </a:r>
            <a:r>
              <a:rPr lang="en-US" sz="2100" dirty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</p:txBody>
      </p:sp>
      <p:pic>
        <p:nvPicPr>
          <p:cNvPr id="7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Formare</a:t>
            </a:r>
            <a:r>
              <a:rPr lang="en-US" dirty="0" smtClean="0"/>
              <a:t> </a:t>
            </a:r>
            <a:r>
              <a:rPr lang="en-US" dirty="0" err="1" smtClean="0"/>
              <a:t>profesionala</a:t>
            </a:r>
            <a:r>
              <a:rPr lang="en-US" dirty="0" smtClean="0"/>
              <a:t> = </a:t>
            </a:r>
            <a:r>
              <a:rPr lang="en-US" dirty="0" err="1" smtClean="0"/>
              <a:t>dezvoltare</a:t>
            </a:r>
            <a:r>
              <a:rPr lang="en-US" dirty="0" smtClean="0"/>
              <a:t> continua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422910" y="1282065"/>
            <a:ext cx="54851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9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929640" y="1443841"/>
            <a:ext cx="10363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afara</a:t>
            </a:r>
            <a:r>
              <a:rPr lang="en-US" sz="2100" dirty="0"/>
              <a:t> </a:t>
            </a:r>
            <a:r>
              <a:rPr lang="en-US" sz="2100" dirty="0" err="1"/>
              <a:t>cursurilor</a:t>
            </a:r>
            <a:r>
              <a:rPr lang="en-US" sz="2100" dirty="0"/>
              <a:t> de </a:t>
            </a:r>
            <a:r>
              <a:rPr lang="en-US" sz="2100" dirty="0" err="1"/>
              <a:t>calificare</a:t>
            </a:r>
            <a:r>
              <a:rPr lang="en-US" sz="2100" dirty="0"/>
              <a:t> </a:t>
            </a:r>
            <a:r>
              <a:rPr lang="en-US" sz="2100" dirty="0" err="1"/>
              <a:t>derulate</a:t>
            </a:r>
            <a:r>
              <a:rPr lang="en-US" sz="2100" dirty="0"/>
              <a:t> </a:t>
            </a:r>
            <a:r>
              <a:rPr lang="en-US" sz="2100" dirty="0" err="1"/>
              <a:t>prin</a:t>
            </a:r>
            <a:r>
              <a:rPr lang="en-US" sz="2100" dirty="0"/>
              <a:t> </a:t>
            </a:r>
            <a:r>
              <a:rPr lang="en-US" sz="2100" dirty="0" err="1"/>
              <a:t>eforturi</a:t>
            </a:r>
            <a:r>
              <a:rPr lang="en-US" sz="2100" dirty="0"/>
              <a:t> </a:t>
            </a:r>
            <a:r>
              <a:rPr lang="en-US" sz="2100" dirty="0" err="1"/>
              <a:t>proprii</a:t>
            </a:r>
            <a:r>
              <a:rPr lang="en-US" sz="2100" dirty="0"/>
              <a:t> </a:t>
            </a:r>
            <a:r>
              <a:rPr lang="en-US" sz="2100" dirty="0" err="1"/>
              <a:t>menționăm</a:t>
            </a:r>
            <a:r>
              <a:rPr lang="en-US" sz="2100" dirty="0"/>
              <a:t> </a:t>
            </a:r>
            <a:r>
              <a:rPr lang="en-US" sz="2100" dirty="0" err="1"/>
              <a:t>și</a:t>
            </a:r>
            <a:r>
              <a:rPr lang="en-US" sz="2100" dirty="0"/>
              <a:t> </a:t>
            </a:r>
            <a:r>
              <a:rPr lang="en-US" sz="2100" dirty="0" err="1"/>
              <a:t>alte</a:t>
            </a:r>
            <a:r>
              <a:rPr lang="en-US" sz="2100" dirty="0"/>
              <a:t> </a:t>
            </a:r>
            <a:r>
              <a:rPr lang="en-US" sz="2100" dirty="0" err="1"/>
              <a:t>programe</a:t>
            </a:r>
            <a:r>
              <a:rPr lang="en-US" sz="2100" dirty="0"/>
              <a:t> </a:t>
            </a:r>
            <a:r>
              <a:rPr lang="en-US" sz="2100" dirty="0" smtClean="0"/>
              <a:t>de </a:t>
            </a:r>
            <a:r>
              <a:rPr lang="en-US" sz="2100" dirty="0" err="1"/>
              <a:t>calificare</a:t>
            </a:r>
            <a:r>
              <a:rPr lang="en-US" sz="2100" dirty="0"/>
              <a:t>, </a:t>
            </a:r>
            <a:r>
              <a:rPr lang="en-US" sz="2100" dirty="0" err="1" smtClean="0"/>
              <a:t>sau</a:t>
            </a:r>
            <a:r>
              <a:rPr lang="en-US" sz="2100" dirty="0" smtClean="0"/>
              <a:t> </a:t>
            </a:r>
            <a:r>
              <a:rPr lang="en-US" sz="2100" dirty="0"/>
              <a:t>de </a:t>
            </a:r>
            <a:r>
              <a:rPr lang="en-US" sz="2100" dirty="0" err="1"/>
              <a:t>specializare</a:t>
            </a:r>
            <a:r>
              <a:rPr lang="en-US" sz="2100" dirty="0"/>
              <a:t> </a:t>
            </a:r>
            <a:r>
              <a:rPr lang="en-US" sz="2100" dirty="0" smtClean="0"/>
              <a:t>/ </a:t>
            </a:r>
            <a:r>
              <a:rPr lang="en-US" sz="2100" dirty="0" err="1" smtClean="0"/>
              <a:t>perfecționare</a:t>
            </a:r>
            <a:r>
              <a:rPr lang="en-US" sz="2100" dirty="0" smtClean="0"/>
              <a:t> </a:t>
            </a:r>
            <a:r>
              <a:rPr lang="en-US" sz="2100" dirty="0" err="1"/>
              <a:t>desfășurate</a:t>
            </a:r>
            <a:r>
              <a:rPr lang="en-US" sz="2100" dirty="0"/>
              <a:t> la </a:t>
            </a:r>
            <a:r>
              <a:rPr lang="en-US" sz="2100" dirty="0" err="1"/>
              <a:t>sediul</a:t>
            </a:r>
            <a:r>
              <a:rPr lang="en-US" sz="2100" dirty="0"/>
              <a:t> CFP : </a:t>
            </a:r>
            <a:endParaRPr lang="en-US" sz="2100" dirty="0" smtClean="0"/>
          </a:p>
          <a:p>
            <a:endParaRPr lang="en-US" sz="21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b="1" dirty="0" err="1" smtClean="0"/>
              <a:t>Asfaltator</a:t>
            </a:r>
            <a:r>
              <a:rPr lang="en-US" sz="2100" dirty="0"/>
              <a:t>, </a:t>
            </a:r>
            <a:r>
              <a:rPr lang="en-US" sz="2100" b="1" dirty="0" err="1" smtClean="0"/>
              <a:t>Sudor</a:t>
            </a:r>
            <a:r>
              <a:rPr lang="en-US" sz="2100" b="1" dirty="0" smtClean="0"/>
              <a:t> </a:t>
            </a:r>
            <a:r>
              <a:rPr lang="en-US" sz="2100" b="1" dirty="0"/>
              <a:t>in </a:t>
            </a:r>
            <a:r>
              <a:rPr lang="en-US" sz="2100" b="1" dirty="0" err="1"/>
              <a:t>polietilena</a:t>
            </a:r>
            <a:r>
              <a:rPr lang="en-US" sz="2100" dirty="0"/>
              <a:t>, </a:t>
            </a:r>
            <a:r>
              <a:rPr lang="en-US" sz="2100" b="1" dirty="0" smtClean="0"/>
              <a:t>PEHD </a:t>
            </a:r>
            <a:r>
              <a:rPr lang="en-US" sz="2100" dirty="0"/>
              <a:t>(2 </a:t>
            </a:r>
            <a:r>
              <a:rPr lang="en-US" sz="2100" dirty="0" err="1"/>
              <a:t>serii</a:t>
            </a:r>
            <a:r>
              <a:rPr lang="en-US" sz="2100" dirty="0"/>
              <a:t>), </a:t>
            </a:r>
            <a:r>
              <a:rPr lang="en-US" sz="2100" b="1" dirty="0" smtClean="0"/>
              <a:t>Electrician </a:t>
            </a:r>
            <a:r>
              <a:rPr lang="en-US" sz="2100" b="1" dirty="0"/>
              <a:t>PRAM</a:t>
            </a:r>
            <a:r>
              <a:rPr lang="en-US" sz="2100" dirty="0"/>
              <a:t>, </a:t>
            </a:r>
            <a:r>
              <a:rPr lang="en-US" sz="2100" b="1" dirty="0" smtClean="0"/>
              <a:t>Customer </a:t>
            </a:r>
            <a:r>
              <a:rPr lang="en-US" sz="2100" b="1" dirty="0"/>
              <a:t>care</a:t>
            </a:r>
            <a:r>
              <a:rPr lang="en-US" sz="2100" dirty="0"/>
              <a:t>, </a:t>
            </a:r>
            <a:r>
              <a:rPr lang="en-US" sz="2100" b="1" dirty="0" err="1" smtClean="0"/>
              <a:t>Vânzare</a:t>
            </a:r>
            <a:r>
              <a:rPr lang="en-US" sz="2100" b="1" dirty="0" smtClean="0"/>
              <a:t> </a:t>
            </a:r>
            <a:r>
              <a:rPr lang="en-US" sz="2100" b="1" dirty="0" err="1"/>
              <a:t>și</a:t>
            </a:r>
            <a:r>
              <a:rPr lang="en-US" sz="2100" b="1" dirty="0"/>
              <a:t> </a:t>
            </a:r>
            <a:r>
              <a:rPr lang="en-US" sz="2100" b="1" dirty="0" err="1"/>
              <a:t>Negociere</a:t>
            </a:r>
            <a:r>
              <a:rPr lang="en-US" sz="2100" dirty="0"/>
              <a:t>, </a:t>
            </a:r>
            <a:r>
              <a:rPr lang="en-US" sz="2100" b="1" dirty="0" err="1"/>
              <a:t>Comunicare</a:t>
            </a:r>
            <a:r>
              <a:rPr lang="en-US" sz="2100" dirty="0"/>
              <a:t>, </a:t>
            </a:r>
            <a:r>
              <a:rPr lang="en-US" sz="2100" b="1" dirty="0" err="1"/>
              <a:t>Formator</a:t>
            </a:r>
            <a:r>
              <a:rPr lang="en-US" sz="2100" dirty="0"/>
              <a:t>, E</a:t>
            </a:r>
            <a:r>
              <a:rPr lang="en-US" sz="2100" b="1" dirty="0"/>
              <a:t>valuator de </a:t>
            </a:r>
            <a:r>
              <a:rPr lang="en-US" sz="2100" b="1" dirty="0" err="1"/>
              <a:t>competente</a:t>
            </a:r>
            <a:r>
              <a:rPr lang="en-US" sz="2100" dirty="0"/>
              <a:t>, </a:t>
            </a:r>
            <a:r>
              <a:rPr lang="en-US" sz="2100" b="1" dirty="0" err="1"/>
              <a:t>Limba</a:t>
            </a:r>
            <a:r>
              <a:rPr lang="en-US" sz="2100" b="1" dirty="0"/>
              <a:t> </a:t>
            </a:r>
            <a:r>
              <a:rPr lang="en-US" sz="2100" b="1" dirty="0" err="1"/>
              <a:t>Engleză</a:t>
            </a:r>
            <a:r>
              <a:rPr lang="en-US" sz="2100" dirty="0"/>
              <a:t>, </a:t>
            </a:r>
            <a:r>
              <a:rPr lang="en-US" sz="2100" b="1" dirty="0"/>
              <a:t>Electrician </a:t>
            </a:r>
            <a:r>
              <a:rPr lang="en-US" sz="2100" b="1" dirty="0" err="1"/>
              <a:t>în</a:t>
            </a:r>
            <a:r>
              <a:rPr lang="en-US" sz="2100" b="1" dirty="0"/>
              <a:t> </a:t>
            </a:r>
            <a:r>
              <a:rPr lang="en-US" sz="2100" b="1" dirty="0" err="1"/>
              <a:t>construcții</a:t>
            </a:r>
            <a:r>
              <a:rPr lang="en-US" sz="2100" dirty="0"/>
              <a:t>, </a:t>
            </a:r>
            <a:r>
              <a:rPr lang="en-US" sz="2100" b="1" dirty="0" err="1"/>
              <a:t>Birotică</a:t>
            </a:r>
            <a:r>
              <a:rPr lang="en-US" sz="2100" dirty="0"/>
              <a:t>,  </a:t>
            </a:r>
            <a:r>
              <a:rPr lang="en-US" sz="2100" b="1" dirty="0"/>
              <a:t>Curs </a:t>
            </a:r>
            <a:r>
              <a:rPr lang="en-US" sz="2100" b="1" dirty="0" err="1"/>
              <a:t>Igienă</a:t>
            </a:r>
            <a:r>
              <a:rPr lang="en-US" sz="2100" dirty="0"/>
              <a:t>, </a:t>
            </a:r>
            <a:r>
              <a:rPr lang="en-US" sz="2100" b="1" dirty="0" err="1"/>
              <a:t>Fochist</a:t>
            </a:r>
            <a:r>
              <a:rPr lang="en-US" sz="2100" b="1" dirty="0"/>
              <a:t> </a:t>
            </a:r>
            <a:r>
              <a:rPr lang="en-US" sz="2100" b="1" dirty="0" err="1"/>
              <a:t>cazane</a:t>
            </a:r>
            <a:r>
              <a:rPr lang="en-US" sz="2100" b="1" dirty="0"/>
              <a:t> </a:t>
            </a:r>
            <a:r>
              <a:rPr lang="en-US" sz="2100" b="1" dirty="0" err="1"/>
              <a:t>abur</a:t>
            </a:r>
            <a:r>
              <a:rPr lang="en-US" sz="2100" b="1" dirty="0"/>
              <a:t> </a:t>
            </a:r>
            <a:r>
              <a:rPr lang="en-US" sz="2100" b="1" dirty="0" err="1"/>
              <a:t>joasa</a:t>
            </a:r>
            <a:r>
              <a:rPr lang="en-US" sz="2100" b="1" dirty="0"/>
              <a:t> </a:t>
            </a:r>
            <a:r>
              <a:rPr lang="en-US" sz="2100" b="1" dirty="0" err="1"/>
              <a:t>presiune</a:t>
            </a:r>
            <a:r>
              <a:rPr lang="en-US" sz="2100" dirty="0"/>
              <a:t>, </a:t>
            </a:r>
            <a:r>
              <a:rPr lang="en-US" sz="2100" b="1" dirty="0" err="1"/>
              <a:t>Achiziții</a:t>
            </a:r>
            <a:r>
              <a:rPr lang="en-US" sz="2100" dirty="0"/>
              <a:t>, </a:t>
            </a:r>
            <a:r>
              <a:rPr lang="en-US" sz="2100" b="1" dirty="0"/>
              <a:t>Time-management</a:t>
            </a:r>
            <a:r>
              <a:rPr lang="en-US" sz="2100" dirty="0"/>
              <a:t>, </a:t>
            </a:r>
            <a:r>
              <a:rPr lang="en-US" sz="2100" b="1" dirty="0"/>
              <a:t>GIS</a:t>
            </a:r>
            <a:r>
              <a:rPr lang="en-US" sz="2100" dirty="0"/>
              <a:t>, </a:t>
            </a:r>
            <a:r>
              <a:rPr lang="en-US" sz="2100" b="1" dirty="0"/>
              <a:t>AUTOCAD</a:t>
            </a:r>
            <a:r>
              <a:rPr lang="en-US" sz="2100" dirty="0"/>
              <a:t>, </a:t>
            </a:r>
            <a:r>
              <a:rPr lang="en-US" sz="2100" dirty="0" err="1"/>
              <a:t>cursurile</a:t>
            </a:r>
            <a:r>
              <a:rPr lang="en-US" sz="2100" dirty="0"/>
              <a:t> de </a:t>
            </a:r>
            <a:r>
              <a:rPr lang="en-US" sz="2100" dirty="0" err="1"/>
              <a:t>pe</a:t>
            </a:r>
            <a:r>
              <a:rPr lang="en-US" sz="2100" dirty="0"/>
              <a:t> </a:t>
            </a:r>
            <a:r>
              <a:rPr lang="en-US" sz="2100" dirty="0" err="1"/>
              <a:t>proiectul</a:t>
            </a:r>
            <a:r>
              <a:rPr lang="en-US" sz="2100" dirty="0"/>
              <a:t> :” </a:t>
            </a:r>
            <a:r>
              <a:rPr lang="en-US" sz="2100" dirty="0" err="1"/>
              <a:t>Planificarea</a:t>
            </a:r>
            <a:r>
              <a:rPr lang="en-US" sz="2100" dirty="0"/>
              <a:t> </a:t>
            </a:r>
            <a:r>
              <a:rPr lang="en-US" sz="2100" dirty="0" err="1"/>
              <a:t>succesorală</a:t>
            </a:r>
            <a:r>
              <a:rPr lang="en-US" sz="2100" dirty="0"/>
              <a:t> – </a:t>
            </a:r>
            <a:r>
              <a:rPr lang="en-US" sz="2100" dirty="0" err="1"/>
              <a:t>sistem</a:t>
            </a:r>
            <a:r>
              <a:rPr lang="en-US" sz="2100" dirty="0"/>
              <a:t> </a:t>
            </a:r>
            <a:r>
              <a:rPr lang="en-US" sz="2100" dirty="0" err="1"/>
              <a:t>eficient</a:t>
            </a:r>
            <a:r>
              <a:rPr lang="en-US" sz="2100" dirty="0"/>
              <a:t> de management al </a:t>
            </a:r>
            <a:r>
              <a:rPr lang="en-US" sz="2100" dirty="0" err="1"/>
              <a:t>resurselor</a:t>
            </a:r>
            <a:r>
              <a:rPr lang="en-US" sz="2100" dirty="0"/>
              <a:t> </a:t>
            </a:r>
            <a:r>
              <a:rPr lang="en-US" sz="2100" dirty="0" err="1"/>
              <a:t>umane</a:t>
            </a:r>
            <a:r>
              <a:rPr lang="en-US" sz="2100" dirty="0"/>
              <a:t>”: </a:t>
            </a:r>
            <a:r>
              <a:rPr lang="en-US" sz="2100" b="1" dirty="0"/>
              <a:t>Leadership de </a:t>
            </a:r>
            <a:r>
              <a:rPr lang="en-US" sz="2100" b="1" dirty="0" err="1"/>
              <a:t>înaltă</a:t>
            </a:r>
            <a:r>
              <a:rPr lang="en-US" sz="2100" b="1" dirty="0"/>
              <a:t> </a:t>
            </a:r>
            <a:r>
              <a:rPr lang="en-US" sz="2100" b="1" dirty="0" err="1"/>
              <a:t>performanţă</a:t>
            </a:r>
            <a:r>
              <a:rPr lang="en-US" sz="2100" dirty="0"/>
              <a:t>, </a:t>
            </a:r>
            <a:r>
              <a:rPr lang="en-US" sz="2100" b="1" dirty="0" err="1"/>
              <a:t>Factorul</a:t>
            </a:r>
            <a:r>
              <a:rPr lang="en-US" sz="2100" b="1" dirty="0"/>
              <a:t> </a:t>
            </a:r>
            <a:r>
              <a:rPr lang="en-US" sz="2100" b="1" dirty="0" err="1"/>
              <a:t>Încredere</a:t>
            </a:r>
            <a:r>
              <a:rPr lang="en-US" sz="2100" dirty="0"/>
              <a:t>, </a:t>
            </a:r>
            <a:r>
              <a:rPr lang="en-US" sz="2100" b="1" dirty="0" err="1"/>
              <a:t>Elemente</a:t>
            </a:r>
            <a:r>
              <a:rPr lang="en-US" sz="2100" b="1" dirty="0"/>
              <a:t> </a:t>
            </a:r>
            <a:r>
              <a:rPr lang="en-US" sz="2100" b="1" dirty="0" err="1"/>
              <a:t>esenţiale</a:t>
            </a:r>
            <a:r>
              <a:rPr lang="en-US" sz="2100" b="1" dirty="0"/>
              <a:t> de management </a:t>
            </a:r>
            <a:r>
              <a:rPr lang="en-US" sz="2100" b="1" dirty="0" err="1"/>
              <a:t>şi</a:t>
            </a:r>
            <a:r>
              <a:rPr lang="en-US" sz="2100" b="1" dirty="0"/>
              <a:t> Impact </a:t>
            </a:r>
            <a:r>
              <a:rPr lang="en-US" sz="2100" b="1" dirty="0" err="1"/>
              <a:t>Pozitiv</a:t>
            </a:r>
            <a:r>
              <a:rPr lang="en-US" sz="2100" dirty="0"/>
              <a:t>, etc</a:t>
            </a:r>
            <a:r>
              <a:rPr lang="en-US" sz="2100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1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Formare</a:t>
            </a:r>
            <a:r>
              <a:rPr lang="en-US" dirty="0" smtClean="0"/>
              <a:t> </a:t>
            </a:r>
            <a:r>
              <a:rPr lang="en-US" dirty="0" err="1" smtClean="0"/>
              <a:t>profesionala</a:t>
            </a:r>
            <a:r>
              <a:rPr lang="en-US" dirty="0" smtClean="0"/>
              <a:t> = </a:t>
            </a:r>
            <a:r>
              <a:rPr lang="en-US" dirty="0" err="1" smtClean="0"/>
              <a:t>dezvoltare</a:t>
            </a:r>
            <a:r>
              <a:rPr lang="en-US" dirty="0" smtClean="0"/>
              <a:t> continua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640080" y="1645920"/>
            <a:ext cx="69646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anul</a:t>
            </a:r>
            <a:r>
              <a:rPr lang="en-US" sz="2100" dirty="0"/>
              <a:t> 2016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cadrul</a:t>
            </a:r>
            <a:r>
              <a:rPr lang="en-US" sz="2100" dirty="0"/>
              <a:t> </a:t>
            </a:r>
            <a:r>
              <a:rPr lang="en-US" sz="2100" dirty="0" err="1"/>
              <a:t>societăţii</a:t>
            </a:r>
            <a:r>
              <a:rPr lang="en-US" sz="2100" dirty="0"/>
              <a:t> s-a </a:t>
            </a:r>
            <a:r>
              <a:rPr lang="en-US" sz="2100" dirty="0" err="1"/>
              <a:t>derulat</a:t>
            </a:r>
            <a:r>
              <a:rPr lang="en-US" sz="2100" dirty="0"/>
              <a:t> un program de </a:t>
            </a:r>
            <a:r>
              <a:rPr lang="en-US" sz="2100" dirty="0" err="1"/>
              <a:t>evaluare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dezvoltare</a:t>
            </a:r>
            <a:r>
              <a:rPr lang="en-US" sz="2100" dirty="0"/>
              <a:t> </a:t>
            </a:r>
            <a:r>
              <a:rPr lang="en-US" sz="2100" dirty="0" err="1"/>
              <a:t>managerială</a:t>
            </a:r>
            <a:r>
              <a:rPr lang="en-US" sz="2100" dirty="0"/>
              <a:t>, la care au </a:t>
            </a:r>
            <a:r>
              <a:rPr lang="en-US" sz="2100" dirty="0" err="1"/>
              <a:t>participat</a:t>
            </a:r>
            <a:r>
              <a:rPr lang="en-US" sz="2100" dirty="0"/>
              <a:t> </a:t>
            </a:r>
            <a:r>
              <a:rPr lang="en-US" sz="2100" dirty="0" err="1"/>
              <a:t>peste</a:t>
            </a:r>
            <a:r>
              <a:rPr lang="en-US" sz="2100" dirty="0"/>
              <a:t> 100 de </a:t>
            </a:r>
            <a:r>
              <a:rPr lang="en-US" sz="2100" dirty="0" err="1" smtClean="0"/>
              <a:t>salariaţi</a:t>
            </a:r>
            <a:r>
              <a:rPr lang="en-US" sz="2100" dirty="0" smtClean="0"/>
              <a:t> - </a:t>
            </a:r>
            <a:r>
              <a:rPr lang="en-US" sz="2100" dirty="0" err="1" smtClean="0"/>
              <a:t>manageri</a:t>
            </a:r>
            <a:r>
              <a:rPr lang="en-US" sz="2100" dirty="0" smtClean="0"/>
              <a:t> </a:t>
            </a:r>
            <a:r>
              <a:rPr lang="en-US" sz="2100" dirty="0"/>
              <a:t>de </a:t>
            </a:r>
            <a:r>
              <a:rPr lang="en-US" sz="2100" dirty="0" err="1"/>
              <a:t>toate</a:t>
            </a:r>
            <a:r>
              <a:rPr lang="en-US" sz="2100" dirty="0"/>
              <a:t> </a:t>
            </a:r>
            <a:r>
              <a:rPr lang="en-US" sz="2100" dirty="0" err="1"/>
              <a:t>liniile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succesori</a:t>
            </a:r>
            <a:r>
              <a:rPr lang="en-US" sz="2100" dirty="0"/>
              <a:t> </a:t>
            </a:r>
            <a:r>
              <a:rPr lang="en-US" sz="2100" dirty="0" err="1"/>
              <a:t>ai</a:t>
            </a:r>
            <a:r>
              <a:rPr lang="en-US" sz="2100" dirty="0"/>
              <a:t> </a:t>
            </a:r>
            <a:r>
              <a:rPr lang="en-US" sz="2100" dirty="0" err="1"/>
              <a:t>acestora</a:t>
            </a:r>
            <a:r>
              <a:rPr lang="en-US" sz="2100" dirty="0" smtClean="0"/>
              <a:t>.</a:t>
            </a:r>
          </a:p>
          <a:p>
            <a:endParaRPr lang="en-US" sz="2100" dirty="0" smtClean="0"/>
          </a:p>
          <a:p>
            <a:r>
              <a:rPr lang="en-US" sz="2100" dirty="0" err="1" smtClean="0"/>
              <a:t>Scopul</a:t>
            </a:r>
            <a:r>
              <a:rPr lang="en-US" sz="2100" dirty="0" smtClean="0"/>
              <a:t> </a:t>
            </a:r>
            <a:r>
              <a:rPr lang="en-US" sz="2100" dirty="0" err="1"/>
              <a:t>acestui</a:t>
            </a:r>
            <a:r>
              <a:rPr lang="en-US" sz="2100" dirty="0"/>
              <a:t> program a </a:t>
            </a:r>
            <a:r>
              <a:rPr lang="en-US" sz="2100" dirty="0" err="1"/>
              <a:t>fost</a:t>
            </a:r>
            <a:r>
              <a:rPr lang="en-US" sz="2100" dirty="0"/>
              <a:t> de a </a:t>
            </a:r>
            <a:r>
              <a:rPr lang="en-US" sz="2100" dirty="0" err="1"/>
              <a:t>identifica</a:t>
            </a:r>
            <a:r>
              <a:rPr lang="en-US" sz="2100" dirty="0"/>
              <a:t>  </a:t>
            </a:r>
            <a:r>
              <a:rPr lang="en-US" sz="2100" dirty="0" err="1"/>
              <a:t>setul</a:t>
            </a:r>
            <a:r>
              <a:rPr lang="en-US" sz="2100" dirty="0"/>
              <a:t> de </a:t>
            </a:r>
            <a:r>
              <a:rPr lang="en-US" sz="2100" dirty="0" err="1"/>
              <a:t>competente</a:t>
            </a:r>
            <a:r>
              <a:rPr lang="en-US" sz="2100" dirty="0"/>
              <a:t> </a:t>
            </a:r>
            <a:r>
              <a:rPr lang="en-US" sz="2100" dirty="0" err="1" smtClean="0"/>
              <a:t>manageriale</a:t>
            </a:r>
            <a:r>
              <a:rPr lang="en-US" sz="2100" dirty="0" smtClean="0"/>
              <a:t> </a:t>
            </a:r>
            <a:r>
              <a:rPr lang="en-US" sz="2100" dirty="0" err="1"/>
              <a:t>existente</a:t>
            </a:r>
            <a:r>
              <a:rPr lang="en-US" sz="2100" dirty="0"/>
              <a:t>, </a:t>
            </a:r>
            <a:r>
              <a:rPr lang="en-US" sz="2100" dirty="0" err="1"/>
              <a:t>nevoile</a:t>
            </a:r>
            <a:r>
              <a:rPr lang="en-US" sz="2100" dirty="0"/>
              <a:t> de </a:t>
            </a:r>
            <a:r>
              <a:rPr lang="en-US" sz="2100" dirty="0" err="1"/>
              <a:t>dezvoltare</a:t>
            </a:r>
            <a:r>
              <a:rPr lang="en-US" sz="2100" dirty="0"/>
              <a:t> la </a:t>
            </a:r>
            <a:r>
              <a:rPr lang="en-US" sz="2100" dirty="0" err="1"/>
              <a:t>nivel</a:t>
            </a:r>
            <a:r>
              <a:rPr lang="en-US" sz="2100" dirty="0"/>
              <a:t> individual </a:t>
            </a:r>
            <a:r>
              <a:rPr lang="en-US" sz="2100" dirty="0" err="1"/>
              <a:t>si</a:t>
            </a:r>
            <a:r>
              <a:rPr lang="en-US" sz="2100" dirty="0"/>
              <a:t> de </a:t>
            </a:r>
            <a:r>
              <a:rPr lang="en-US" sz="2100" dirty="0" err="1"/>
              <a:t>echipa</a:t>
            </a:r>
            <a:r>
              <a:rPr lang="en-US" sz="2100" dirty="0"/>
              <a:t>, ale </a:t>
            </a:r>
            <a:r>
              <a:rPr lang="en-US" sz="2100" dirty="0" err="1"/>
              <a:t>anagajatilor</a:t>
            </a:r>
            <a:r>
              <a:rPr lang="en-US" sz="2100" dirty="0"/>
              <a:t> </a:t>
            </a:r>
            <a:r>
              <a:rPr lang="en-US" sz="2100" dirty="0" err="1"/>
              <a:t>Apavital</a:t>
            </a:r>
            <a:r>
              <a:rPr lang="en-US" sz="2100" dirty="0"/>
              <a:t>.  </a:t>
            </a:r>
            <a:r>
              <a:rPr lang="en-US" sz="2100" dirty="0" err="1"/>
              <a:t>Proiectul</a:t>
            </a:r>
            <a:r>
              <a:rPr lang="en-US" sz="2100" dirty="0"/>
              <a:t> a </a:t>
            </a:r>
            <a:r>
              <a:rPr lang="en-US" sz="2100" dirty="0" err="1"/>
              <a:t>fost</a:t>
            </a:r>
            <a:r>
              <a:rPr lang="en-US" sz="2100" dirty="0"/>
              <a:t>  </a:t>
            </a:r>
            <a:r>
              <a:rPr lang="en-US" sz="2100" dirty="0" err="1"/>
              <a:t>sustinut</a:t>
            </a:r>
            <a:r>
              <a:rPr lang="en-US" sz="2100" dirty="0"/>
              <a:t> de </a:t>
            </a:r>
            <a:r>
              <a:rPr lang="en-US" sz="2100" dirty="0" err="1"/>
              <a:t>societate</a:t>
            </a:r>
            <a:r>
              <a:rPr lang="en-US" sz="2100" dirty="0"/>
              <a:t> cu </a:t>
            </a:r>
            <a:r>
              <a:rPr lang="en-US" sz="2100" dirty="0" err="1"/>
              <a:t>aportul</a:t>
            </a:r>
            <a:r>
              <a:rPr lang="en-US" sz="2100" dirty="0"/>
              <a:t> </a:t>
            </a:r>
            <a:r>
              <a:rPr lang="en-US" sz="2100" dirty="0" err="1"/>
              <a:t>unor</a:t>
            </a:r>
            <a:r>
              <a:rPr lang="en-US" sz="2100" dirty="0"/>
              <a:t> </a:t>
            </a:r>
            <a:r>
              <a:rPr lang="en-US" sz="2100" dirty="0" err="1"/>
              <a:t>consultanţi</a:t>
            </a:r>
            <a:r>
              <a:rPr lang="en-US" sz="2100" dirty="0"/>
              <a:t> </a:t>
            </a:r>
            <a:r>
              <a:rPr lang="en-US" sz="2100" dirty="0" err="1"/>
              <a:t>externi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a </a:t>
            </a:r>
            <a:r>
              <a:rPr lang="en-US" sz="2100" dirty="0" err="1"/>
              <a:t>vizat</a:t>
            </a:r>
            <a:r>
              <a:rPr lang="en-US" sz="2100" dirty="0"/>
              <a:t> </a:t>
            </a:r>
            <a:r>
              <a:rPr lang="en-US" sz="2100" dirty="0" err="1"/>
              <a:t>dezvoltarea</a:t>
            </a:r>
            <a:r>
              <a:rPr lang="en-US" sz="2100" dirty="0"/>
              <a:t> </a:t>
            </a:r>
            <a:r>
              <a:rPr lang="en-US" sz="2100" dirty="0" err="1"/>
              <a:t>pe</a:t>
            </a:r>
            <a:r>
              <a:rPr lang="en-US" sz="2100" dirty="0"/>
              <a:t> </a:t>
            </a:r>
            <a:r>
              <a:rPr lang="en-US" sz="2100" dirty="0" err="1"/>
              <a:t>termen</a:t>
            </a:r>
            <a:r>
              <a:rPr lang="en-US" sz="2100" dirty="0"/>
              <a:t> lung a </a:t>
            </a:r>
            <a:r>
              <a:rPr lang="en-US" sz="2100" dirty="0" err="1"/>
              <a:t>tuturor</a:t>
            </a:r>
            <a:r>
              <a:rPr lang="en-US" sz="2100" dirty="0"/>
              <a:t> </a:t>
            </a:r>
            <a:r>
              <a:rPr lang="en-US" sz="2100" dirty="0" err="1"/>
              <a:t>angajatilor</a:t>
            </a:r>
            <a:r>
              <a:rPr lang="en-US" sz="2100" dirty="0"/>
              <a:t>  </a:t>
            </a:r>
            <a:r>
              <a:rPr lang="en-US" sz="2100" dirty="0" err="1"/>
              <a:t>si</a:t>
            </a:r>
            <a:r>
              <a:rPr lang="en-US" sz="2100" dirty="0"/>
              <a:t> </a:t>
            </a:r>
            <a:r>
              <a:rPr lang="en-US" sz="2100" dirty="0" err="1"/>
              <a:t>valorizarea</a:t>
            </a:r>
            <a:r>
              <a:rPr lang="en-US" sz="2100" dirty="0"/>
              <a:t> </a:t>
            </a:r>
            <a:r>
              <a:rPr lang="en-US" sz="2100" dirty="0" err="1"/>
              <a:t>contributiei</a:t>
            </a:r>
            <a:r>
              <a:rPr lang="en-US" sz="2100" dirty="0"/>
              <a:t> </a:t>
            </a:r>
            <a:r>
              <a:rPr lang="en-US" sz="2100" dirty="0" err="1"/>
              <a:t>acestora</a:t>
            </a:r>
            <a:r>
              <a:rPr lang="en-US" sz="2100" dirty="0"/>
              <a:t> la </a:t>
            </a:r>
            <a:r>
              <a:rPr lang="en-US" sz="2100" dirty="0" err="1"/>
              <a:t>evolutia</a:t>
            </a:r>
            <a:r>
              <a:rPr lang="en-US" sz="2100" dirty="0"/>
              <a:t> </a:t>
            </a:r>
            <a:r>
              <a:rPr lang="en-US" sz="2100" dirty="0" err="1"/>
              <a:t>sustenabila</a:t>
            </a:r>
            <a:r>
              <a:rPr lang="en-US" sz="2100" dirty="0"/>
              <a:t> a </a:t>
            </a:r>
            <a:r>
              <a:rPr lang="en-US" sz="2100" dirty="0" err="1"/>
              <a:t>companiei</a:t>
            </a:r>
            <a:r>
              <a:rPr lang="en-US" sz="2100" dirty="0"/>
              <a:t>.</a:t>
            </a:r>
          </a:p>
        </p:txBody>
      </p:sp>
      <p:pic>
        <p:nvPicPr>
          <p:cNvPr id="9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880" y="1814671"/>
            <a:ext cx="408432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3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Alte</a:t>
            </a:r>
            <a:r>
              <a:rPr lang="en-US" dirty="0" smtClean="0"/>
              <a:t> </a:t>
            </a:r>
            <a:r>
              <a:rPr lang="en-US" dirty="0" err="1" smtClean="0"/>
              <a:t>actiuni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457200" y="1645920"/>
            <a:ext cx="5185410" cy="426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/>
              <a:t>CFP a </a:t>
            </a:r>
            <a:r>
              <a:rPr lang="en-US" sz="2100" dirty="0" err="1"/>
              <a:t>fost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gazda</a:t>
            </a:r>
            <a:r>
              <a:rPr lang="en-US" sz="2100" dirty="0"/>
              <a:t> </a:t>
            </a:r>
            <a:r>
              <a:rPr lang="en-US" sz="2100" dirty="0" err="1"/>
              <a:t>unor</a:t>
            </a:r>
            <a:r>
              <a:rPr lang="en-US" sz="2100" dirty="0"/>
              <a:t> alt tip de </a:t>
            </a:r>
            <a:r>
              <a:rPr lang="en-US" sz="2100" dirty="0" err="1"/>
              <a:t>activităţi</a:t>
            </a:r>
            <a:r>
              <a:rPr lang="en-US" sz="2100" dirty="0"/>
              <a:t> cum </a:t>
            </a:r>
            <a:r>
              <a:rPr lang="en-US" sz="2100" dirty="0" err="1"/>
              <a:t>ar</a:t>
            </a:r>
            <a:r>
              <a:rPr lang="en-US" sz="2100" dirty="0"/>
              <a:t> fi: </a:t>
            </a:r>
            <a:r>
              <a:rPr lang="en-US" sz="2100" dirty="0" err="1"/>
              <a:t>organizarea</a:t>
            </a:r>
            <a:r>
              <a:rPr lang="en-US" sz="2100" dirty="0"/>
              <a:t> </a:t>
            </a:r>
            <a:r>
              <a:rPr lang="en-US" sz="2100" dirty="0" err="1"/>
              <a:t>unei</a:t>
            </a:r>
            <a:r>
              <a:rPr lang="en-US" sz="2100" dirty="0"/>
              <a:t> </a:t>
            </a:r>
            <a:r>
              <a:rPr lang="en-US" sz="2100" dirty="0" err="1"/>
              <a:t>acţiuni</a:t>
            </a:r>
            <a:r>
              <a:rPr lang="en-US" sz="2100" dirty="0"/>
              <a:t> </a:t>
            </a:r>
            <a:r>
              <a:rPr lang="en-US" sz="2100" dirty="0" smtClean="0"/>
              <a:t>de </a:t>
            </a:r>
            <a:r>
              <a:rPr lang="en-US" sz="2100" dirty="0"/>
              <a:t>Sf. </a:t>
            </a:r>
            <a:r>
              <a:rPr lang="en-US" sz="2100" dirty="0" err="1"/>
              <a:t>Nicolae</a:t>
            </a:r>
            <a:r>
              <a:rPr lang="en-US" sz="2100" dirty="0"/>
              <a:t> </a:t>
            </a:r>
            <a:r>
              <a:rPr lang="en-US" sz="2100" dirty="0" err="1"/>
              <a:t>atât</a:t>
            </a:r>
            <a:r>
              <a:rPr lang="en-US" sz="2100" dirty="0"/>
              <a:t> </a:t>
            </a:r>
            <a:r>
              <a:rPr lang="en-US" sz="2100" dirty="0" err="1"/>
              <a:t>pentru</a:t>
            </a:r>
            <a:r>
              <a:rPr lang="en-US" sz="2100" dirty="0"/>
              <a:t> </a:t>
            </a:r>
            <a:r>
              <a:rPr lang="en-US" sz="2100" dirty="0" err="1"/>
              <a:t>angajaţi</a:t>
            </a:r>
            <a:r>
              <a:rPr lang="en-US" sz="2100" dirty="0"/>
              <a:t> </a:t>
            </a:r>
            <a:r>
              <a:rPr lang="en-US" sz="2100" dirty="0" err="1"/>
              <a:t>cât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pentru</a:t>
            </a:r>
            <a:r>
              <a:rPr lang="en-US" sz="2100" dirty="0"/>
              <a:t> </a:t>
            </a:r>
            <a:r>
              <a:rPr lang="en-US" sz="2100" dirty="0" err="1"/>
              <a:t>copii</a:t>
            </a:r>
            <a:r>
              <a:rPr lang="en-US" sz="2100" dirty="0"/>
              <a:t> </a:t>
            </a:r>
            <a:r>
              <a:rPr lang="en-US" sz="2100" dirty="0" err="1"/>
              <a:t>angajaților</a:t>
            </a:r>
            <a:r>
              <a:rPr lang="en-US" sz="2100" dirty="0"/>
              <a:t>, </a:t>
            </a:r>
            <a:r>
              <a:rPr lang="en-US" sz="2100" dirty="0" err="1"/>
              <a:t>conferinţe</a:t>
            </a:r>
            <a:r>
              <a:rPr lang="en-US" sz="2100" dirty="0"/>
              <a:t> </a:t>
            </a:r>
            <a:r>
              <a:rPr lang="en-US" sz="2100" dirty="0" err="1"/>
              <a:t>pe</a:t>
            </a:r>
            <a:r>
              <a:rPr lang="en-US" sz="2100" dirty="0"/>
              <a:t> </a:t>
            </a:r>
            <a:r>
              <a:rPr lang="en-US" sz="2100" dirty="0" err="1"/>
              <a:t>teme</a:t>
            </a:r>
            <a:r>
              <a:rPr lang="en-US" sz="2100" dirty="0"/>
              <a:t> de </a:t>
            </a:r>
            <a:r>
              <a:rPr lang="en-US" sz="2100" dirty="0" err="1"/>
              <a:t>protectia</a:t>
            </a:r>
            <a:r>
              <a:rPr lang="en-US" sz="2100" dirty="0"/>
              <a:t> </a:t>
            </a:r>
            <a:r>
              <a:rPr lang="en-US" sz="2100" dirty="0" err="1"/>
              <a:t>mediului</a:t>
            </a:r>
            <a:r>
              <a:rPr lang="en-US" sz="2100" dirty="0"/>
              <a:t> , </a:t>
            </a:r>
            <a:r>
              <a:rPr lang="en-US" sz="2100" dirty="0" err="1"/>
              <a:t>închirierea</a:t>
            </a:r>
            <a:r>
              <a:rPr lang="en-US" sz="2100" dirty="0"/>
              <a:t> </a:t>
            </a:r>
            <a:r>
              <a:rPr lang="en-US" sz="2100" dirty="0" err="1"/>
              <a:t>spaţiului</a:t>
            </a:r>
            <a:r>
              <a:rPr lang="en-US" sz="2100" dirty="0"/>
              <a:t> </a:t>
            </a:r>
            <a:r>
              <a:rPr lang="en-US" sz="2100" dirty="0" err="1"/>
              <a:t>unor</a:t>
            </a:r>
            <a:r>
              <a:rPr lang="en-US" sz="2100" dirty="0"/>
              <a:t> </a:t>
            </a:r>
            <a:r>
              <a:rPr lang="en-US" sz="2100" dirty="0" err="1"/>
              <a:t>alţi</a:t>
            </a:r>
            <a:r>
              <a:rPr lang="en-US" sz="2100" dirty="0"/>
              <a:t> </a:t>
            </a:r>
            <a:r>
              <a:rPr lang="en-US" sz="2100" dirty="0" err="1"/>
              <a:t>furnizori</a:t>
            </a:r>
            <a:r>
              <a:rPr lang="en-US" sz="2100" dirty="0"/>
              <a:t> de </a:t>
            </a:r>
            <a:r>
              <a:rPr lang="en-US" sz="2100" dirty="0" err="1"/>
              <a:t>formare</a:t>
            </a:r>
            <a:r>
              <a:rPr lang="en-US" sz="2100" dirty="0"/>
              <a:t> </a:t>
            </a:r>
            <a:r>
              <a:rPr lang="en-US" sz="2100" dirty="0" err="1"/>
              <a:t>profesională</a:t>
            </a:r>
            <a:r>
              <a:rPr lang="en-US" sz="2100" dirty="0"/>
              <a:t>, </a:t>
            </a:r>
            <a:r>
              <a:rPr lang="en-US" sz="2100" dirty="0" err="1"/>
              <a:t>participarea</a:t>
            </a:r>
            <a:r>
              <a:rPr lang="en-US" sz="2100" dirty="0"/>
              <a:t> la </a:t>
            </a:r>
            <a:r>
              <a:rPr lang="en-US" sz="2100" dirty="0" err="1"/>
              <a:t>programul</a:t>
            </a:r>
            <a:r>
              <a:rPr lang="en-US" sz="2100" dirty="0"/>
              <a:t> Job </a:t>
            </a:r>
            <a:r>
              <a:rPr lang="en-US" sz="2100" dirty="0" err="1"/>
              <a:t>Sadow</a:t>
            </a:r>
            <a:r>
              <a:rPr lang="en-US" sz="2100" dirty="0"/>
              <a:t> Day,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parteneriat</a:t>
            </a:r>
            <a:r>
              <a:rPr lang="en-US" sz="2100" dirty="0"/>
              <a:t> cu </a:t>
            </a:r>
            <a:r>
              <a:rPr lang="en-US" sz="2100" dirty="0" err="1"/>
              <a:t>mediul</a:t>
            </a:r>
            <a:r>
              <a:rPr lang="en-US" sz="2100" dirty="0"/>
              <a:t> </a:t>
            </a:r>
            <a:r>
              <a:rPr lang="en-US" sz="2100" dirty="0" err="1"/>
              <a:t>educaţional</a:t>
            </a:r>
            <a:r>
              <a:rPr lang="en-US" sz="2100" dirty="0"/>
              <a:t> </a:t>
            </a:r>
            <a:r>
              <a:rPr lang="en-US" sz="2100" dirty="0" smtClean="0"/>
              <a:t>, </a:t>
            </a:r>
            <a:r>
              <a:rPr lang="en-US" sz="2100" dirty="0" err="1" smtClean="0"/>
              <a:t>intruniri</a:t>
            </a:r>
            <a:r>
              <a:rPr lang="en-US" sz="2100" dirty="0" smtClean="0"/>
              <a:t> ARA, </a:t>
            </a:r>
            <a:r>
              <a:rPr lang="en-US" sz="2100" dirty="0" err="1" smtClean="0"/>
              <a:t>Ziua</a:t>
            </a:r>
            <a:r>
              <a:rPr lang="en-US" sz="2100" dirty="0" smtClean="0"/>
              <a:t> </a:t>
            </a:r>
            <a:r>
              <a:rPr lang="en-US" sz="2100" dirty="0" err="1"/>
              <a:t>Apei</a:t>
            </a:r>
            <a:r>
              <a:rPr lang="en-US" sz="2100" dirty="0"/>
              <a:t>, etc.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7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912" y="1508168"/>
            <a:ext cx="5807033" cy="4211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Context general şi provocări actuale</a:t>
            </a:r>
          </a:p>
        </p:txBody>
      </p:sp>
      <p:pic>
        <p:nvPicPr>
          <p:cNvPr id="4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7"/>
          <p:cNvSpPr txBox="1"/>
          <p:nvPr/>
        </p:nvSpPr>
        <p:spPr>
          <a:xfrm>
            <a:off x="365760" y="1721485"/>
            <a:ext cx="5337257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Opţiunea</a:t>
            </a:r>
            <a:r>
              <a:rPr lang="en-US" sz="2100" dirty="0"/>
              <a:t> </a:t>
            </a:r>
            <a:r>
              <a:rPr lang="en-US" sz="2100" dirty="0" err="1"/>
              <a:t>pentru</a:t>
            </a:r>
            <a:r>
              <a:rPr lang="en-US" sz="2100" dirty="0"/>
              <a:t> o </a:t>
            </a:r>
            <a:r>
              <a:rPr lang="en-US" sz="2100" dirty="0" err="1"/>
              <a:t>societate</a:t>
            </a:r>
            <a:r>
              <a:rPr lang="en-US" sz="2100" dirty="0"/>
              <a:t> </a:t>
            </a:r>
            <a:r>
              <a:rPr lang="en-US" sz="2100" dirty="0" err="1"/>
              <a:t>bazată</a:t>
            </a:r>
            <a:r>
              <a:rPr lang="en-US" sz="2100" dirty="0"/>
              <a:t> </a:t>
            </a:r>
            <a:r>
              <a:rPr lang="en-US" sz="2100" dirty="0" err="1"/>
              <a:t>pe</a:t>
            </a:r>
            <a:r>
              <a:rPr lang="en-US" sz="2100" dirty="0"/>
              <a:t> </a:t>
            </a:r>
            <a:r>
              <a:rPr lang="en-US" sz="2100" dirty="0" err="1"/>
              <a:t>cunoaştere</a:t>
            </a:r>
            <a:r>
              <a:rPr lang="en-US" sz="2100" dirty="0"/>
              <a:t> </a:t>
            </a:r>
            <a:r>
              <a:rPr lang="en-US" sz="2100" dirty="0" err="1"/>
              <a:t>necesită</a:t>
            </a:r>
            <a:r>
              <a:rPr lang="en-US" sz="2100" dirty="0"/>
              <a:t> </a:t>
            </a:r>
            <a:r>
              <a:rPr lang="en-US" sz="2100" b="1" dirty="0" err="1"/>
              <a:t>investiţii</a:t>
            </a:r>
            <a:r>
              <a:rPr lang="en-US" sz="2100" b="1" dirty="0"/>
              <a:t> </a:t>
            </a:r>
            <a:r>
              <a:rPr lang="en-US" sz="2100" b="1" dirty="0" err="1"/>
              <a:t>în</a:t>
            </a:r>
            <a:r>
              <a:rPr lang="en-US" sz="2100" b="1" dirty="0"/>
              <a:t> </a:t>
            </a:r>
            <a:r>
              <a:rPr lang="en-US" sz="2100" b="1" dirty="0" err="1"/>
              <a:t>dezvoltarea</a:t>
            </a:r>
            <a:r>
              <a:rPr lang="en-US" sz="2100" b="1" dirty="0"/>
              <a:t> </a:t>
            </a:r>
            <a:r>
              <a:rPr lang="en-US" sz="2100" b="1" dirty="0" err="1"/>
              <a:t>resurselor</a:t>
            </a:r>
            <a:r>
              <a:rPr lang="en-US" sz="2100" b="1" dirty="0"/>
              <a:t> </a:t>
            </a:r>
            <a:r>
              <a:rPr lang="en-US" sz="2100" b="1" dirty="0" err="1"/>
              <a:t>umane</a:t>
            </a:r>
            <a:r>
              <a:rPr lang="en-US" sz="2100" b="1" dirty="0"/>
              <a:t> </a:t>
            </a:r>
            <a:r>
              <a:rPr lang="en-US" sz="2100" dirty="0" err="1"/>
              <a:t>pentru</a:t>
            </a:r>
            <a:r>
              <a:rPr lang="en-US" sz="2100" dirty="0"/>
              <a:t> a </a:t>
            </a:r>
            <a:r>
              <a:rPr lang="en-US" sz="2100" dirty="0" err="1"/>
              <a:t>încuraja</a:t>
            </a:r>
            <a:r>
              <a:rPr lang="en-US" sz="2100" dirty="0"/>
              <a:t> </a:t>
            </a:r>
            <a:r>
              <a:rPr lang="en-US" sz="2100" dirty="0" err="1"/>
              <a:t>angajaţii</a:t>
            </a:r>
            <a:r>
              <a:rPr lang="en-US" sz="2100" dirty="0"/>
              <a:t> </a:t>
            </a:r>
            <a:r>
              <a:rPr lang="en-US" sz="2100" dirty="0" err="1"/>
              <a:t>să</a:t>
            </a:r>
            <a:r>
              <a:rPr lang="en-US" sz="2100" dirty="0"/>
              <a:t> </a:t>
            </a:r>
            <a:r>
              <a:rPr lang="en-US" sz="2100" dirty="0" err="1"/>
              <a:t>dobândească</a:t>
            </a:r>
            <a:r>
              <a:rPr lang="en-US" sz="2100" dirty="0"/>
              <a:t> </a:t>
            </a:r>
            <a:r>
              <a:rPr lang="en-US" sz="2100" dirty="0" err="1"/>
              <a:t>noi</a:t>
            </a:r>
            <a:r>
              <a:rPr lang="en-US" sz="2100" dirty="0"/>
              <a:t> </a:t>
            </a:r>
            <a:r>
              <a:rPr lang="en-US" sz="2100" dirty="0" err="1"/>
              <a:t>competenţe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să</a:t>
            </a:r>
            <a:r>
              <a:rPr lang="en-US" sz="2100" dirty="0"/>
              <a:t> </a:t>
            </a:r>
            <a:r>
              <a:rPr lang="en-US" sz="2100" dirty="0" err="1"/>
              <a:t>accepte</a:t>
            </a:r>
            <a:r>
              <a:rPr lang="en-US" sz="2100" dirty="0"/>
              <a:t> </a:t>
            </a:r>
            <a:r>
              <a:rPr lang="en-US" sz="2100" dirty="0" err="1"/>
              <a:t>mobilitatea</a:t>
            </a:r>
            <a:r>
              <a:rPr lang="en-US" sz="2100" dirty="0"/>
              <a:t> </a:t>
            </a:r>
            <a:r>
              <a:rPr lang="en-US" sz="2100" dirty="0" err="1"/>
              <a:t>ocupaţională</a:t>
            </a:r>
            <a:r>
              <a:rPr lang="en-US" sz="2100" dirty="0" smtClean="0"/>
              <a:t>.</a:t>
            </a:r>
          </a:p>
          <a:p>
            <a:endParaRPr lang="en-US" sz="21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smtClean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acelaşi</a:t>
            </a:r>
            <a:r>
              <a:rPr lang="en-US" sz="2100" dirty="0"/>
              <a:t> </a:t>
            </a:r>
            <a:r>
              <a:rPr lang="en-US" sz="2100" dirty="0" err="1"/>
              <a:t>timp</a:t>
            </a:r>
            <a:r>
              <a:rPr lang="en-US" sz="2100" dirty="0"/>
              <a:t>, </a:t>
            </a:r>
            <a:r>
              <a:rPr lang="en-US" sz="2100" dirty="0" err="1"/>
              <a:t>este</a:t>
            </a:r>
            <a:r>
              <a:rPr lang="en-US" sz="2100" dirty="0"/>
              <a:t> important </a:t>
            </a:r>
            <a:r>
              <a:rPr lang="en-US" sz="2100" dirty="0" err="1"/>
              <a:t>să</a:t>
            </a:r>
            <a:r>
              <a:rPr lang="en-US" sz="2100" dirty="0"/>
              <a:t> se </a:t>
            </a:r>
            <a:r>
              <a:rPr lang="en-US" sz="2100" dirty="0" err="1"/>
              <a:t>promoveze</a:t>
            </a:r>
            <a:r>
              <a:rPr lang="en-US" sz="2100" dirty="0"/>
              <a:t> </a:t>
            </a:r>
            <a:r>
              <a:rPr lang="en-US" sz="2100" dirty="0" err="1"/>
              <a:t>calitatea</a:t>
            </a:r>
            <a:r>
              <a:rPr lang="en-US" sz="2100" dirty="0"/>
              <a:t> </a:t>
            </a:r>
            <a:r>
              <a:rPr lang="en-US" sz="2100" dirty="0" err="1"/>
              <a:t>atunci</a:t>
            </a:r>
            <a:r>
              <a:rPr lang="en-US" sz="2100" dirty="0"/>
              <a:t> </a:t>
            </a:r>
            <a:r>
              <a:rPr lang="en-US" sz="2100" dirty="0" err="1"/>
              <a:t>când</a:t>
            </a:r>
            <a:r>
              <a:rPr lang="en-US" sz="2100" dirty="0"/>
              <a:t> se </a:t>
            </a:r>
            <a:r>
              <a:rPr lang="en-US" sz="2100" dirty="0" err="1"/>
              <a:t>fac</a:t>
            </a:r>
            <a:r>
              <a:rPr lang="en-US" sz="2100" dirty="0"/>
              <a:t> </a:t>
            </a:r>
            <a:r>
              <a:rPr lang="en-US" sz="2100" dirty="0" err="1"/>
              <a:t>angajări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să</a:t>
            </a:r>
            <a:r>
              <a:rPr lang="en-US" sz="2100" dirty="0"/>
              <a:t> se </a:t>
            </a:r>
            <a:r>
              <a:rPr lang="en-US" sz="2100" dirty="0" err="1"/>
              <a:t>dezvolte</a:t>
            </a:r>
            <a:r>
              <a:rPr lang="en-US" sz="2100" dirty="0"/>
              <a:t> </a:t>
            </a:r>
            <a:r>
              <a:rPr lang="en-US" sz="2100" dirty="0" err="1"/>
              <a:t>strategii</a:t>
            </a:r>
            <a:r>
              <a:rPr lang="en-US" sz="2100" dirty="0"/>
              <a:t> de </a:t>
            </a:r>
            <a:r>
              <a:rPr lang="en-US" sz="2100" dirty="0" err="1"/>
              <a:t>învăţare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de </a:t>
            </a:r>
            <a:r>
              <a:rPr lang="en-US" sz="2100" dirty="0" err="1"/>
              <a:t>formare</a:t>
            </a:r>
            <a:r>
              <a:rPr lang="en-US" sz="2100" dirty="0"/>
              <a:t> </a:t>
            </a:r>
            <a:r>
              <a:rPr lang="en-US" sz="2100" dirty="0" err="1"/>
              <a:t>profesională</a:t>
            </a:r>
            <a:r>
              <a:rPr lang="en-US" sz="2100" dirty="0"/>
              <a:t> </a:t>
            </a:r>
            <a:r>
              <a:rPr lang="en-US" sz="2100" dirty="0" err="1"/>
              <a:t>pe</a:t>
            </a:r>
            <a:r>
              <a:rPr lang="en-US" sz="2100" dirty="0"/>
              <a:t> tot </a:t>
            </a:r>
            <a:r>
              <a:rPr lang="en-US" sz="2100" dirty="0" err="1"/>
              <a:t>parcursul</a:t>
            </a:r>
            <a:r>
              <a:rPr lang="en-US" sz="2100" dirty="0"/>
              <a:t> </a:t>
            </a:r>
            <a:r>
              <a:rPr lang="en-US" sz="2100" dirty="0" err="1"/>
              <a:t>vieţii</a:t>
            </a:r>
            <a:r>
              <a:rPr lang="en-US" sz="2100" dirty="0"/>
              <a:t>,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beneficiul</a:t>
            </a:r>
            <a:r>
              <a:rPr lang="en-US" sz="2100" dirty="0"/>
              <a:t> </a:t>
            </a:r>
            <a:r>
              <a:rPr lang="en-US" sz="2100" dirty="0" err="1"/>
              <a:t>cât</a:t>
            </a:r>
            <a:r>
              <a:rPr lang="en-US" sz="2100" dirty="0"/>
              <a:t> </a:t>
            </a:r>
            <a:r>
              <a:rPr lang="en-US" sz="2100" dirty="0" err="1"/>
              <a:t>mai</a:t>
            </a:r>
            <a:r>
              <a:rPr lang="en-US" sz="2100" dirty="0"/>
              <a:t> </a:t>
            </a:r>
            <a:r>
              <a:rPr lang="en-US" sz="2100" dirty="0" err="1"/>
              <a:t>multor</a:t>
            </a:r>
            <a:r>
              <a:rPr lang="en-US" sz="2100" dirty="0"/>
              <a:t> </a:t>
            </a:r>
            <a:r>
              <a:rPr lang="en-US" sz="2100" dirty="0" err="1"/>
              <a:t>oameni</a:t>
            </a:r>
            <a:r>
              <a:rPr lang="en-US" sz="2100" dirty="0" smtClean="0"/>
              <a:t>.</a:t>
            </a:r>
            <a:endParaRPr lang="en-US" sz="21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1181" y="1299202"/>
            <a:ext cx="5761219" cy="4322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Cadrul</a:t>
            </a:r>
            <a:r>
              <a:rPr lang="en-US" dirty="0" smtClean="0"/>
              <a:t> procedural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422910" y="1691005"/>
            <a:ext cx="1134618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La </a:t>
            </a:r>
            <a:r>
              <a:rPr lang="en-US" sz="2000" dirty="0" err="1"/>
              <a:t>desfăşurarea</a:t>
            </a:r>
            <a:r>
              <a:rPr lang="en-US" sz="2000" dirty="0"/>
              <a:t>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bune</a:t>
            </a:r>
            <a:r>
              <a:rPr lang="en-US" sz="2000" dirty="0"/>
              <a:t> </a:t>
            </a:r>
            <a:r>
              <a:rPr lang="en-US" sz="2000" dirty="0" err="1"/>
              <a:t>condiţii</a:t>
            </a:r>
            <a:r>
              <a:rPr lang="en-US" sz="2000" dirty="0"/>
              <a:t> a </a:t>
            </a:r>
            <a:r>
              <a:rPr lang="en-US" sz="2000" dirty="0" err="1"/>
              <a:t>activităţii</a:t>
            </a:r>
            <a:r>
              <a:rPr lang="en-US" sz="2000" dirty="0"/>
              <a:t> de </a:t>
            </a:r>
            <a:r>
              <a:rPr lang="en-US" sz="2000" dirty="0" err="1"/>
              <a:t>formare</a:t>
            </a:r>
            <a:r>
              <a:rPr lang="en-US" sz="2000" dirty="0"/>
              <a:t> </a:t>
            </a:r>
            <a:r>
              <a:rPr lang="en-US" sz="2000" dirty="0" err="1"/>
              <a:t>profesională</a:t>
            </a:r>
            <a:r>
              <a:rPr lang="en-US" sz="2000" dirty="0"/>
              <a:t> o </a:t>
            </a:r>
            <a:r>
              <a:rPr lang="en-US" sz="2000" dirty="0" err="1"/>
              <a:t>importanţă</a:t>
            </a:r>
            <a:r>
              <a:rPr lang="en-US" sz="2000" dirty="0"/>
              <a:t> </a:t>
            </a:r>
            <a:r>
              <a:rPr lang="en-US" sz="2000" dirty="0" err="1"/>
              <a:t>capitală</a:t>
            </a:r>
            <a:r>
              <a:rPr lang="en-US" sz="2000" dirty="0"/>
              <a:t>  o au </a:t>
            </a:r>
            <a:r>
              <a:rPr lang="en-US" sz="2000" b="1" dirty="0" err="1"/>
              <a:t>Planul</a:t>
            </a:r>
            <a:r>
              <a:rPr lang="en-US" sz="2000" b="1" dirty="0"/>
              <a:t> </a:t>
            </a:r>
            <a:r>
              <a:rPr lang="en-US" sz="2000" b="1" dirty="0" err="1"/>
              <a:t>anual</a:t>
            </a:r>
            <a:r>
              <a:rPr lang="en-US" sz="2000" b="1" dirty="0"/>
              <a:t> de </a:t>
            </a:r>
            <a:r>
              <a:rPr lang="en-US" sz="2000" b="1" dirty="0" err="1"/>
              <a:t>formare</a:t>
            </a:r>
            <a:r>
              <a:rPr lang="en-US" sz="2000" b="1" dirty="0"/>
              <a:t> </a:t>
            </a:r>
            <a:r>
              <a:rPr lang="en-US" sz="2000" b="1" dirty="0" err="1"/>
              <a:t>profesională</a:t>
            </a:r>
            <a:r>
              <a:rPr lang="en-US" sz="2000" dirty="0"/>
              <a:t> </a:t>
            </a:r>
            <a:r>
              <a:rPr lang="en-US" sz="2000" dirty="0" err="1"/>
              <a:t>ca</a:t>
            </a:r>
            <a:r>
              <a:rPr lang="en-US" sz="2000" dirty="0"/>
              <a:t> instrument de </a:t>
            </a:r>
            <a:r>
              <a:rPr lang="en-US" sz="2000" dirty="0" err="1"/>
              <a:t>bază</a:t>
            </a:r>
            <a:r>
              <a:rPr lang="en-US" sz="2000" dirty="0"/>
              <a:t>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procesul</a:t>
            </a:r>
            <a:r>
              <a:rPr lang="en-US" sz="2000" dirty="0"/>
              <a:t> </a:t>
            </a:r>
            <a:r>
              <a:rPr lang="en-US" sz="2000" dirty="0" err="1"/>
              <a:t>formării</a:t>
            </a:r>
            <a:r>
              <a:rPr lang="en-US" sz="2000" dirty="0"/>
              <a:t> </a:t>
            </a:r>
            <a:r>
              <a:rPr lang="en-US" sz="2000" dirty="0" err="1"/>
              <a:t>şi</a:t>
            </a:r>
            <a:r>
              <a:rPr lang="en-US" sz="2000" dirty="0"/>
              <a:t>  </a:t>
            </a:r>
            <a:r>
              <a:rPr lang="en-US" sz="2000" b="1" dirty="0" err="1"/>
              <a:t>Procedura</a:t>
            </a:r>
            <a:r>
              <a:rPr lang="en-US" sz="2000" b="1" dirty="0"/>
              <a:t> de </a:t>
            </a:r>
            <a:r>
              <a:rPr lang="en-US" sz="2000" b="1" dirty="0" err="1"/>
              <a:t>instruire</a:t>
            </a:r>
            <a:r>
              <a:rPr lang="en-US" sz="2000" b="1" dirty="0"/>
              <a:t>/</a:t>
            </a:r>
            <a:r>
              <a:rPr lang="en-US" sz="2000" b="1" dirty="0" err="1"/>
              <a:t>formare</a:t>
            </a:r>
            <a:r>
              <a:rPr lang="en-US" sz="2000" b="1" dirty="0"/>
              <a:t> </a:t>
            </a:r>
            <a:r>
              <a:rPr lang="en-US" sz="2000" b="1" dirty="0" err="1"/>
              <a:t>profesională</a:t>
            </a:r>
            <a:r>
              <a:rPr lang="en-US" sz="2000" dirty="0"/>
              <a:t> care </a:t>
            </a:r>
            <a:r>
              <a:rPr lang="en-US" sz="2000" dirty="0" err="1"/>
              <a:t>cuprinde</a:t>
            </a:r>
            <a:r>
              <a:rPr lang="en-US" sz="2000" dirty="0"/>
              <a:t> </a:t>
            </a:r>
            <a:r>
              <a:rPr lang="en-US" sz="2000" dirty="0" err="1"/>
              <a:t>cadrul</a:t>
            </a:r>
            <a:r>
              <a:rPr lang="en-US" sz="2000" dirty="0"/>
              <a:t> legal, </a:t>
            </a:r>
            <a:r>
              <a:rPr lang="en-US" sz="2000" dirty="0" err="1"/>
              <a:t>responsabilităţile</a:t>
            </a:r>
            <a:r>
              <a:rPr lang="en-US" sz="2000" dirty="0"/>
              <a:t> </a:t>
            </a:r>
            <a:r>
              <a:rPr lang="en-US" sz="2000" dirty="0" err="1"/>
              <a:t>persoanelor</a:t>
            </a:r>
            <a:r>
              <a:rPr lang="en-US" sz="2000" dirty="0"/>
              <a:t> implicate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procesul</a:t>
            </a:r>
            <a:r>
              <a:rPr lang="en-US" sz="2000" dirty="0"/>
              <a:t> </a:t>
            </a:r>
            <a:r>
              <a:rPr lang="en-US" sz="2000" dirty="0" err="1"/>
              <a:t>formării</a:t>
            </a:r>
            <a:r>
              <a:rPr lang="en-US" sz="2000" dirty="0"/>
              <a:t>, </a:t>
            </a:r>
            <a:r>
              <a:rPr lang="en-US" sz="2000" dirty="0" err="1"/>
              <a:t>formularele</a:t>
            </a:r>
            <a:r>
              <a:rPr lang="en-US" sz="2000" dirty="0"/>
              <a:t> </a:t>
            </a:r>
            <a:r>
              <a:rPr lang="en-US" sz="2000" dirty="0" err="1"/>
              <a:t>tipizate</a:t>
            </a:r>
            <a:r>
              <a:rPr lang="en-US" sz="2000" dirty="0"/>
              <a:t> </a:t>
            </a:r>
            <a:r>
              <a:rPr lang="en-US" sz="2000" dirty="0" err="1"/>
              <a:t>şi</a:t>
            </a:r>
            <a:r>
              <a:rPr lang="en-US" sz="2000" dirty="0"/>
              <a:t>  </a:t>
            </a:r>
            <a:r>
              <a:rPr lang="en-US" sz="2000" dirty="0" err="1"/>
              <a:t>etapele</a:t>
            </a:r>
            <a:r>
              <a:rPr lang="en-US" sz="2000" dirty="0"/>
              <a:t> </a:t>
            </a:r>
            <a:r>
              <a:rPr lang="en-US" sz="2000" dirty="0" err="1"/>
              <a:t>desfăşurării</a:t>
            </a:r>
            <a:r>
              <a:rPr lang="en-US" sz="2000" dirty="0"/>
              <a:t> </a:t>
            </a:r>
            <a:r>
              <a:rPr lang="en-US" sz="2000" dirty="0" err="1"/>
              <a:t>formării</a:t>
            </a:r>
            <a:r>
              <a:rPr lang="en-US" sz="2000" dirty="0"/>
              <a:t>,  </a:t>
            </a:r>
            <a:r>
              <a:rPr lang="en-US" sz="2000" dirty="0" err="1"/>
              <a:t>insistându</a:t>
            </a:r>
            <a:r>
              <a:rPr lang="en-US" sz="2000" dirty="0"/>
              <a:t>-se </a:t>
            </a:r>
            <a:r>
              <a:rPr lang="en-US" sz="2000" dirty="0" err="1"/>
              <a:t>asupra</a:t>
            </a:r>
            <a:r>
              <a:rPr lang="en-US" sz="2000" dirty="0"/>
              <a:t> </a:t>
            </a:r>
            <a:r>
              <a:rPr lang="en-US" sz="2000" dirty="0" err="1"/>
              <a:t>faptului</a:t>
            </a:r>
            <a:r>
              <a:rPr lang="en-US" sz="2000" dirty="0"/>
              <a:t> </a:t>
            </a:r>
            <a:r>
              <a:rPr lang="en-US" sz="2000" dirty="0" err="1"/>
              <a:t>că</a:t>
            </a:r>
            <a:r>
              <a:rPr lang="en-US" sz="2000" dirty="0"/>
              <a:t> </a:t>
            </a:r>
            <a:r>
              <a:rPr lang="en-US" sz="2000" dirty="0" err="1"/>
              <a:t>formarea</a:t>
            </a:r>
            <a:r>
              <a:rPr lang="en-US" sz="2000" dirty="0"/>
              <a:t> </a:t>
            </a:r>
            <a:r>
              <a:rPr lang="en-US" sz="2000" dirty="0" err="1"/>
              <a:t>este</a:t>
            </a:r>
            <a:r>
              <a:rPr lang="en-US" sz="2000" dirty="0"/>
              <a:t> un </a:t>
            </a:r>
            <a:r>
              <a:rPr lang="en-US" sz="2000" dirty="0" err="1"/>
              <a:t>proces</a:t>
            </a:r>
            <a:r>
              <a:rPr lang="en-US" sz="2000" dirty="0"/>
              <a:t> </a:t>
            </a:r>
            <a:r>
              <a:rPr lang="en-US" sz="2000" dirty="0" err="1"/>
              <a:t>concertat</a:t>
            </a:r>
            <a:r>
              <a:rPr lang="en-US" sz="2000" dirty="0"/>
              <a:t> la care </a:t>
            </a:r>
            <a:r>
              <a:rPr lang="en-US" sz="2000" dirty="0" err="1"/>
              <a:t>participă</a:t>
            </a:r>
            <a:r>
              <a:rPr lang="en-US" sz="2000" dirty="0"/>
              <a:t> </a:t>
            </a:r>
            <a:r>
              <a:rPr lang="en-US" sz="2000" dirty="0" err="1"/>
              <a:t>cursanţii</a:t>
            </a:r>
            <a:r>
              <a:rPr lang="en-US" sz="2000" dirty="0"/>
              <a:t>, </a:t>
            </a:r>
            <a:r>
              <a:rPr lang="en-US" sz="2000" dirty="0" err="1"/>
              <a:t>şefii</a:t>
            </a:r>
            <a:r>
              <a:rPr lang="en-US" sz="2000" dirty="0"/>
              <a:t> </a:t>
            </a:r>
            <a:r>
              <a:rPr lang="en-US" sz="2000" dirty="0" err="1"/>
              <a:t>cursanţilor</a:t>
            </a:r>
            <a:r>
              <a:rPr lang="en-US" sz="2000" dirty="0"/>
              <a:t>, </a:t>
            </a:r>
            <a:r>
              <a:rPr lang="en-US" sz="2000" dirty="0" err="1"/>
              <a:t>specialistul</a:t>
            </a:r>
            <a:r>
              <a:rPr lang="en-US" sz="2000" dirty="0"/>
              <a:t>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formare</a:t>
            </a:r>
            <a:r>
              <a:rPr lang="en-US" sz="2000" dirty="0"/>
              <a:t> , </a:t>
            </a:r>
            <a:r>
              <a:rPr lang="en-US" sz="2000" dirty="0" err="1"/>
              <a:t>membrii</a:t>
            </a:r>
            <a:r>
              <a:rPr lang="en-US" sz="2000" dirty="0"/>
              <a:t> </a:t>
            </a:r>
            <a:r>
              <a:rPr lang="en-US" sz="2000" dirty="0" err="1"/>
              <a:t>echipei</a:t>
            </a:r>
            <a:r>
              <a:rPr lang="en-US" sz="2000" dirty="0"/>
              <a:t>  din care </a:t>
            </a:r>
            <a:r>
              <a:rPr lang="en-US" sz="2000" dirty="0" err="1"/>
              <a:t>provin</a:t>
            </a:r>
            <a:r>
              <a:rPr lang="en-US" sz="2000" dirty="0"/>
              <a:t> </a:t>
            </a:r>
            <a:r>
              <a:rPr lang="en-US" sz="2000" dirty="0" err="1"/>
              <a:t>cursanţii</a:t>
            </a:r>
            <a:r>
              <a:rPr lang="en-US" sz="2000" dirty="0"/>
              <a:t>  </a:t>
            </a:r>
            <a:r>
              <a:rPr lang="en-US" sz="2000" dirty="0" err="1"/>
              <a:t>şi</a:t>
            </a:r>
            <a:r>
              <a:rPr lang="en-US" sz="2000" dirty="0"/>
              <a:t> </a:t>
            </a:r>
            <a:r>
              <a:rPr lang="en-US" sz="2000" dirty="0" err="1"/>
              <a:t>managementul</a:t>
            </a:r>
            <a:r>
              <a:rPr lang="en-US" sz="2000" dirty="0"/>
              <a:t> </a:t>
            </a:r>
            <a:r>
              <a:rPr lang="en-US" sz="2000" dirty="0" err="1"/>
              <a:t>societăţii</a:t>
            </a:r>
            <a:r>
              <a:rPr lang="en-US" sz="2000" dirty="0"/>
              <a:t> </a:t>
            </a:r>
            <a:r>
              <a:rPr lang="en-US" sz="2000" dirty="0" err="1"/>
              <a:t>prin</a:t>
            </a:r>
            <a:r>
              <a:rPr lang="en-US" sz="2000" dirty="0"/>
              <a:t> </a:t>
            </a:r>
            <a:r>
              <a:rPr lang="en-US" sz="2000" dirty="0" err="1"/>
              <a:t>asigurarea</a:t>
            </a:r>
            <a:r>
              <a:rPr lang="en-US" sz="2000" dirty="0"/>
              <a:t> </a:t>
            </a:r>
            <a:r>
              <a:rPr lang="en-US" sz="2000" dirty="0" err="1"/>
              <a:t>tuturor</a:t>
            </a:r>
            <a:r>
              <a:rPr lang="en-US" sz="2000" dirty="0"/>
              <a:t> </a:t>
            </a:r>
            <a:r>
              <a:rPr lang="en-US" sz="2000" dirty="0" err="1"/>
              <a:t>resurselor</a:t>
            </a:r>
            <a:r>
              <a:rPr lang="en-US" sz="2000" dirty="0"/>
              <a:t> </a:t>
            </a:r>
            <a:r>
              <a:rPr lang="en-US" sz="2000" dirty="0" err="1"/>
              <a:t>necesare</a:t>
            </a:r>
            <a:r>
              <a:rPr lang="en-US" sz="2000" dirty="0"/>
              <a:t> </a:t>
            </a:r>
            <a:r>
              <a:rPr lang="en-US" sz="2000" dirty="0" err="1"/>
              <a:t>formării</a:t>
            </a:r>
            <a:r>
              <a:rPr lang="en-US" sz="2000" dirty="0"/>
              <a:t>.  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9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831" y="4220844"/>
            <a:ext cx="5876719" cy="2251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Cadrul</a:t>
            </a:r>
            <a:r>
              <a:rPr lang="en-US" dirty="0" smtClean="0"/>
              <a:t> procedural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422910" y="1691005"/>
            <a:ext cx="1134618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La </a:t>
            </a:r>
            <a:r>
              <a:rPr lang="en-US" sz="2000" dirty="0" err="1"/>
              <a:t>desfăşurarea</a:t>
            </a:r>
            <a:r>
              <a:rPr lang="en-US" sz="2000" dirty="0"/>
              <a:t>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bune</a:t>
            </a:r>
            <a:r>
              <a:rPr lang="en-US" sz="2000" dirty="0"/>
              <a:t> </a:t>
            </a:r>
            <a:r>
              <a:rPr lang="en-US" sz="2000" dirty="0" err="1"/>
              <a:t>condiţii</a:t>
            </a:r>
            <a:r>
              <a:rPr lang="en-US" sz="2000" dirty="0"/>
              <a:t> a </a:t>
            </a:r>
            <a:r>
              <a:rPr lang="en-US" sz="2000" dirty="0" err="1"/>
              <a:t>activităţii</a:t>
            </a:r>
            <a:r>
              <a:rPr lang="en-US" sz="2000" dirty="0"/>
              <a:t> de </a:t>
            </a:r>
            <a:r>
              <a:rPr lang="en-US" sz="2000" dirty="0" err="1"/>
              <a:t>formare</a:t>
            </a:r>
            <a:r>
              <a:rPr lang="en-US" sz="2000" dirty="0"/>
              <a:t> </a:t>
            </a:r>
            <a:r>
              <a:rPr lang="en-US" sz="2000" dirty="0" err="1"/>
              <a:t>profesională</a:t>
            </a:r>
            <a:r>
              <a:rPr lang="en-US" sz="2000" dirty="0"/>
              <a:t> o </a:t>
            </a:r>
            <a:r>
              <a:rPr lang="en-US" sz="2000" dirty="0" err="1"/>
              <a:t>importanţă</a:t>
            </a:r>
            <a:r>
              <a:rPr lang="en-US" sz="2000" dirty="0"/>
              <a:t> </a:t>
            </a:r>
            <a:r>
              <a:rPr lang="en-US" sz="2000" dirty="0" err="1"/>
              <a:t>capitală</a:t>
            </a:r>
            <a:r>
              <a:rPr lang="en-US" sz="2000" dirty="0"/>
              <a:t>  o au </a:t>
            </a:r>
            <a:r>
              <a:rPr lang="en-US" sz="2000" b="1" dirty="0" err="1"/>
              <a:t>Planul</a:t>
            </a:r>
            <a:r>
              <a:rPr lang="en-US" sz="2000" b="1" dirty="0"/>
              <a:t> </a:t>
            </a:r>
            <a:r>
              <a:rPr lang="en-US" sz="2000" b="1" dirty="0" err="1"/>
              <a:t>anual</a:t>
            </a:r>
            <a:r>
              <a:rPr lang="en-US" sz="2000" b="1" dirty="0"/>
              <a:t> de </a:t>
            </a:r>
            <a:r>
              <a:rPr lang="en-US" sz="2000" b="1" dirty="0" err="1"/>
              <a:t>formare</a:t>
            </a:r>
            <a:r>
              <a:rPr lang="en-US" sz="2000" b="1" dirty="0"/>
              <a:t> </a:t>
            </a:r>
            <a:r>
              <a:rPr lang="en-US" sz="2000" b="1" dirty="0" err="1"/>
              <a:t>profesională</a:t>
            </a:r>
            <a:r>
              <a:rPr lang="en-US" sz="2000" dirty="0"/>
              <a:t> </a:t>
            </a:r>
            <a:r>
              <a:rPr lang="en-US" sz="2000" dirty="0" err="1"/>
              <a:t>ca</a:t>
            </a:r>
            <a:r>
              <a:rPr lang="en-US" sz="2000" dirty="0"/>
              <a:t> instrument de </a:t>
            </a:r>
            <a:r>
              <a:rPr lang="en-US" sz="2000" dirty="0" err="1"/>
              <a:t>bază</a:t>
            </a:r>
            <a:r>
              <a:rPr lang="en-US" sz="2000" dirty="0"/>
              <a:t>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procesul</a:t>
            </a:r>
            <a:r>
              <a:rPr lang="en-US" sz="2000" dirty="0"/>
              <a:t> </a:t>
            </a:r>
            <a:r>
              <a:rPr lang="en-US" sz="2000" dirty="0" err="1"/>
              <a:t>formării</a:t>
            </a:r>
            <a:r>
              <a:rPr lang="en-US" sz="2000" dirty="0"/>
              <a:t> </a:t>
            </a:r>
            <a:r>
              <a:rPr lang="en-US" sz="2000" dirty="0" err="1"/>
              <a:t>şi</a:t>
            </a:r>
            <a:r>
              <a:rPr lang="en-US" sz="2000" dirty="0"/>
              <a:t>  </a:t>
            </a:r>
            <a:r>
              <a:rPr lang="en-US" sz="2000" b="1" dirty="0" err="1"/>
              <a:t>Procedura</a:t>
            </a:r>
            <a:r>
              <a:rPr lang="en-US" sz="2000" b="1" dirty="0"/>
              <a:t> de </a:t>
            </a:r>
            <a:r>
              <a:rPr lang="en-US" sz="2000" b="1" dirty="0" err="1"/>
              <a:t>instruire</a:t>
            </a:r>
            <a:r>
              <a:rPr lang="en-US" sz="2000" b="1" dirty="0"/>
              <a:t>/</a:t>
            </a:r>
            <a:r>
              <a:rPr lang="en-US" sz="2000" b="1" dirty="0" err="1"/>
              <a:t>formare</a:t>
            </a:r>
            <a:r>
              <a:rPr lang="en-US" sz="2000" b="1" dirty="0"/>
              <a:t> </a:t>
            </a:r>
            <a:r>
              <a:rPr lang="en-US" sz="2000" b="1" dirty="0" err="1"/>
              <a:t>profesională</a:t>
            </a:r>
            <a:r>
              <a:rPr lang="en-US" sz="2000" dirty="0"/>
              <a:t> care </a:t>
            </a:r>
            <a:r>
              <a:rPr lang="en-US" sz="2000" dirty="0" err="1"/>
              <a:t>cuprinde</a:t>
            </a:r>
            <a:r>
              <a:rPr lang="en-US" sz="2000" dirty="0"/>
              <a:t> </a:t>
            </a:r>
            <a:r>
              <a:rPr lang="en-US" sz="2000" dirty="0" err="1"/>
              <a:t>cadrul</a:t>
            </a:r>
            <a:r>
              <a:rPr lang="en-US" sz="2000" dirty="0"/>
              <a:t> legal, </a:t>
            </a:r>
            <a:r>
              <a:rPr lang="en-US" sz="2000" dirty="0" err="1"/>
              <a:t>responsabilităţile</a:t>
            </a:r>
            <a:r>
              <a:rPr lang="en-US" sz="2000" dirty="0"/>
              <a:t> </a:t>
            </a:r>
            <a:r>
              <a:rPr lang="en-US" sz="2000" dirty="0" err="1"/>
              <a:t>persoanelor</a:t>
            </a:r>
            <a:r>
              <a:rPr lang="en-US" sz="2000" dirty="0"/>
              <a:t> implicate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procesul</a:t>
            </a:r>
            <a:r>
              <a:rPr lang="en-US" sz="2000" dirty="0"/>
              <a:t> </a:t>
            </a:r>
            <a:r>
              <a:rPr lang="en-US" sz="2000" dirty="0" err="1"/>
              <a:t>formării</a:t>
            </a:r>
            <a:r>
              <a:rPr lang="en-US" sz="2000" dirty="0"/>
              <a:t>, </a:t>
            </a:r>
            <a:r>
              <a:rPr lang="en-US" sz="2000" dirty="0" err="1"/>
              <a:t>formularele</a:t>
            </a:r>
            <a:r>
              <a:rPr lang="en-US" sz="2000" dirty="0"/>
              <a:t> </a:t>
            </a:r>
            <a:r>
              <a:rPr lang="en-US" sz="2000" dirty="0" err="1"/>
              <a:t>tipizate</a:t>
            </a:r>
            <a:r>
              <a:rPr lang="en-US" sz="2000" dirty="0"/>
              <a:t> </a:t>
            </a:r>
            <a:r>
              <a:rPr lang="en-US" sz="2000" dirty="0" err="1"/>
              <a:t>şi</a:t>
            </a:r>
            <a:r>
              <a:rPr lang="en-US" sz="2000" dirty="0"/>
              <a:t>  </a:t>
            </a:r>
            <a:r>
              <a:rPr lang="en-US" sz="2000" dirty="0" err="1"/>
              <a:t>etapele</a:t>
            </a:r>
            <a:r>
              <a:rPr lang="en-US" sz="2000" dirty="0"/>
              <a:t> </a:t>
            </a:r>
            <a:r>
              <a:rPr lang="en-US" sz="2000" dirty="0" err="1"/>
              <a:t>desfăşurării</a:t>
            </a:r>
            <a:r>
              <a:rPr lang="en-US" sz="2000" dirty="0"/>
              <a:t> </a:t>
            </a:r>
            <a:r>
              <a:rPr lang="en-US" sz="2000" dirty="0" err="1"/>
              <a:t>formării</a:t>
            </a:r>
            <a:r>
              <a:rPr lang="en-US" sz="2000" dirty="0"/>
              <a:t>,  </a:t>
            </a:r>
            <a:r>
              <a:rPr lang="en-US" sz="2000" dirty="0" err="1"/>
              <a:t>insistându</a:t>
            </a:r>
            <a:r>
              <a:rPr lang="en-US" sz="2000" dirty="0"/>
              <a:t>-se </a:t>
            </a:r>
            <a:r>
              <a:rPr lang="en-US" sz="2000" dirty="0" err="1"/>
              <a:t>asupra</a:t>
            </a:r>
            <a:r>
              <a:rPr lang="en-US" sz="2000" dirty="0"/>
              <a:t> </a:t>
            </a:r>
            <a:r>
              <a:rPr lang="en-US" sz="2000" dirty="0" err="1"/>
              <a:t>faptului</a:t>
            </a:r>
            <a:r>
              <a:rPr lang="en-US" sz="2000" dirty="0"/>
              <a:t> </a:t>
            </a:r>
            <a:r>
              <a:rPr lang="en-US" sz="2000" dirty="0" err="1"/>
              <a:t>că</a:t>
            </a:r>
            <a:r>
              <a:rPr lang="en-US" sz="2000" dirty="0"/>
              <a:t> </a:t>
            </a:r>
            <a:r>
              <a:rPr lang="en-US" sz="2000" dirty="0" err="1"/>
              <a:t>formarea</a:t>
            </a:r>
            <a:r>
              <a:rPr lang="en-US" sz="2000" dirty="0"/>
              <a:t> </a:t>
            </a:r>
            <a:r>
              <a:rPr lang="en-US" sz="2000" dirty="0" err="1"/>
              <a:t>este</a:t>
            </a:r>
            <a:r>
              <a:rPr lang="en-US" sz="2000" dirty="0"/>
              <a:t> un </a:t>
            </a:r>
            <a:r>
              <a:rPr lang="en-US" sz="2000" dirty="0" err="1"/>
              <a:t>proces</a:t>
            </a:r>
            <a:r>
              <a:rPr lang="en-US" sz="2000" dirty="0"/>
              <a:t> </a:t>
            </a:r>
            <a:r>
              <a:rPr lang="en-US" sz="2000" dirty="0" err="1"/>
              <a:t>concertat</a:t>
            </a:r>
            <a:r>
              <a:rPr lang="en-US" sz="2000" dirty="0"/>
              <a:t> la care </a:t>
            </a:r>
            <a:r>
              <a:rPr lang="en-US" sz="2000" dirty="0" err="1"/>
              <a:t>participă</a:t>
            </a:r>
            <a:r>
              <a:rPr lang="en-US" sz="2000" dirty="0"/>
              <a:t> </a:t>
            </a:r>
            <a:r>
              <a:rPr lang="en-US" sz="2000" dirty="0" err="1"/>
              <a:t>cursanţii</a:t>
            </a:r>
            <a:r>
              <a:rPr lang="en-US" sz="2000" dirty="0"/>
              <a:t>, </a:t>
            </a:r>
            <a:r>
              <a:rPr lang="en-US" sz="2000" dirty="0" err="1"/>
              <a:t>şefii</a:t>
            </a:r>
            <a:r>
              <a:rPr lang="en-US" sz="2000" dirty="0"/>
              <a:t> </a:t>
            </a:r>
            <a:r>
              <a:rPr lang="en-US" sz="2000" dirty="0" err="1"/>
              <a:t>cursanţilor</a:t>
            </a:r>
            <a:r>
              <a:rPr lang="en-US" sz="2000" dirty="0"/>
              <a:t>, </a:t>
            </a:r>
            <a:r>
              <a:rPr lang="en-US" sz="2000" dirty="0" err="1"/>
              <a:t>specialistul</a:t>
            </a:r>
            <a:r>
              <a:rPr lang="en-US" sz="2000" dirty="0"/>
              <a:t>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formare</a:t>
            </a:r>
            <a:r>
              <a:rPr lang="en-US" sz="2000" dirty="0"/>
              <a:t> , </a:t>
            </a:r>
            <a:r>
              <a:rPr lang="en-US" sz="2000" dirty="0" err="1"/>
              <a:t>membrii</a:t>
            </a:r>
            <a:r>
              <a:rPr lang="en-US" sz="2000" dirty="0"/>
              <a:t> </a:t>
            </a:r>
            <a:r>
              <a:rPr lang="en-US" sz="2000" dirty="0" err="1"/>
              <a:t>echipei</a:t>
            </a:r>
            <a:r>
              <a:rPr lang="en-US" sz="2000" dirty="0"/>
              <a:t>  din care </a:t>
            </a:r>
            <a:r>
              <a:rPr lang="en-US" sz="2000" dirty="0" err="1"/>
              <a:t>provin</a:t>
            </a:r>
            <a:r>
              <a:rPr lang="en-US" sz="2000" dirty="0"/>
              <a:t> </a:t>
            </a:r>
            <a:r>
              <a:rPr lang="en-US" sz="2000" dirty="0" err="1"/>
              <a:t>cursanţii</a:t>
            </a:r>
            <a:r>
              <a:rPr lang="en-US" sz="2000" dirty="0"/>
              <a:t>  </a:t>
            </a:r>
            <a:r>
              <a:rPr lang="en-US" sz="2000" dirty="0" err="1"/>
              <a:t>şi</a:t>
            </a:r>
            <a:r>
              <a:rPr lang="en-US" sz="2000" dirty="0"/>
              <a:t> </a:t>
            </a:r>
            <a:r>
              <a:rPr lang="en-US" sz="2000" dirty="0" err="1"/>
              <a:t>managementul</a:t>
            </a:r>
            <a:r>
              <a:rPr lang="en-US" sz="2000" dirty="0"/>
              <a:t> </a:t>
            </a:r>
            <a:r>
              <a:rPr lang="en-US" sz="2000" dirty="0" err="1"/>
              <a:t>societăţii</a:t>
            </a:r>
            <a:r>
              <a:rPr lang="en-US" sz="2000" dirty="0"/>
              <a:t> </a:t>
            </a:r>
            <a:r>
              <a:rPr lang="en-US" sz="2000" dirty="0" err="1"/>
              <a:t>prin</a:t>
            </a:r>
            <a:r>
              <a:rPr lang="en-US" sz="2000" dirty="0"/>
              <a:t> </a:t>
            </a:r>
            <a:r>
              <a:rPr lang="en-US" sz="2000" dirty="0" err="1"/>
              <a:t>asigurarea</a:t>
            </a:r>
            <a:r>
              <a:rPr lang="en-US" sz="2000" dirty="0"/>
              <a:t> </a:t>
            </a:r>
            <a:r>
              <a:rPr lang="en-US" sz="2000" dirty="0" err="1"/>
              <a:t>tuturor</a:t>
            </a:r>
            <a:r>
              <a:rPr lang="en-US" sz="2000" dirty="0"/>
              <a:t> </a:t>
            </a:r>
            <a:r>
              <a:rPr lang="en-US" sz="2000" dirty="0" err="1"/>
              <a:t>resurselor</a:t>
            </a:r>
            <a:r>
              <a:rPr lang="en-US" sz="2000" dirty="0"/>
              <a:t> </a:t>
            </a:r>
            <a:r>
              <a:rPr lang="en-US" sz="2000" dirty="0" err="1"/>
              <a:t>necesare</a:t>
            </a:r>
            <a:r>
              <a:rPr lang="en-US" sz="2000" dirty="0"/>
              <a:t> </a:t>
            </a:r>
            <a:r>
              <a:rPr lang="en-US" sz="2000" dirty="0" err="1"/>
              <a:t>formării</a:t>
            </a:r>
            <a:r>
              <a:rPr lang="en-US" sz="2000" dirty="0"/>
              <a:t>.  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9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831" y="4220844"/>
            <a:ext cx="5876719" cy="225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03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Context general şi provocări actuale</a:t>
            </a:r>
          </a:p>
        </p:txBody>
      </p:sp>
      <p:pic>
        <p:nvPicPr>
          <p:cNvPr id="4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7"/>
          <p:cNvSpPr txBox="1"/>
          <p:nvPr/>
        </p:nvSpPr>
        <p:spPr>
          <a:xfrm>
            <a:off x="384049" y="1721485"/>
            <a:ext cx="5544312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 smtClean="0"/>
              <a:t>Astfel</a:t>
            </a:r>
            <a:r>
              <a:rPr lang="en-US" sz="2100" dirty="0" smtClean="0"/>
              <a:t> </a:t>
            </a:r>
            <a:r>
              <a:rPr lang="en-US" sz="2100" dirty="0"/>
              <a:t>s-a </a:t>
            </a:r>
            <a:r>
              <a:rPr lang="en-US" sz="2100" dirty="0" err="1"/>
              <a:t>accentuat</a:t>
            </a:r>
            <a:r>
              <a:rPr lang="en-US" sz="2100" dirty="0"/>
              <a:t> </a:t>
            </a:r>
            <a:r>
              <a:rPr lang="en-US" sz="2100" dirty="0" err="1"/>
              <a:t>cerinţa</a:t>
            </a:r>
            <a:r>
              <a:rPr lang="en-US" sz="2100" dirty="0"/>
              <a:t> </a:t>
            </a:r>
            <a:r>
              <a:rPr lang="en-US" sz="2100" dirty="0" err="1"/>
              <a:t>pentru</a:t>
            </a:r>
            <a:r>
              <a:rPr lang="en-US" sz="2100" dirty="0"/>
              <a:t> o </a:t>
            </a:r>
            <a:r>
              <a:rPr lang="en-US" sz="2100" dirty="0" err="1"/>
              <a:t>formare</a:t>
            </a:r>
            <a:r>
              <a:rPr lang="en-US" sz="2100" dirty="0"/>
              <a:t> </a:t>
            </a:r>
            <a:r>
              <a:rPr lang="en-US" sz="2100" dirty="0" err="1"/>
              <a:t>profesională</a:t>
            </a:r>
            <a:r>
              <a:rPr lang="en-US" sz="2100" dirty="0"/>
              <a:t> </a:t>
            </a:r>
            <a:r>
              <a:rPr lang="en-US" sz="2100" dirty="0" err="1"/>
              <a:t>flexibilă</a:t>
            </a:r>
            <a:r>
              <a:rPr lang="en-US" sz="2100" dirty="0"/>
              <a:t> cu o </a:t>
            </a:r>
            <a:r>
              <a:rPr lang="en-US" sz="2100" dirty="0" err="1"/>
              <a:t>bază</a:t>
            </a:r>
            <a:r>
              <a:rPr lang="en-US" sz="2100" dirty="0"/>
              <a:t> </a:t>
            </a:r>
            <a:r>
              <a:rPr lang="en-US" sz="2100" dirty="0" err="1"/>
              <a:t>largă</a:t>
            </a:r>
            <a:r>
              <a:rPr lang="en-US" sz="2100" dirty="0"/>
              <a:t> de </a:t>
            </a:r>
            <a:r>
              <a:rPr lang="en-US" sz="2100" dirty="0" err="1"/>
              <a:t>cunoştinţe</a:t>
            </a:r>
            <a:r>
              <a:rPr lang="en-US" sz="2100" dirty="0"/>
              <a:t>, </a:t>
            </a:r>
            <a:r>
              <a:rPr lang="en-US" sz="2100" dirty="0" err="1"/>
              <a:t>sprijinind</a:t>
            </a:r>
            <a:r>
              <a:rPr lang="en-US" sz="2100" dirty="0"/>
              <a:t> o </a:t>
            </a:r>
            <a:r>
              <a:rPr lang="en-US" sz="2100" dirty="0" err="1"/>
              <a:t>abordare</a:t>
            </a:r>
            <a:r>
              <a:rPr lang="en-US" sz="2100" dirty="0"/>
              <a:t> </a:t>
            </a:r>
            <a:r>
              <a:rPr lang="en-US" sz="2100" dirty="0" err="1"/>
              <a:t>legată</a:t>
            </a:r>
            <a:r>
              <a:rPr lang="en-US" sz="2100" dirty="0"/>
              <a:t> de </a:t>
            </a:r>
            <a:r>
              <a:rPr lang="en-US" sz="2100" dirty="0" err="1"/>
              <a:t>conceptul</a:t>
            </a:r>
            <a:r>
              <a:rPr lang="en-US" sz="2100" dirty="0"/>
              <a:t> "</a:t>
            </a:r>
            <a:r>
              <a:rPr lang="en-US" sz="2100" b="1" dirty="0"/>
              <a:t>a </a:t>
            </a:r>
            <a:r>
              <a:rPr lang="en-US" sz="2100" b="1" dirty="0" err="1"/>
              <a:t>învăţa</a:t>
            </a:r>
            <a:r>
              <a:rPr lang="en-US" sz="2100" b="1" dirty="0"/>
              <a:t> </a:t>
            </a:r>
            <a:r>
              <a:rPr lang="en-US" sz="2100" b="1" dirty="0" err="1"/>
              <a:t>să</a:t>
            </a:r>
            <a:r>
              <a:rPr lang="en-US" sz="2100" b="1" dirty="0"/>
              <a:t> </a:t>
            </a:r>
            <a:r>
              <a:rPr lang="en-US" sz="2100" b="1" dirty="0" err="1"/>
              <a:t>înveţi</a:t>
            </a:r>
            <a:r>
              <a:rPr lang="en-US" sz="2100" dirty="0"/>
              <a:t>" </a:t>
            </a:r>
            <a:r>
              <a:rPr lang="en-US" sz="2100" dirty="0" err="1"/>
              <a:t>pe</a:t>
            </a:r>
            <a:r>
              <a:rPr lang="en-US" sz="2100" dirty="0"/>
              <a:t> tot </a:t>
            </a:r>
            <a:r>
              <a:rPr lang="en-US" sz="2100" dirty="0" err="1"/>
              <a:t>parcursul</a:t>
            </a:r>
            <a:r>
              <a:rPr lang="en-US" sz="2100" dirty="0"/>
              <a:t> </a:t>
            </a:r>
            <a:r>
              <a:rPr lang="en-US" sz="2100" dirty="0" err="1"/>
              <a:t>vieţii</a:t>
            </a:r>
            <a:r>
              <a:rPr lang="en-US" sz="2100" dirty="0"/>
              <a:t>. </a:t>
            </a:r>
            <a:endParaRPr lang="en-US" sz="21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b="1" dirty="0" err="1" smtClean="0"/>
              <a:t>Misiunea</a:t>
            </a:r>
            <a:r>
              <a:rPr lang="en-US" sz="2100" b="1" dirty="0" smtClean="0"/>
              <a:t> </a:t>
            </a:r>
            <a:r>
              <a:rPr lang="en-US" sz="2100" b="1" dirty="0" err="1"/>
              <a:t>esenţială</a:t>
            </a:r>
            <a:r>
              <a:rPr lang="en-US" sz="2100" b="1" dirty="0"/>
              <a:t> a </a:t>
            </a:r>
            <a:r>
              <a:rPr lang="en-US" sz="2100" b="1" dirty="0" err="1"/>
              <a:t>educaţiei</a:t>
            </a:r>
            <a:r>
              <a:rPr lang="en-US" sz="2100" b="1" dirty="0"/>
              <a:t> </a:t>
            </a:r>
            <a:r>
              <a:rPr lang="en-US" sz="2100" dirty="0" err="1"/>
              <a:t>este</a:t>
            </a:r>
            <a:r>
              <a:rPr lang="en-US" sz="2100" dirty="0"/>
              <a:t> de a </a:t>
            </a:r>
            <a:r>
              <a:rPr lang="en-US" sz="2100" dirty="0" err="1"/>
              <a:t>ajuta</a:t>
            </a:r>
            <a:r>
              <a:rPr lang="en-US" sz="2100" dirty="0"/>
              <a:t> </a:t>
            </a:r>
            <a:r>
              <a:rPr lang="en-US" sz="2100" dirty="0" err="1"/>
              <a:t>fiecare</a:t>
            </a:r>
            <a:r>
              <a:rPr lang="en-US" sz="2100" dirty="0"/>
              <a:t> </a:t>
            </a:r>
            <a:r>
              <a:rPr lang="en-US" sz="2100" dirty="0" err="1"/>
              <a:t>individ</a:t>
            </a:r>
            <a:r>
              <a:rPr lang="en-US" sz="2100" dirty="0"/>
              <a:t> </a:t>
            </a:r>
            <a:r>
              <a:rPr lang="en-US" sz="2100" dirty="0" err="1"/>
              <a:t>să-şi</a:t>
            </a:r>
            <a:r>
              <a:rPr lang="en-US" sz="2100" dirty="0"/>
              <a:t> </a:t>
            </a:r>
            <a:r>
              <a:rPr lang="en-US" sz="2100" dirty="0" err="1"/>
              <a:t>dezvolte</a:t>
            </a:r>
            <a:r>
              <a:rPr lang="en-US" sz="2100" dirty="0"/>
              <a:t> </a:t>
            </a:r>
            <a:r>
              <a:rPr lang="en-US" sz="2100" dirty="0" err="1"/>
              <a:t>propriul</a:t>
            </a:r>
            <a:r>
              <a:rPr lang="en-US" sz="2100" dirty="0"/>
              <a:t> </a:t>
            </a:r>
            <a:r>
              <a:rPr lang="en-US" sz="2100" dirty="0" err="1"/>
              <a:t>potenţial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să</a:t>
            </a:r>
            <a:r>
              <a:rPr lang="en-US" sz="2100" dirty="0"/>
              <a:t> </a:t>
            </a:r>
            <a:r>
              <a:rPr lang="en-US" sz="2100" dirty="0" err="1"/>
              <a:t>devină</a:t>
            </a:r>
            <a:r>
              <a:rPr lang="en-US" sz="2100" dirty="0"/>
              <a:t> o </a:t>
            </a:r>
            <a:r>
              <a:rPr lang="en-US" sz="2100" dirty="0" err="1"/>
              <a:t>persoană</a:t>
            </a:r>
            <a:r>
              <a:rPr lang="en-US" sz="2100" dirty="0"/>
              <a:t> </a:t>
            </a:r>
            <a:r>
              <a:rPr lang="en-US" sz="2100" dirty="0" err="1"/>
              <a:t>umană</a:t>
            </a:r>
            <a:r>
              <a:rPr lang="en-US" sz="2100" dirty="0"/>
              <a:t> </a:t>
            </a:r>
            <a:r>
              <a:rPr lang="en-US" sz="2100" dirty="0" err="1"/>
              <a:t>completă</a:t>
            </a:r>
            <a:r>
              <a:rPr lang="en-US" sz="2100" dirty="0"/>
              <a:t>. </a:t>
            </a:r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055" y="1721485"/>
            <a:ext cx="5015345" cy="358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91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Context general şi provocări actuale</a:t>
            </a:r>
          </a:p>
        </p:txBody>
      </p:sp>
      <p:pic>
        <p:nvPicPr>
          <p:cNvPr id="4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65760" y="1645920"/>
            <a:ext cx="451104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Învăţământul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formarea</a:t>
            </a:r>
            <a:r>
              <a:rPr lang="en-US" sz="2100" dirty="0"/>
              <a:t> </a:t>
            </a:r>
            <a:r>
              <a:rPr lang="en-US" sz="2100" dirty="0" err="1"/>
              <a:t>profesională</a:t>
            </a:r>
            <a:r>
              <a:rPr lang="en-US" sz="2100" dirty="0"/>
              <a:t>, </a:t>
            </a:r>
            <a:r>
              <a:rPr lang="en-US" sz="2100" dirty="0" err="1"/>
              <a:t>indiferent</a:t>
            </a:r>
            <a:r>
              <a:rPr lang="en-US" sz="2100" dirty="0"/>
              <a:t> </a:t>
            </a:r>
            <a:r>
              <a:rPr lang="en-US" sz="2100" dirty="0" err="1"/>
              <a:t>dacă</a:t>
            </a:r>
            <a:r>
              <a:rPr lang="en-US" sz="2100" dirty="0"/>
              <a:t> se </a:t>
            </a:r>
            <a:r>
              <a:rPr lang="en-US" sz="2100" dirty="0" err="1"/>
              <a:t>desfăşoară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cadrul</a:t>
            </a:r>
            <a:r>
              <a:rPr lang="en-US" sz="2100" dirty="0"/>
              <a:t> </a:t>
            </a:r>
            <a:r>
              <a:rPr lang="en-US" sz="2100" dirty="0" err="1"/>
              <a:t>unui</a:t>
            </a:r>
            <a:r>
              <a:rPr lang="en-US" sz="2100" dirty="0"/>
              <a:t> </a:t>
            </a:r>
            <a:r>
              <a:rPr lang="en-US" sz="2100" dirty="0" err="1"/>
              <a:t>sistem</a:t>
            </a:r>
            <a:r>
              <a:rPr lang="en-US" sz="2100" dirty="0"/>
              <a:t> formal de </a:t>
            </a:r>
            <a:r>
              <a:rPr lang="en-US" sz="2100" dirty="0" err="1"/>
              <a:t>învăţământ</a:t>
            </a:r>
            <a:r>
              <a:rPr lang="en-US" sz="2100" dirty="0"/>
              <a:t>, la </a:t>
            </a:r>
            <a:r>
              <a:rPr lang="en-US" sz="2100" dirty="0" err="1"/>
              <a:t>locul</a:t>
            </a:r>
            <a:r>
              <a:rPr lang="en-US" sz="2100" dirty="0"/>
              <a:t> de </a:t>
            </a:r>
            <a:r>
              <a:rPr lang="en-US" sz="2100" dirty="0" err="1"/>
              <a:t>muncă</a:t>
            </a:r>
            <a:r>
              <a:rPr lang="en-US" sz="2100" dirty="0"/>
              <a:t> </a:t>
            </a:r>
            <a:r>
              <a:rPr lang="en-US" sz="2100" dirty="0" err="1"/>
              <a:t>sau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mod informal, </a:t>
            </a:r>
            <a:r>
              <a:rPr lang="en-US" sz="2100" dirty="0" err="1"/>
              <a:t>reprezintă</a:t>
            </a:r>
            <a:r>
              <a:rPr lang="en-US" sz="2100" dirty="0"/>
              <a:t> </a:t>
            </a:r>
            <a:r>
              <a:rPr lang="en-US" sz="2100" dirty="0" err="1"/>
              <a:t>pentru</a:t>
            </a:r>
            <a:r>
              <a:rPr lang="en-US" sz="2100" dirty="0"/>
              <a:t> </a:t>
            </a:r>
            <a:r>
              <a:rPr lang="en-US" sz="2100" dirty="0" err="1"/>
              <a:t>fiecare</a:t>
            </a:r>
            <a:r>
              <a:rPr lang="en-US" sz="2100" dirty="0"/>
              <a:t> </a:t>
            </a:r>
            <a:r>
              <a:rPr lang="en-US" sz="2100" b="1" dirty="0" err="1"/>
              <a:t>cheia</a:t>
            </a:r>
            <a:r>
              <a:rPr lang="en-US" sz="2100" dirty="0"/>
              <a:t> </a:t>
            </a:r>
            <a:r>
              <a:rPr lang="en-US" sz="2100" dirty="0" err="1"/>
              <a:t>necesară</a:t>
            </a:r>
            <a:r>
              <a:rPr lang="en-US" sz="2100" dirty="0"/>
              <a:t> </a:t>
            </a:r>
            <a:r>
              <a:rPr lang="en-US" sz="2100" dirty="0" err="1"/>
              <a:t>controlului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dezvoltarea</a:t>
            </a:r>
            <a:r>
              <a:rPr lang="en-US" sz="2100" dirty="0"/>
              <a:t> </a:t>
            </a:r>
            <a:r>
              <a:rPr lang="en-US" sz="2100" dirty="0" err="1"/>
              <a:t>personală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profesională</a:t>
            </a:r>
            <a:r>
              <a:rPr lang="en-US" sz="2100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1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086" y="2196935"/>
            <a:ext cx="5399314" cy="282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00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Context general şi provocări actuale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365760" y="992589"/>
            <a:ext cx="5487942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Investirea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dezvoltarea</a:t>
            </a:r>
            <a:r>
              <a:rPr lang="en-US" sz="2100" dirty="0"/>
              <a:t> </a:t>
            </a:r>
            <a:r>
              <a:rPr lang="en-US" sz="2100" dirty="0" err="1"/>
              <a:t>resurselor</a:t>
            </a:r>
            <a:r>
              <a:rPr lang="en-US" sz="2100" dirty="0"/>
              <a:t> </a:t>
            </a:r>
            <a:r>
              <a:rPr lang="en-US" sz="2100" dirty="0" err="1"/>
              <a:t>umane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valorificarea</a:t>
            </a:r>
            <a:r>
              <a:rPr lang="en-US" sz="2100" dirty="0"/>
              <a:t> </a:t>
            </a:r>
            <a:r>
              <a:rPr lang="en-US" sz="2100" dirty="0" err="1"/>
              <a:t>superioară</a:t>
            </a:r>
            <a:r>
              <a:rPr lang="en-US" sz="2100" dirty="0"/>
              <a:t> a </a:t>
            </a:r>
            <a:r>
              <a:rPr lang="en-US" sz="2100" dirty="0" err="1"/>
              <a:t>acestora</a:t>
            </a:r>
            <a:r>
              <a:rPr lang="en-US" sz="2100" dirty="0"/>
              <a:t> </a:t>
            </a:r>
            <a:r>
              <a:rPr lang="en-US" sz="2100" dirty="0" err="1"/>
              <a:t>contribuie</a:t>
            </a:r>
            <a:r>
              <a:rPr lang="en-US" sz="2100" dirty="0"/>
              <a:t> la </a:t>
            </a:r>
            <a:r>
              <a:rPr lang="en-US" sz="2100" dirty="0" err="1"/>
              <a:t>asigurarea</a:t>
            </a:r>
            <a:r>
              <a:rPr lang="en-US" sz="2100" dirty="0"/>
              <a:t> </a:t>
            </a:r>
            <a:r>
              <a:rPr lang="en-US" sz="2100" dirty="0" err="1"/>
              <a:t>competitivităţii</a:t>
            </a:r>
            <a:r>
              <a:rPr lang="en-US" sz="2100" dirty="0"/>
              <a:t>, la </a:t>
            </a:r>
            <a:r>
              <a:rPr lang="en-US" sz="2100" dirty="0" err="1"/>
              <a:t>ridicarea</a:t>
            </a:r>
            <a:r>
              <a:rPr lang="en-US" sz="2100" dirty="0"/>
              <a:t> </a:t>
            </a:r>
            <a:r>
              <a:rPr lang="en-US" sz="2100" dirty="0" err="1"/>
              <a:t>calităţii</a:t>
            </a:r>
            <a:r>
              <a:rPr lang="en-US" sz="2100" dirty="0"/>
              <a:t> </a:t>
            </a:r>
            <a:r>
              <a:rPr lang="en-US" sz="2100" dirty="0" err="1"/>
              <a:t>locurilor</a:t>
            </a:r>
            <a:r>
              <a:rPr lang="en-US" sz="2100" dirty="0"/>
              <a:t> de </a:t>
            </a:r>
            <a:r>
              <a:rPr lang="en-US" sz="2100" dirty="0" err="1"/>
              <a:t>muncă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la </a:t>
            </a:r>
            <a:r>
              <a:rPr lang="en-US" sz="2100" dirty="0" err="1"/>
              <a:t>evitarea</a:t>
            </a:r>
            <a:r>
              <a:rPr lang="en-US" sz="2100" dirty="0"/>
              <a:t> </a:t>
            </a:r>
            <a:r>
              <a:rPr lang="en-US" sz="2100" dirty="0" err="1"/>
              <a:t>pierderii</a:t>
            </a:r>
            <a:r>
              <a:rPr lang="en-US" sz="2100" dirty="0"/>
              <a:t> </a:t>
            </a:r>
            <a:r>
              <a:rPr lang="en-US" sz="2100" dirty="0" err="1"/>
              <a:t>locurilor</a:t>
            </a:r>
            <a:r>
              <a:rPr lang="en-US" sz="2100" dirty="0"/>
              <a:t> de </a:t>
            </a:r>
            <a:r>
              <a:rPr lang="en-US" sz="2100" dirty="0" err="1"/>
              <a:t>muncă</a:t>
            </a:r>
            <a:r>
              <a:rPr lang="en-US" sz="2100" dirty="0"/>
              <a:t>. </a:t>
            </a:r>
            <a:endParaRPr lang="en-US" sz="2100" dirty="0" smtClean="0"/>
          </a:p>
          <a:p>
            <a:endParaRPr lang="en-US" sz="21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 smtClean="0"/>
              <a:t>Într</a:t>
            </a:r>
            <a:r>
              <a:rPr lang="en-US" sz="2100" dirty="0" smtClean="0"/>
              <a:t>-o </a:t>
            </a:r>
            <a:r>
              <a:rPr lang="en-US" sz="2100" dirty="0" err="1"/>
              <a:t>societate</a:t>
            </a:r>
            <a:r>
              <a:rPr lang="en-US" sz="2100" dirty="0"/>
              <a:t>, </a:t>
            </a:r>
            <a:r>
              <a:rPr lang="en-US" sz="2100" dirty="0" err="1"/>
              <a:t>locul</a:t>
            </a:r>
            <a:r>
              <a:rPr lang="en-US" sz="2100" dirty="0"/>
              <a:t> </a:t>
            </a:r>
            <a:r>
              <a:rPr lang="en-US" sz="2100" dirty="0" err="1"/>
              <a:t>fiecărui</a:t>
            </a:r>
            <a:r>
              <a:rPr lang="en-US" sz="2100" dirty="0"/>
              <a:t> </a:t>
            </a:r>
            <a:r>
              <a:rPr lang="en-US" sz="2100" dirty="0" err="1"/>
              <a:t>individ</a:t>
            </a:r>
            <a:r>
              <a:rPr lang="en-US" sz="2100" dirty="0"/>
              <a:t> </a:t>
            </a:r>
            <a:r>
              <a:rPr lang="en-US" sz="2100" dirty="0" err="1"/>
              <a:t>va</a:t>
            </a:r>
            <a:r>
              <a:rPr lang="en-US" sz="2100" dirty="0"/>
              <a:t> fi </a:t>
            </a:r>
            <a:r>
              <a:rPr lang="en-US" sz="2100" dirty="0" err="1"/>
              <a:t>determinat</a:t>
            </a:r>
            <a:r>
              <a:rPr lang="en-US" sz="2100" dirty="0"/>
              <a:t> de </a:t>
            </a:r>
            <a:r>
              <a:rPr lang="en-US" sz="2100" dirty="0" err="1"/>
              <a:t>capacitatea</a:t>
            </a:r>
            <a:r>
              <a:rPr lang="en-US" sz="2100" dirty="0"/>
              <a:t> </a:t>
            </a:r>
            <a:r>
              <a:rPr lang="en-US" sz="2100" dirty="0" err="1"/>
              <a:t>sa</a:t>
            </a:r>
            <a:r>
              <a:rPr lang="en-US" sz="2100" dirty="0"/>
              <a:t> de a </a:t>
            </a:r>
            <a:r>
              <a:rPr lang="en-US" sz="2100" dirty="0" err="1"/>
              <a:t>învăţa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de a </a:t>
            </a:r>
            <a:r>
              <a:rPr lang="en-US" sz="2100" dirty="0" err="1"/>
              <a:t>stăpâni</a:t>
            </a:r>
            <a:r>
              <a:rPr lang="en-US" sz="2100" dirty="0"/>
              <a:t> </a:t>
            </a:r>
            <a:r>
              <a:rPr lang="en-US" sz="2100" dirty="0" err="1"/>
              <a:t>cunoştinţele</a:t>
            </a:r>
            <a:r>
              <a:rPr lang="en-US" sz="2100" dirty="0"/>
              <a:t> </a:t>
            </a:r>
            <a:r>
              <a:rPr lang="en-US" sz="2100" dirty="0" err="1"/>
              <a:t>fundamentale</a:t>
            </a:r>
            <a:r>
              <a:rPr lang="en-US" sz="2100" dirty="0"/>
              <a:t>. "</a:t>
            </a:r>
            <a:r>
              <a:rPr lang="en-US" sz="2100" b="1" dirty="0" err="1"/>
              <a:t>Relaţiile</a:t>
            </a:r>
            <a:r>
              <a:rPr lang="en-US" sz="2100" b="1" dirty="0"/>
              <a:t> de </a:t>
            </a:r>
            <a:r>
              <a:rPr lang="en-US" sz="2100" b="1" dirty="0" err="1"/>
              <a:t>învăţare</a:t>
            </a:r>
            <a:r>
              <a:rPr lang="en-US" sz="2100" dirty="0"/>
              <a:t>" </a:t>
            </a:r>
            <a:r>
              <a:rPr lang="en-US" sz="2100" dirty="0" err="1"/>
              <a:t>vor</a:t>
            </a:r>
            <a:r>
              <a:rPr lang="en-US" sz="2100" dirty="0"/>
              <a:t> </a:t>
            </a:r>
            <a:r>
              <a:rPr lang="en-US" sz="2100" dirty="0" err="1"/>
              <a:t>deveni</a:t>
            </a:r>
            <a:r>
              <a:rPr lang="en-US" sz="2100" dirty="0"/>
              <a:t> </a:t>
            </a:r>
            <a:r>
              <a:rPr lang="en-US" sz="2100" dirty="0" err="1"/>
              <a:t>dominante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structura</a:t>
            </a:r>
            <a:r>
              <a:rPr lang="en-US" sz="2100" dirty="0"/>
              <a:t> </a:t>
            </a:r>
            <a:r>
              <a:rPr lang="en-US" sz="2100" dirty="0" err="1"/>
              <a:t>viitoarei</a:t>
            </a:r>
            <a:r>
              <a:rPr lang="en-US" sz="2100" dirty="0"/>
              <a:t> </a:t>
            </a:r>
            <a:r>
              <a:rPr lang="en-US" sz="2100" dirty="0" err="1"/>
              <a:t>societăţi</a:t>
            </a:r>
            <a:r>
              <a:rPr lang="en-US" sz="2100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100" dirty="0"/>
          </a:p>
        </p:txBody>
      </p:sp>
      <p:pic>
        <p:nvPicPr>
          <p:cNvPr id="7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080" y="1478279"/>
            <a:ext cx="5806440" cy="3886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Realizari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rezultate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365760" y="1828800"/>
            <a:ext cx="565789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Pentru</a:t>
            </a:r>
            <a:r>
              <a:rPr lang="en-US" sz="2100" dirty="0"/>
              <a:t> </a:t>
            </a:r>
            <a:r>
              <a:rPr lang="en-US" sz="2100" dirty="0" err="1"/>
              <a:t>societatea</a:t>
            </a:r>
            <a:r>
              <a:rPr lang="en-US" sz="2100" dirty="0"/>
              <a:t> SC APAVITAL SA </a:t>
            </a:r>
            <a:r>
              <a:rPr lang="en-US" sz="2100" dirty="0" err="1"/>
              <a:t>strategiile</a:t>
            </a:r>
            <a:r>
              <a:rPr lang="en-US" sz="2100" dirty="0"/>
              <a:t> de </a:t>
            </a:r>
            <a:r>
              <a:rPr lang="en-US" sz="2100" dirty="0" err="1"/>
              <a:t>dezvoltare</a:t>
            </a:r>
            <a:r>
              <a:rPr lang="en-US" sz="2100" dirty="0"/>
              <a:t> a </a:t>
            </a:r>
            <a:r>
              <a:rPr lang="en-US" sz="2100" dirty="0" err="1"/>
              <a:t>resurselor</a:t>
            </a:r>
            <a:r>
              <a:rPr lang="en-US" sz="2100" dirty="0"/>
              <a:t> </a:t>
            </a:r>
            <a:r>
              <a:rPr lang="en-US" sz="2100" dirty="0" err="1"/>
              <a:t>umane</a:t>
            </a:r>
            <a:r>
              <a:rPr lang="en-US" sz="2100" dirty="0"/>
              <a:t>, </a:t>
            </a:r>
            <a:r>
              <a:rPr lang="en-US" sz="2100" dirty="0" err="1"/>
              <a:t>în</a:t>
            </a:r>
            <a:r>
              <a:rPr lang="en-US" sz="2100" dirty="0"/>
              <a:t> principal </a:t>
            </a:r>
            <a:r>
              <a:rPr lang="en-US" sz="2100" dirty="0" err="1"/>
              <a:t>formarea</a:t>
            </a:r>
            <a:r>
              <a:rPr lang="en-US" sz="2100" dirty="0"/>
              <a:t> </a:t>
            </a:r>
            <a:r>
              <a:rPr lang="en-US" sz="2100" dirty="0" err="1"/>
              <a:t>profesională</a:t>
            </a:r>
            <a:r>
              <a:rPr lang="en-US" sz="2100" dirty="0"/>
              <a:t> a </a:t>
            </a:r>
            <a:r>
              <a:rPr lang="en-US" sz="2100" dirty="0" err="1"/>
              <a:t>angajaţilor</a:t>
            </a:r>
            <a:r>
              <a:rPr lang="en-US" sz="2100" dirty="0"/>
              <a:t>, </a:t>
            </a:r>
            <a:r>
              <a:rPr lang="en-US" sz="2100" dirty="0" err="1"/>
              <a:t>reprezintă</a:t>
            </a:r>
            <a:r>
              <a:rPr lang="en-US" sz="2100" dirty="0"/>
              <a:t> o </a:t>
            </a:r>
            <a:r>
              <a:rPr lang="en-US" sz="2100" dirty="0" err="1"/>
              <a:t>prioritate</a:t>
            </a:r>
            <a:r>
              <a:rPr lang="en-US" sz="2100" dirty="0"/>
              <a:t>, </a:t>
            </a:r>
            <a:r>
              <a:rPr lang="en-US" sz="2100" dirty="0" err="1"/>
              <a:t>pe</a:t>
            </a:r>
            <a:r>
              <a:rPr lang="en-US" sz="2100" dirty="0"/>
              <a:t> </a:t>
            </a:r>
            <a:r>
              <a:rPr lang="en-US" sz="2100" dirty="0" err="1"/>
              <a:t>poziţie</a:t>
            </a:r>
            <a:r>
              <a:rPr lang="en-US" sz="2100" dirty="0"/>
              <a:t> </a:t>
            </a:r>
            <a:r>
              <a:rPr lang="en-US" sz="2100" dirty="0" err="1"/>
              <a:t>secundă</a:t>
            </a:r>
            <a:r>
              <a:rPr lang="en-US" sz="2100" dirty="0"/>
              <a:t> </a:t>
            </a:r>
            <a:r>
              <a:rPr lang="en-US" sz="2100" dirty="0" err="1"/>
              <a:t>după</a:t>
            </a:r>
            <a:r>
              <a:rPr lang="en-US" sz="2100" dirty="0"/>
              <a:t> </a:t>
            </a:r>
            <a:r>
              <a:rPr lang="en-US" sz="2100" dirty="0" err="1"/>
              <a:t>eliminarea</a:t>
            </a:r>
            <a:r>
              <a:rPr lang="en-US" sz="2100" dirty="0"/>
              <a:t> </a:t>
            </a:r>
            <a:r>
              <a:rPr lang="en-US" sz="2100" dirty="0" err="1"/>
              <a:t>pierderilor</a:t>
            </a:r>
            <a:r>
              <a:rPr lang="en-US" sz="2100" dirty="0"/>
              <a:t> de </a:t>
            </a:r>
            <a:r>
              <a:rPr lang="en-US" sz="2100" dirty="0" err="1"/>
              <a:t>apă</a:t>
            </a:r>
            <a:r>
              <a:rPr lang="en-US" sz="2100" dirty="0"/>
              <a:t>, </a:t>
            </a:r>
            <a:r>
              <a:rPr lang="en-US" sz="2100" dirty="0" err="1"/>
              <a:t>ca</a:t>
            </a:r>
            <a:r>
              <a:rPr lang="en-US" sz="2100" dirty="0"/>
              <a:t> </a:t>
            </a:r>
            <a:r>
              <a:rPr lang="en-US" sz="2100" dirty="0" err="1"/>
              <a:t>paşi</a:t>
            </a:r>
            <a:r>
              <a:rPr lang="en-US" sz="2100" dirty="0"/>
              <a:t> </a:t>
            </a:r>
            <a:r>
              <a:rPr lang="en-US" sz="2100" dirty="0" err="1"/>
              <a:t>fermi</a:t>
            </a:r>
            <a:r>
              <a:rPr lang="en-US" sz="2100" dirty="0"/>
              <a:t> </a:t>
            </a:r>
            <a:r>
              <a:rPr lang="en-US" sz="2100" dirty="0" err="1"/>
              <a:t>spre</a:t>
            </a:r>
            <a:r>
              <a:rPr lang="en-US" sz="2100" dirty="0"/>
              <a:t> </a:t>
            </a:r>
            <a:r>
              <a:rPr lang="en-US" sz="2100" dirty="0" err="1"/>
              <a:t>consolidarea</a:t>
            </a:r>
            <a:r>
              <a:rPr lang="en-US" sz="2100" dirty="0"/>
              <a:t> </a:t>
            </a:r>
            <a:r>
              <a:rPr lang="en-US" sz="2100" dirty="0" err="1"/>
              <a:t>poziţiei</a:t>
            </a:r>
            <a:r>
              <a:rPr lang="en-US" sz="2100" dirty="0"/>
              <a:t> </a:t>
            </a:r>
            <a:r>
              <a:rPr lang="en-US" sz="2100" dirty="0" err="1"/>
              <a:t>actuale</a:t>
            </a:r>
            <a:r>
              <a:rPr lang="en-US" sz="2100" dirty="0"/>
              <a:t> a </a:t>
            </a:r>
            <a:r>
              <a:rPr lang="en-US" sz="2100" dirty="0" err="1"/>
              <a:t>societății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ceea</a:t>
            </a:r>
            <a:r>
              <a:rPr lang="en-US" sz="2100" dirty="0"/>
              <a:t> </a:t>
            </a:r>
            <a:r>
              <a:rPr lang="en-US" sz="2100" dirty="0" err="1"/>
              <a:t>ce</a:t>
            </a:r>
            <a:r>
              <a:rPr lang="en-US" sz="2100" dirty="0"/>
              <a:t> </a:t>
            </a:r>
            <a:r>
              <a:rPr lang="en-US" sz="2100" dirty="0" err="1"/>
              <a:t>priveşte</a:t>
            </a:r>
            <a:r>
              <a:rPr lang="en-US" sz="2100" dirty="0"/>
              <a:t> </a:t>
            </a:r>
            <a:r>
              <a:rPr lang="en-US" sz="2100" dirty="0" err="1"/>
              <a:t>calitatea</a:t>
            </a:r>
            <a:r>
              <a:rPr lang="en-US" sz="2100" dirty="0"/>
              <a:t> </a:t>
            </a:r>
            <a:r>
              <a:rPr lang="en-US" sz="2100" dirty="0" err="1"/>
              <a:t>serviciilor</a:t>
            </a:r>
            <a:r>
              <a:rPr lang="en-US" sz="2100" dirty="0"/>
              <a:t> </a:t>
            </a:r>
            <a:r>
              <a:rPr lang="en-US" sz="2100" dirty="0" err="1"/>
              <a:t>oferite</a:t>
            </a:r>
            <a:r>
              <a:rPr lang="en-US" sz="2100" dirty="0"/>
              <a:t> </a:t>
            </a:r>
            <a:r>
              <a:rPr lang="en-US" sz="2100" dirty="0" err="1"/>
              <a:t>către</a:t>
            </a:r>
            <a:r>
              <a:rPr lang="en-US" sz="2100" dirty="0"/>
              <a:t> </a:t>
            </a:r>
            <a:r>
              <a:rPr lang="en-US" sz="2100" dirty="0" err="1"/>
              <a:t>clienţi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creşterea</a:t>
            </a:r>
            <a:r>
              <a:rPr lang="en-US" sz="2100" dirty="0"/>
              <a:t> </a:t>
            </a:r>
            <a:r>
              <a:rPr lang="en-US" sz="2100" dirty="0" err="1"/>
              <a:t>performanţei</a:t>
            </a:r>
            <a:r>
              <a:rPr lang="en-US" sz="2100" dirty="0"/>
              <a:t>. </a:t>
            </a:r>
            <a:endParaRPr lang="en-US" sz="21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100" dirty="0" smtClean="0"/>
          </a:p>
        </p:txBody>
      </p:sp>
      <p:pic>
        <p:nvPicPr>
          <p:cNvPr id="7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303406"/>
            <a:ext cx="5761219" cy="4322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Realizari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rezultate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365761" y="1645920"/>
            <a:ext cx="522731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 smtClean="0"/>
              <a:t>Existenţa</a:t>
            </a:r>
            <a:r>
              <a:rPr lang="en-US" sz="2100" dirty="0" smtClean="0"/>
              <a:t> </a:t>
            </a:r>
            <a:r>
              <a:rPr lang="en-US" sz="2100" dirty="0" err="1"/>
              <a:t>unui</a:t>
            </a:r>
            <a:r>
              <a:rPr lang="en-US" sz="2100" dirty="0"/>
              <a:t> </a:t>
            </a:r>
            <a:r>
              <a:rPr lang="en-US" sz="2100" dirty="0" err="1"/>
              <a:t>Centru</a:t>
            </a:r>
            <a:r>
              <a:rPr lang="en-US" sz="2100" dirty="0"/>
              <a:t> </a:t>
            </a:r>
            <a:r>
              <a:rPr lang="en-US" sz="2100" dirty="0" err="1"/>
              <a:t>propriu</a:t>
            </a:r>
            <a:r>
              <a:rPr lang="en-US" sz="2100" dirty="0"/>
              <a:t> de </a:t>
            </a:r>
            <a:r>
              <a:rPr lang="en-US" sz="2100" dirty="0" err="1"/>
              <a:t>formare</a:t>
            </a:r>
            <a:r>
              <a:rPr lang="en-US" sz="2100" dirty="0"/>
              <a:t> </a:t>
            </a:r>
            <a:r>
              <a:rPr lang="en-US" sz="2100" dirty="0" err="1"/>
              <a:t>profesionala</a:t>
            </a:r>
            <a:r>
              <a:rPr lang="en-US" sz="2100" dirty="0"/>
              <a:t>, </a:t>
            </a:r>
            <a:r>
              <a:rPr lang="en-US" sz="2100" dirty="0" err="1"/>
              <a:t>dat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funcţiune</a:t>
            </a:r>
            <a:r>
              <a:rPr lang="en-US" sz="2100" dirty="0"/>
              <a:t> din </a:t>
            </a:r>
            <a:r>
              <a:rPr lang="en-US" sz="2100" dirty="0" err="1"/>
              <a:t>anul</a:t>
            </a:r>
            <a:r>
              <a:rPr lang="en-US" sz="2100" dirty="0"/>
              <a:t> 2008, cu o </a:t>
            </a:r>
            <a:r>
              <a:rPr lang="en-US" sz="2100" dirty="0" err="1"/>
              <a:t>investiţie</a:t>
            </a:r>
            <a:r>
              <a:rPr lang="en-US" sz="2100" dirty="0"/>
              <a:t> </a:t>
            </a:r>
            <a:r>
              <a:rPr lang="en-US" sz="2100" dirty="0" err="1"/>
              <a:t>iniţiala</a:t>
            </a:r>
            <a:r>
              <a:rPr lang="en-US" sz="2100" dirty="0"/>
              <a:t> de 905.525,21 lei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dotări</a:t>
            </a:r>
            <a:r>
              <a:rPr lang="en-US" sz="2100" dirty="0"/>
              <a:t> </a:t>
            </a:r>
            <a:r>
              <a:rPr lang="en-US" sz="2100" dirty="0" err="1"/>
              <a:t>ulterioare</a:t>
            </a:r>
            <a:r>
              <a:rPr lang="en-US" sz="2100" dirty="0"/>
              <a:t> </a:t>
            </a:r>
            <a:r>
              <a:rPr lang="en-US" sz="2100" dirty="0" err="1"/>
              <a:t>ce</a:t>
            </a:r>
            <a:r>
              <a:rPr lang="en-US" sz="2100" dirty="0"/>
              <a:t> </a:t>
            </a:r>
            <a:r>
              <a:rPr lang="en-US" sz="2100" dirty="0" err="1"/>
              <a:t>depăşesc</a:t>
            </a:r>
            <a:r>
              <a:rPr lang="en-US" sz="2100" dirty="0"/>
              <a:t> </a:t>
            </a:r>
            <a:r>
              <a:rPr lang="en-US" sz="2100" dirty="0" err="1"/>
              <a:t>valoarea</a:t>
            </a:r>
            <a:r>
              <a:rPr lang="en-US" sz="2100" dirty="0"/>
              <a:t> de 100.000 lei, din </a:t>
            </a:r>
            <a:r>
              <a:rPr lang="en-US" sz="2100" dirty="0" err="1"/>
              <a:t>fonduri</a:t>
            </a:r>
            <a:r>
              <a:rPr lang="en-US" sz="2100" dirty="0"/>
              <a:t> </a:t>
            </a:r>
            <a:r>
              <a:rPr lang="en-US" sz="2100" dirty="0" err="1"/>
              <a:t>proprii</a:t>
            </a:r>
            <a:r>
              <a:rPr lang="en-US" sz="2100" dirty="0"/>
              <a:t>, </a:t>
            </a:r>
            <a:r>
              <a:rPr lang="en-US" sz="2100" dirty="0" err="1"/>
              <a:t>este</a:t>
            </a:r>
            <a:r>
              <a:rPr lang="en-US" sz="2100" dirty="0"/>
              <a:t> o </a:t>
            </a:r>
            <a:r>
              <a:rPr lang="en-US" sz="2100" dirty="0" err="1"/>
              <a:t>expresie</a:t>
            </a:r>
            <a:r>
              <a:rPr lang="en-US" sz="2100" dirty="0"/>
              <a:t> a </a:t>
            </a:r>
            <a:r>
              <a:rPr lang="en-US" sz="2100" dirty="0" err="1"/>
              <a:t>resurselor</a:t>
            </a:r>
            <a:r>
              <a:rPr lang="en-US" sz="2100" dirty="0"/>
              <a:t> </a:t>
            </a:r>
            <a:r>
              <a:rPr lang="en-US" sz="2100" dirty="0" err="1"/>
              <a:t>alocate</a:t>
            </a:r>
            <a:r>
              <a:rPr lang="en-US" sz="2100" dirty="0"/>
              <a:t> </a:t>
            </a:r>
            <a:r>
              <a:rPr lang="en-US" sz="2100" dirty="0" err="1"/>
              <a:t>dezvoltării</a:t>
            </a:r>
            <a:r>
              <a:rPr lang="en-US" sz="2100" dirty="0"/>
              <a:t> </a:t>
            </a:r>
            <a:r>
              <a:rPr lang="en-US" sz="2100" dirty="0" err="1"/>
              <a:t>angajaţilor</a:t>
            </a:r>
            <a:r>
              <a:rPr lang="en-US" sz="2100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100" dirty="0"/>
          </a:p>
        </p:txBody>
      </p:sp>
      <p:pic>
        <p:nvPicPr>
          <p:cNvPr id="7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8287" y="1513405"/>
            <a:ext cx="5963194" cy="4206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533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Realizari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rezultate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640080" y="1721485"/>
            <a:ext cx="1023048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anul</a:t>
            </a:r>
            <a:r>
              <a:rPr lang="en-US" sz="2100" dirty="0"/>
              <a:t> 2011 SC APAVITAL SA a </a:t>
            </a:r>
            <a:r>
              <a:rPr lang="en-US" sz="2100" dirty="0" err="1"/>
              <a:t>devenit</a:t>
            </a:r>
            <a:r>
              <a:rPr lang="en-US" sz="2100" dirty="0"/>
              <a:t> </a:t>
            </a:r>
            <a:r>
              <a:rPr lang="en-US" sz="2100" dirty="0" err="1"/>
              <a:t>primul</a:t>
            </a:r>
            <a:r>
              <a:rPr lang="en-US" sz="2100" dirty="0"/>
              <a:t> </a:t>
            </a:r>
            <a:r>
              <a:rPr lang="en-US" sz="2100" dirty="0" err="1"/>
              <a:t>furnizor</a:t>
            </a:r>
            <a:r>
              <a:rPr lang="en-US" sz="2100" dirty="0"/>
              <a:t> de </a:t>
            </a:r>
            <a:r>
              <a:rPr lang="en-US" sz="2100" dirty="0" err="1"/>
              <a:t>programe</a:t>
            </a:r>
            <a:r>
              <a:rPr lang="en-US" sz="2100" dirty="0"/>
              <a:t> de </a:t>
            </a:r>
            <a:r>
              <a:rPr lang="en-US" sz="2100" dirty="0" err="1"/>
              <a:t>calificare</a:t>
            </a:r>
            <a:r>
              <a:rPr lang="en-US" sz="2100" dirty="0"/>
              <a:t> </a:t>
            </a:r>
            <a:r>
              <a:rPr lang="en-US" sz="2100" dirty="0" err="1"/>
              <a:t>pentru</a:t>
            </a:r>
            <a:r>
              <a:rPr lang="en-US" sz="2100" dirty="0"/>
              <a:t> </a:t>
            </a:r>
            <a:r>
              <a:rPr lang="en-US" sz="2100" dirty="0" err="1"/>
              <a:t>două</a:t>
            </a:r>
            <a:r>
              <a:rPr lang="en-US" sz="2100" dirty="0"/>
              <a:t> </a:t>
            </a:r>
            <a:r>
              <a:rPr lang="en-US" sz="2100" dirty="0" err="1"/>
              <a:t>ocupaţii</a:t>
            </a:r>
            <a:r>
              <a:rPr lang="en-US" sz="2100" dirty="0"/>
              <a:t> </a:t>
            </a:r>
            <a:r>
              <a:rPr lang="en-US" sz="2100" dirty="0" err="1"/>
              <a:t>complexe</a:t>
            </a:r>
            <a:r>
              <a:rPr lang="en-US" sz="2100" dirty="0"/>
              <a:t>, </a:t>
            </a:r>
            <a:r>
              <a:rPr lang="en-US" sz="2100" dirty="0" err="1"/>
              <a:t>specifice</a:t>
            </a:r>
            <a:r>
              <a:rPr lang="en-US" sz="2100" dirty="0"/>
              <a:t> </a:t>
            </a:r>
            <a:r>
              <a:rPr lang="en-US" sz="2100" dirty="0" err="1"/>
              <a:t>companiilor</a:t>
            </a:r>
            <a:r>
              <a:rPr lang="en-US" sz="2100" dirty="0"/>
              <a:t> de </a:t>
            </a:r>
            <a:r>
              <a:rPr lang="en-US" sz="2100" dirty="0" err="1"/>
              <a:t>apă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canalizare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anume</a:t>
            </a:r>
            <a:r>
              <a:rPr lang="en-US" sz="2100" dirty="0"/>
              <a:t>: “</a:t>
            </a:r>
            <a:r>
              <a:rPr lang="en-US" sz="2100" b="1" dirty="0"/>
              <a:t>Operator </a:t>
            </a:r>
            <a:r>
              <a:rPr lang="en-US" sz="2100" b="1" dirty="0" err="1"/>
              <a:t>Instalaţii</a:t>
            </a:r>
            <a:r>
              <a:rPr lang="en-US" sz="2100" b="1" dirty="0"/>
              <a:t> </a:t>
            </a:r>
            <a:r>
              <a:rPr lang="en-US" sz="2100" b="1" dirty="0" err="1"/>
              <a:t>apă</a:t>
            </a:r>
            <a:r>
              <a:rPr lang="en-US" sz="2100" b="1" dirty="0"/>
              <a:t> </a:t>
            </a:r>
            <a:r>
              <a:rPr lang="en-US" sz="2100" b="1" dirty="0" err="1"/>
              <a:t>şi</a:t>
            </a:r>
            <a:r>
              <a:rPr lang="en-US" sz="2100" b="1" dirty="0"/>
              <a:t> </a:t>
            </a:r>
            <a:r>
              <a:rPr lang="en-US" sz="2100" b="1" dirty="0" err="1"/>
              <a:t>canalizare</a:t>
            </a:r>
            <a:r>
              <a:rPr lang="en-US" sz="2100" dirty="0"/>
              <a:t>” (cod N.C. 7136.2.6) </a:t>
            </a:r>
            <a:r>
              <a:rPr lang="en-US" sz="2100" dirty="0" err="1"/>
              <a:t>şi</a:t>
            </a:r>
            <a:r>
              <a:rPr lang="en-US" sz="2100" dirty="0"/>
              <a:t> „</a:t>
            </a:r>
            <a:r>
              <a:rPr lang="en-US" sz="2100" b="1" dirty="0" err="1"/>
              <a:t>Electromecanic</a:t>
            </a:r>
            <a:r>
              <a:rPr lang="en-US" sz="2100" b="1" dirty="0"/>
              <a:t> </a:t>
            </a:r>
            <a:r>
              <a:rPr lang="en-US" sz="2100" b="1" dirty="0" err="1"/>
              <a:t>staţii</a:t>
            </a:r>
            <a:r>
              <a:rPr lang="en-US" sz="2100" b="1" dirty="0"/>
              <a:t> </a:t>
            </a:r>
            <a:r>
              <a:rPr lang="en-US" sz="2100" b="1" dirty="0" err="1"/>
              <a:t>pompare</a:t>
            </a:r>
            <a:r>
              <a:rPr lang="en-US" sz="2100" b="1" dirty="0"/>
              <a:t> </a:t>
            </a:r>
            <a:r>
              <a:rPr lang="en-US" sz="2100" b="1" dirty="0" err="1"/>
              <a:t>apa</a:t>
            </a:r>
            <a:r>
              <a:rPr lang="en-US" sz="2100" b="1" dirty="0"/>
              <a:t>-canal</a:t>
            </a:r>
            <a:r>
              <a:rPr lang="en-US" sz="2100" dirty="0"/>
              <a:t>” (cod N.C. 7241.2.14), </a:t>
            </a:r>
            <a:r>
              <a:rPr lang="en-US" sz="2100" dirty="0" err="1"/>
              <a:t>finalizând</a:t>
            </a:r>
            <a:r>
              <a:rPr lang="en-US" sz="2100" dirty="0"/>
              <a:t> un </a:t>
            </a:r>
            <a:r>
              <a:rPr lang="en-US" sz="2100" dirty="0" err="1"/>
              <a:t>proiect</a:t>
            </a:r>
            <a:r>
              <a:rPr lang="en-US" sz="2100" dirty="0"/>
              <a:t> </a:t>
            </a:r>
            <a:r>
              <a:rPr lang="en-US" sz="2100" dirty="0" err="1"/>
              <a:t>conceput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anul</a:t>
            </a:r>
            <a:r>
              <a:rPr lang="en-US" sz="2100" dirty="0"/>
              <a:t> 2005.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2" name="Imagine 4" descr="insigna _mariu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" r="-192"/>
          <a:stretch>
            <a:fillRect/>
          </a:stretch>
        </p:blipFill>
        <p:spPr>
          <a:xfrm>
            <a:off x="5147310" y="3975987"/>
            <a:ext cx="2213610" cy="21758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Realizari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rezultate</a:t>
            </a:r>
            <a:endParaRPr lang="en-US" dirty="0"/>
          </a:p>
        </p:txBody>
      </p:sp>
      <p:sp>
        <p:nvSpPr>
          <p:cNvPr id="8" name="Text Box 7"/>
          <p:cNvSpPr txBox="1"/>
          <p:nvPr/>
        </p:nvSpPr>
        <p:spPr>
          <a:xfrm>
            <a:off x="640080" y="1645920"/>
            <a:ext cx="9559924" cy="42780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err="1" smtClean="0"/>
              <a:t>Înscrierea</a:t>
            </a:r>
            <a:r>
              <a:rPr lang="en-US" sz="2100" dirty="0" smtClean="0"/>
              <a:t> </a:t>
            </a:r>
            <a:r>
              <a:rPr lang="en-US" sz="2100" dirty="0" err="1" smtClean="0"/>
              <a:t>celor</a:t>
            </a:r>
            <a:r>
              <a:rPr lang="en-US" sz="2100" dirty="0" smtClean="0"/>
              <a:t> </a:t>
            </a:r>
            <a:r>
              <a:rPr lang="en-US" sz="2100" dirty="0" err="1" smtClean="0"/>
              <a:t>doua</a:t>
            </a:r>
            <a:r>
              <a:rPr lang="en-US" sz="2100" dirty="0" smtClean="0"/>
              <a:t> </a:t>
            </a:r>
            <a:r>
              <a:rPr lang="en-US" sz="2100" dirty="0" err="1" smtClean="0"/>
              <a:t>ocupatii</a:t>
            </a:r>
            <a:r>
              <a:rPr lang="en-US" sz="2100" dirty="0" smtClean="0"/>
              <a:t> </a:t>
            </a:r>
            <a:r>
              <a:rPr lang="en-US" sz="2100" dirty="0" err="1" smtClean="0"/>
              <a:t>în</a:t>
            </a:r>
            <a:r>
              <a:rPr lang="en-US" sz="2100" dirty="0" smtClean="0"/>
              <a:t> </a:t>
            </a:r>
            <a:r>
              <a:rPr lang="en-US" sz="2100" dirty="0"/>
              <a:t>C.O.R</a:t>
            </a:r>
            <a:r>
              <a:rPr lang="en-US" sz="2100" dirty="0" smtClean="0"/>
              <a:t>.</a:t>
            </a:r>
          </a:p>
          <a:p>
            <a:endParaRPr lang="en-US" sz="21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smtClean="0"/>
              <a:t> </a:t>
            </a:r>
            <a:r>
              <a:rPr lang="en-US" sz="2100" dirty="0" err="1"/>
              <a:t>elaborarea</a:t>
            </a:r>
            <a:r>
              <a:rPr lang="en-US" sz="2100" dirty="0"/>
              <a:t> </a:t>
            </a:r>
            <a:r>
              <a:rPr lang="en-US" sz="2100" dirty="0" err="1"/>
              <a:t>standardelor</a:t>
            </a:r>
            <a:r>
              <a:rPr lang="en-US" sz="2100" dirty="0"/>
              <a:t> </a:t>
            </a:r>
            <a:r>
              <a:rPr lang="en-US" sz="2100" dirty="0" err="1"/>
              <a:t>ocupaţionale</a:t>
            </a:r>
            <a:r>
              <a:rPr lang="en-US" sz="2100" dirty="0"/>
              <a:t> </a:t>
            </a:r>
            <a:r>
              <a:rPr lang="en-US" sz="2100" dirty="0" err="1"/>
              <a:t>prin</a:t>
            </a:r>
            <a:r>
              <a:rPr lang="en-US" sz="2100" dirty="0"/>
              <a:t> </a:t>
            </a:r>
            <a:r>
              <a:rPr lang="en-US" sz="2100" dirty="0" err="1"/>
              <a:t>proiectul</a:t>
            </a:r>
            <a:r>
              <a:rPr lang="en-US" sz="2100" dirty="0"/>
              <a:t> „</a:t>
            </a:r>
            <a:r>
              <a:rPr lang="en-US" sz="2100" dirty="0" err="1"/>
              <a:t>Sistem</a:t>
            </a:r>
            <a:r>
              <a:rPr lang="en-US" sz="2100" dirty="0"/>
              <a:t> de </a:t>
            </a:r>
            <a:r>
              <a:rPr lang="en-US" sz="2100" dirty="0" err="1"/>
              <a:t>evaluare</a:t>
            </a:r>
            <a:r>
              <a:rPr lang="en-US" sz="2100" dirty="0"/>
              <a:t> a </a:t>
            </a:r>
            <a:r>
              <a:rPr lang="en-US" sz="2100" dirty="0" err="1"/>
              <a:t>performanţei</a:t>
            </a:r>
            <a:r>
              <a:rPr lang="en-US" sz="2100" dirty="0"/>
              <a:t> </a:t>
            </a:r>
            <a:r>
              <a:rPr lang="en-US" sz="2100" dirty="0" err="1"/>
              <a:t>angajaţilor</a:t>
            </a:r>
            <a:r>
              <a:rPr lang="en-US" sz="2100" dirty="0"/>
              <a:t> </a:t>
            </a:r>
            <a:r>
              <a:rPr lang="en-US" sz="2100" dirty="0" err="1"/>
              <a:t>şi</a:t>
            </a:r>
            <a:r>
              <a:rPr lang="en-US" sz="2100" dirty="0"/>
              <a:t> </a:t>
            </a:r>
            <a:r>
              <a:rPr lang="en-US" sz="2100" dirty="0" err="1"/>
              <a:t>dezvoltarea</a:t>
            </a:r>
            <a:r>
              <a:rPr lang="en-US" sz="2100" dirty="0"/>
              <a:t> de </a:t>
            </a:r>
            <a:r>
              <a:rPr lang="en-US" sz="2100" dirty="0" err="1"/>
              <a:t>noi</a:t>
            </a:r>
            <a:r>
              <a:rPr lang="en-US" sz="2100" dirty="0"/>
              <a:t> </a:t>
            </a:r>
            <a:r>
              <a:rPr lang="en-US" sz="2100" dirty="0" err="1"/>
              <a:t>standarde</a:t>
            </a:r>
            <a:r>
              <a:rPr lang="en-US" sz="2100" dirty="0"/>
              <a:t> </a:t>
            </a:r>
            <a:r>
              <a:rPr lang="en-US" sz="2100" dirty="0" err="1"/>
              <a:t>ocupaţionale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vederea</a:t>
            </a:r>
            <a:r>
              <a:rPr lang="en-US" sz="2100" dirty="0"/>
              <a:t> </a:t>
            </a:r>
            <a:r>
              <a:rPr lang="en-US" sz="2100" dirty="0" err="1"/>
              <a:t>promovării</a:t>
            </a:r>
            <a:r>
              <a:rPr lang="en-US" sz="2100" dirty="0"/>
              <a:t> </a:t>
            </a:r>
            <a:r>
              <a:rPr lang="en-US" sz="2100" dirty="0" err="1"/>
              <a:t>competitivităţii</a:t>
            </a:r>
            <a:r>
              <a:rPr lang="en-US" sz="2100" dirty="0"/>
              <a:t> </a:t>
            </a:r>
            <a:r>
              <a:rPr lang="en-US" sz="2100" dirty="0" err="1"/>
              <a:t>forţei</a:t>
            </a:r>
            <a:r>
              <a:rPr lang="en-US" sz="2100" dirty="0"/>
              <a:t> de </a:t>
            </a:r>
            <a:r>
              <a:rPr lang="en-US" sz="2100" dirty="0" err="1"/>
              <a:t>muncă</a:t>
            </a:r>
            <a:r>
              <a:rPr lang="en-US" sz="2100" dirty="0"/>
              <a:t>” , </a:t>
            </a:r>
            <a:r>
              <a:rPr lang="en-US" sz="2100" dirty="0" err="1"/>
              <a:t>proiect</a:t>
            </a:r>
            <a:r>
              <a:rPr lang="en-US" sz="2100" dirty="0"/>
              <a:t> cu </a:t>
            </a:r>
            <a:r>
              <a:rPr lang="en-US" sz="2100" dirty="0" err="1"/>
              <a:t>finanțare</a:t>
            </a:r>
            <a:r>
              <a:rPr lang="en-US" sz="2100" dirty="0"/>
              <a:t> </a:t>
            </a:r>
            <a:r>
              <a:rPr lang="en-US" sz="2100" dirty="0" err="1"/>
              <a:t>europeană</a:t>
            </a:r>
            <a:r>
              <a:rPr lang="en-US" sz="2100" dirty="0"/>
              <a:t>, </a:t>
            </a:r>
            <a:r>
              <a:rPr lang="en-US" sz="2100" dirty="0" err="1"/>
              <a:t>în</a:t>
            </a:r>
            <a:r>
              <a:rPr lang="en-US" sz="2100" dirty="0"/>
              <a:t> care </a:t>
            </a:r>
            <a:r>
              <a:rPr lang="en-US" sz="2100" dirty="0" err="1"/>
              <a:t>societatea</a:t>
            </a:r>
            <a:r>
              <a:rPr lang="en-US" sz="2100" dirty="0"/>
              <a:t> a </a:t>
            </a:r>
            <a:r>
              <a:rPr lang="en-US" sz="2100" dirty="0" err="1"/>
              <a:t>participat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calitate</a:t>
            </a:r>
            <a:r>
              <a:rPr lang="en-US" sz="2100" dirty="0"/>
              <a:t> de </a:t>
            </a:r>
            <a:r>
              <a:rPr lang="en-US" sz="2100" dirty="0" err="1" smtClean="0"/>
              <a:t>partener</a:t>
            </a:r>
            <a:endParaRPr lang="en-US" sz="2100" dirty="0" smtClean="0"/>
          </a:p>
          <a:p>
            <a:endParaRPr lang="en-US" sz="21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smtClean="0"/>
              <a:t> </a:t>
            </a:r>
            <a:r>
              <a:rPr lang="en-US" sz="2100" dirty="0" err="1"/>
              <a:t>înscrierea</a:t>
            </a:r>
            <a:r>
              <a:rPr lang="en-US" sz="2100" dirty="0"/>
              <a:t> </a:t>
            </a:r>
            <a:r>
              <a:rPr lang="en-US" sz="2100" dirty="0" err="1"/>
              <a:t>în</a:t>
            </a:r>
            <a:r>
              <a:rPr lang="en-US" sz="2100" dirty="0"/>
              <a:t> </a:t>
            </a:r>
            <a:r>
              <a:rPr lang="en-US" sz="2100" dirty="0" err="1"/>
              <a:t>Nomenclatorul</a:t>
            </a:r>
            <a:r>
              <a:rPr lang="en-US" sz="2100" dirty="0"/>
              <a:t> </a:t>
            </a:r>
            <a:r>
              <a:rPr lang="en-US" sz="2100" dirty="0" err="1"/>
              <a:t>calificărilor</a:t>
            </a:r>
            <a:r>
              <a:rPr lang="en-US" sz="2100" dirty="0"/>
              <a:t> </a:t>
            </a:r>
            <a:endParaRPr lang="en-US" sz="2100" dirty="0" smtClean="0"/>
          </a:p>
          <a:p>
            <a:endParaRPr lang="en-US" sz="2100" dirty="0" smtClean="0"/>
          </a:p>
          <a:p>
            <a:r>
              <a:rPr lang="en-US" sz="2100" dirty="0" smtClean="0"/>
              <a:t>     au </a:t>
            </a:r>
            <a:r>
              <a:rPr lang="en-US" sz="2100" dirty="0" err="1"/>
              <a:t>fost</a:t>
            </a:r>
            <a:r>
              <a:rPr lang="en-US" sz="2100" dirty="0"/>
              <a:t>, enumerate </a:t>
            </a:r>
            <a:r>
              <a:rPr lang="en-US" sz="2100" dirty="0" err="1"/>
              <a:t>succint</a:t>
            </a:r>
            <a:r>
              <a:rPr lang="en-US" sz="2100" dirty="0"/>
              <a:t>, </a:t>
            </a:r>
            <a:r>
              <a:rPr lang="en-US" sz="2100" dirty="0" err="1"/>
              <a:t>etapele</a:t>
            </a:r>
            <a:r>
              <a:rPr lang="en-US" sz="2100" dirty="0"/>
              <a:t> </a:t>
            </a:r>
            <a:r>
              <a:rPr lang="en-US" sz="2100" dirty="0" err="1"/>
              <a:t>parcurse</a:t>
            </a:r>
            <a:r>
              <a:rPr lang="en-US" sz="2100" dirty="0"/>
              <a:t> </a:t>
            </a:r>
            <a:r>
              <a:rPr lang="en-US" sz="2100" dirty="0" err="1"/>
              <a:t>până</a:t>
            </a:r>
            <a:r>
              <a:rPr lang="en-US" sz="2100" dirty="0"/>
              <a:t> la </a:t>
            </a:r>
            <a:r>
              <a:rPr lang="en-US" sz="2100" dirty="0" err="1"/>
              <a:t>autorizarea</a:t>
            </a:r>
            <a:r>
              <a:rPr lang="en-US" sz="2100" dirty="0"/>
              <a:t> </a:t>
            </a:r>
            <a:r>
              <a:rPr lang="en-US" sz="2100" dirty="0" err="1"/>
              <a:t>ca</a:t>
            </a:r>
            <a:r>
              <a:rPr lang="en-US" sz="2100" dirty="0"/>
              <a:t> </a:t>
            </a:r>
            <a:r>
              <a:rPr lang="en-US" sz="2100" dirty="0" err="1" smtClean="0"/>
              <a:t>furnizor</a:t>
            </a:r>
            <a:r>
              <a:rPr lang="en-US" sz="2100" dirty="0" smtClean="0"/>
              <a:t> </a:t>
            </a:r>
          </a:p>
          <a:p>
            <a:r>
              <a:rPr lang="en-US" sz="2100" dirty="0"/>
              <a:t> </a:t>
            </a:r>
            <a:r>
              <a:rPr lang="en-US" sz="2100" dirty="0" smtClean="0"/>
              <a:t>    de </a:t>
            </a:r>
            <a:r>
              <a:rPr lang="en-US" sz="2100" dirty="0" err="1"/>
              <a:t>formare</a:t>
            </a:r>
            <a:r>
              <a:rPr lang="en-US" sz="2100" dirty="0"/>
              <a:t> </a:t>
            </a:r>
            <a:r>
              <a:rPr lang="en-US" sz="2100" dirty="0" err="1"/>
              <a:t>profesională</a:t>
            </a:r>
            <a:r>
              <a:rPr lang="en-US" sz="2100" dirty="0"/>
              <a:t> </a:t>
            </a:r>
            <a:r>
              <a:rPr lang="en-US" sz="2100" dirty="0" err="1"/>
              <a:t>pe</a:t>
            </a:r>
            <a:r>
              <a:rPr lang="en-US" sz="2100" dirty="0"/>
              <a:t> </a:t>
            </a:r>
            <a:r>
              <a:rPr lang="en-US" sz="2100" dirty="0" err="1"/>
              <a:t>aceste</a:t>
            </a:r>
            <a:r>
              <a:rPr lang="en-US" sz="2100" dirty="0"/>
              <a:t> </a:t>
            </a:r>
            <a:r>
              <a:rPr lang="en-US" sz="2100" dirty="0" err="1"/>
              <a:t>doua</a:t>
            </a:r>
            <a:r>
              <a:rPr lang="en-US" sz="2100" dirty="0"/>
              <a:t> </a:t>
            </a:r>
            <a:r>
              <a:rPr lang="en-US" sz="2100" dirty="0" err="1"/>
              <a:t>meserii</a:t>
            </a:r>
            <a:r>
              <a:rPr lang="en-US" sz="2100" dirty="0"/>
              <a:t>. </a:t>
            </a:r>
            <a:endParaRPr lang="en-US" sz="2100" dirty="0" smtClean="0"/>
          </a:p>
          <a:p>
            <a:endParaRPr lang="en-US" sz="2100" dirty="0" smtClean="0"/>
          </a:p>
          <a:p>
            <a:endParaRPr lang="en-US" sz="2000" dirty="0"/>
          </a:p>
        </p:txBody>
      </p:sp>
      <p:pic>
        <p:nvPicPr>
          <p:cNvPr id="9" name="Imagine 2" descr="logo_rajac-apavital-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6648" t="18182" b="16477"/>
          <a:stretch>
            <a:fillRect/>
          </a:stretch>
        </p:blipFill>
        <p:spPr>
          <a:xfrm>
            <a:off x="259715" y="6151880"/>
            <a:ext cx="22923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ine 1" descr="logo--centru-de-form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6000" contrast="-6000"/>
          </a:blip>
          <a:srcRect/>
          <a:stretch>
            <a:fillRect/>
          </a:stretch>
        </p:blipFill>
        <p:spPr>
          <a:xfrm>
            <a:off x="10653395" y="5719445"/>
            <a:ext cx="1420269" cy="9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591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munications and Dialogues">
  <a:themeElements>
    <a:clrScheme name="Communications and Dialogu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Communications and Dialogu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Communications and Dialogu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1526</Words>
  <Application>Microsoft Office PowerPoint</Application>
  <PresentationFormat>Widescreen</PresentationFormat>
  <Paragraphs>139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SimSun</vt:lpstr>
      <vt:lpstr>Arial</vt:lpstr>
      <vt:lpstr>Calibri</vt:lpstr>
      <vt:lpstr>Communications and Dialogues</vt:lpstr>
      <vt:lpstr> Centrul de Formare Profesionala Apavital Iasi  </vt:lpstr>
      <vt:lpstr>Context general şi provocări actuale</vt:lpstr>
      <vt:lpstr>Context general şi provocări actuale</vt:lpstr>
      <vt:lpstr>Context general şi provocări actuale</vt:lpstr>
      <vt:lpstr>Context general şi provocări actuale</vt:lpstr>
      <vt:lpstr>Realizari si rezultate </vt:lpstr>
      <vt:lpstr>Realizari si rezultate</vt:lpstr>
      <vt:lpstr>Realizari si rezultate</vt:lpstr>
      <vt:lpstr>Realizari si rezultate</vt:lpstr>
      <vt:lpstr>Realizari si rezultate</vt:lpstr>
      <vt:lpstr>Realizari si rezultate </vt:lpstr>
      <vt:lpstr>Indicatori de performanţă şi costuri FP  </vt:lpstr>
      <vt:lpstr>Formare profesionala si motivare</vt:lpstr>
      <vt:lpstr>Facilităţi pentru cursanţi</vt:lpstr>
      <vt:lpstr>Facilităţi pentru cursanţi</vt:lpstr>
      <vt:lpstr>Facilităţi pentru cursanţi</vt:lpstr>
      <vt:lpstr>Formare profesionala = dezvoltare continua</vt:lpstr>
      <vt:lpstr>Formare profesionala = dezvoltare continua</vt:lpstr>
      <vt:lpstr>Alte actiuni </vt:lpstr>
      <vt:lpstr>Cadrul procedural</vt:lpstr>
      <vt:lpstr>Cadrul procedural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</dc:title>
  <dc:creator>Anonymous</dc:creator>
  <cp:lastModifiedBy>narcisa popescu</cp:lastModifiedBy>
  <cp:revision>76</cp:revision>
  <dcterms:created xsi:type="dcterms:W3CDTF">2017-05-06T12:04:00Z</dcterms:created>
  <dcterms:modified xsi:type="dcterms:W3CDTF">2017-05-08T13:28:38Z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1033-10.2.0.5811</vt:lpwstr>
  </property>
</Properties>
</file>