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39"/>
  </p:notesMasterIdLst>
  <p:handoutMasterIdLst>
    <p:handoutMasterId r:id="rId40"/>
  </p:handoutMasterIdLst>
  <p:sldIdLst>
    <p:sldId id="300" r:id="rId2"/>
    <p:sldId id="299" r:id="rId3"/>
    <p:sldId id="301" r:id="rId4"/>
    <p:sldId id="280" r:id="rId5"/>
    <p:sldId id="281" r:id="rId6"/>
    <p:sldId id="282" r:id="rId7"/>
    <p:sldId id="283" r:id="rId8"/>
    <p:sldId id="284" r:id="rId9"/>
    <p:sldId id="285" r:id="rId10"/>
    <p:sldId id="293" r:id="rId11"/>
    <p:sldId id="294" r:id="rId12"/>
    <p:sldId id="295" r:id="rId13"/>
    <p:sldId id="296" r:id="rId14"/>
    <p:sldId id="297" r:id="rId15"/>
    <p:sldId id="308" r:id="rId16"/>
    <p:sldId id="309" r:id="rId17"/>
    <p:sldId id="310" r:id="rId18"/>
    <p:sldId id="311" r:id="rId19"/>
    <p:sldId id="316" r:id="rId20"/>
    <p:sldId id="317" r:id="rId21"/>
    <p:sldId id="318" r:id="rId22"/>
    <p:sldId id="312" r:id="rId23"/>
    <p:sldId id="315" r:id="rId24"/>
    <p:sldId id="314" r:id="rId25"/>
    <p:sldId id="319" r:id="rId26"/>
    <p:sldId id="320" r:id="rId27"/>
    <p:sldId id="321" r:id="rId28"/>
    <p:sldId id="322" r:id="rId29"/>
    <p:sldId id="323" r:id="rId30"/>
    <p:sldId id="324" r:id="rId31"/>
    <p:sldId id="302" r:id="rId32"/>
    <p:sldId id="304" r:id="rId33"/>
    <p:sldId id="305" r:id="rId34"/>
    <p:sldId id="306" r:id="rId35"/>
    <p:sldId id="298" r:id="rId36"/>
    <p:sldId id="278" r:id="rId37"/>
    <p:sldId id="279" r:id="rId38"/>
  </p:sldIdLst>
  <p:sldSz cx="9144000" cy="6858000" type="screen4x3"/>
  <p:notesSz cx="6797675" cy="9926638"/>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5730" autoAdjust="0"/>
  </p:normalViewPr>
  <p:slideViewPr>
    <p:cSldViewPr snapToGrid="0">
      <p:cViewPr varScale="1">
        <p:scale>
          <a:sx n="74" d="100"/>
          <a:sy n="74" d="100"/>
        </p:scale>
        <p:origin x="402" y="60"/>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6357" y="4715351"/>
            <a:ext cx="4984962" cy="4466591"/>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err="1" smtClean="0"/>
              <a:t>Stirbu</a:t>
            </a:r>
            <a:r>
              <a:rPr lang="de-DE" dirty="0" smtClean="0"/>
              <a:t> </a:t>
            </a:r>
            <a:r>
              <a:rPr lang="de-DE" dirty="0" err="1" smtClean="0"/>
              <a:t>Vitalie</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24530102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err="1" smtClean="0"/>
              <a:t>Stirbu</a:t>
            </a:r>
            <a:r>
              <a:rPr lang="de-DE" dirty="0" smtClean="0"/>
              <a:t> </a:t>
            </a:r>
            <a:r>
              <a:rPr lang="de-DE" dirty="0" err="1" smtClean="0"/>
              <a:t>Vitalie</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13358358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err="1" smtClean="0"/>
              <a:t>Stirbu</a:t>
            </a:r>
            <a:r>
              <a:rPr lang="de-DE" dirty="0" smtClean="0"/>
              <a:t> </a:t>
            </a:r>
            <a:r>
              <a:rPr lang="de-DE" dirty="0" err="1" smtClean="0"/>
              <a:t>Vitalie</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5814278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err="1" smtClean="0"/>
              <a:t>Stirbu</a:t>
            </a:r>
            <a:r>
              <a:rPr lang="de-DE" dirty="0" smtClean="0"/>
              <a:t> </a:t>
            </a:r>
            <a:r>
              <a:rPr lang="de-DE" dirty="0" err="1" smtClean="0"/>
              <a:t>Vitalie</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1801626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err="1" smtClean="0"/>
              <a:t>Stirbu</a:t>
            </a:r>
            <a:r>
              <a:rPr lang="de-DE" dirty="0" smtClean="0"/>
              <a:t> </a:t>
            </a:r>
            <a:r>
              <a:rPr lang="de-DE" dirty="0" err="1" smtClean="0"/>
              <a:t>Vitalie</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01/11/2017</a:t>
            </a:fld>
            <a:endParaRPr lang="en-GB"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42417953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err="1" smtClean="0"/>
              <a:t>Stirbu</a:t>
            </a:r>
            <a:r>
              <a:rPr lang="de-DE" dirty="0" smtClean="0"/>
              <a:t> </a:t>
            </a:r>
            <a:r>
              <a:rPr lang="de-DE" dirty="0" err="1" smtClean="0"/>
              <a:t>Vitalie</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01/11/2017</a:t>
            </a:fld>
            <a:endParaRPr lang="en-GB" dirty="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Tree>
    <p:extLst>
      <p:ext uri="{BB962C8B-B14F-4D97-AF65-F5344CB8AC3E}">
        <p14:creationId xmlns:p14="http://schemas.microsoft.com/office/powerpoint/2010/main" val="99345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4DAD3059-81BE-49B0-AA49-D3423BE8DC01}"/>
              </a:ext>
            </a:extLst>
          </p:cNvPr>
          <p:cNvSpPr>
            <a:spLocks noGrp="1"/>
          </p:cNvSpPr>
          <p:nvPr>
            <p:ph type="dt" sz="half" idx="10"/>
          </p:nvPr>
        </p:nvSpPr>
        <p:spPr/>
        <p:txBody>
          <a:bodyPr/>
          <a:lstStyle>
            <a:lvl1pPr>
              <a:defRPr/>
            </a:lvl1pPr>
          </a:lstStyle>
          <a:p>
            <a:pPr>
              <a:defRPr/>
            </a:pPr>
            <a:fld id="{F6301342-DC07-438F-BC58-AE69B520B11F}" type="datetime1">
              <a:rPr lang="ru-RU"/>
              <a:pPr>
                <a:defRPr/>
              </a:pPr>
              <a:t>01.11.2017</a:t>
            </a:fld>
            <a:endParaRPr lang="ru-RU" dirty="0"/>
          </a:p>
        </p:txBody>
      </p:sp>
      <p:sp>
        <p:nvSpPr>
          <p:cNvPr id="5" name="Нижний колонтитул 4">
            <a:extLst>
              <a:ext uri="{FF2B5EF4-FFF2-40B4-BE49-F238E27FC236}">
                <a16:creationId xmlns="" xmlns:a16="http://schemas.microsoft.com/office/drawing/2014/main" id="{4104897B-418A-4F9D-8A9D-E2715CF09D9D}"/>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 xmlns:a16="http://schemas.microsoft.com/office/drawing/2014/main" id="{CFB93414-3891-4115-9EAD-9B82AE8EFF8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AAB072B-8D15-40A8-81C1-D5341B5B90C3}" type="slidenum">
              <a:rPr lang="ru-RU" altLang="fr-FR"/>
              <a:pPr>
                <a:defRPr/>
              </a:pPr>
              <a:t>‹#›</a:t>
            </a:fld>
            <a:endParaRPr lang="ru-RU" altLang="fr-FR"/>
          </a:p>
        </p:txBody>
      </p:sp>
    </p:spTree>
    <p:extLst>
      <p:ext uri="{BB962C8B-B14F-4D97-AF65-F5344CB8AC3E}">
        <p14:creationId xmlns:p14="http://schemas.microsoft.com/office/powerpoint/2010/main" val="95312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0"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err="1" smtClean="0"/>
              <a:t>Stirbu</a:t>
            </a:r>
            <a:r>
              <a:rPr lang="de-DE" dirty="0" smtClean="0"/>
              <a:t> </a:t>
            </a:r>
            <a:r>
              <a:rPr lang="de-DE" dirty="0" err="1" smtClean="0"/>
              <a:t>Vitalie</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01/11/2017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endParaRPr lang="de-DE" noProof="0" dirty="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 id="2147483715" r:id="rId7"/>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hyperlink" Target="http://www.serviciilocale.md/" TargetMode="External"/><Relationship Id="rId7" Type="http://schemas.openxmlformats.org/officeDocument/2006/relationships/image" Target="../media/image5.png"/><Relationship Id="rId12" Type="http://schemas.openxmlformats.org/officeDocument/2006/relationships/image" Target="../media/image31.png"/><Relationship Id="rId2" Type="http://schemas.openxmlformats.org/officeDocument/2006/relationships/hyperlink" Target="http://www.giz.de/" TargetMode="Externa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9.jpeg"/><Relationship Id="rId9"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a:extLst>
              <a:ext uri="{FF2B5EF4-FFF2-40B4-BE49-F238E27FC236}">
                <a16:creationId xmlns="" xmlns:a16="http://schemas.microsoft.com/office/drawing/2014/main" id="{87E9A446-E5E9-4666-A74A-E98535BEA0F4}"/>
              </a:ext>
            </a:extLst>
          </p:cNvPr>
          <p:cNvSpPr>
            <a:spLocks noGrp="1"/>
          </p:cNvSpPr>
          <p:nvPr>
            <p:ph type="title"/>
          </p:nvPr>
        </p:nvSpPr>
        <p:spPr>
          <a:xfrm>
            <a:off x="250825" y="1482725"/>
            <a:ext cx="8785225" cy="433388"/>
          </a:xfrm>
        </p:spPr>
        <p:txBody>
          <a:bodyPr/>
          <a:lstStyle/>
          <a:p>
            <a:pPr algn="ctr"/>
            <a:r>
              <a:rPr lang="ro-RO" altLang="en-US" sz="1600" b="1" dirty="0">
                <a:solidFill>
                  <a:srgbClr val="002060"/>
                </a:solidFill>
              </a:rPr>
              <a:t>Curs de instruire pentru angajaţii operatorilor „Apă-Canal” din Republica Moldova</a:t>
            </a:r>
            <a:r>
              <a:rPr lang="ro-RO" altLang="en-US" b="1" dirty="0"/>
              <a:t/>
            </a:r>
            <a:br>
              <a:rPr lang="ro-RO" altLang="en-US" b="1" dirty="0"/>
            </a:br>
            <a:endParaRPr lang="ru-RU" altLang="en-US" dirty="0"/>
          </a:p>
        </p:txBody>
      </p:sp>
      <p:sp>
        <p:nvSpPr>
          <p:cNvPr id="16387" name="Содержимое 2">
            <a:extLst>
              <a:ext uri="{FF2B5EF4-FFF2-40B4-BE49-F238E27FC236}">
                <a16:creationId xmlns="" xmlns:a16="http://schemas.microsoft.com/office/drawing/2014/main" id="{72938312-041E-4B06-BF43-093E795BEAF9}"/>
              </a:ext>
            </a:extLst>
          </p:cNvPr>
          <p:cNvSpPr>
            <a:spLocks noGrp="1"/>
          </p:cNvSpPr>
          <p:nvPr>
            <p:ph idx="1"/>
          </p:nvPr>
        </p:nvSpPr>
        <p:spPr>
          <a:xfrm>
            <a:off x="250825" y="2205038"/>
            <a:ext cx="8642350" cy="4151312"/>
          </a:xfrm>
        </p:spPr>
        <p:txBody>
          <a:bodyPr/>
          <a:lstStyle/>
          <a:p>
            <a:pPr marL="0" indent="0" algn="ctr">
              <a:spcBef>
                <a:spcPct val="0"/>
              </a:spcBef>
              <a:spcAft>
                <a:spcPct val="0"/>
              </a:spcAft>
              <a:buFont typeface="Arial" panose="020B0604020202020204" pitchFamily="34" charset="0"/>
              <a:buNone/>
            </a:pPr>
            <a:r>
              <a:rPr lang="en-US" altLang="en-US" sz="2400" b="1" dirty="0" err="1">
                <a:solidFill>
                  <a:srgbClr val="FF0000"/>
                </a:solidFill>
              </a:rPr>
              <a:t>Modulul</a:t>
            </a:r>
            <a:r>
              <a:rPr lang="en-US" altLang="en-US" sz="2400" b="1" dirty="0">
                <a:solidFill>
                  <a:srgbClr val="FF0000"/>
                </a:solidFill>
              </a:rPr>
              <a:t> 10: </a:t>
            </a:r>
            <a:r>
              <a:rPr lang="ro-RO" altLang="en-US" sz="2400" b="1" dirty="0">
                <a:solidFill>
                  <a:srgbClr val="002060"/>
                </a:solidFill>
              </a:rPr>
              <a:t>Rolul operatorilor de servicii publice de alimentare cu apă și de canalizare în procesul de atragere a investițiilor, proiectare, construcție și dare în exploatare a obiectelor de alimentare cu apă și de canalizare</a:t>
            </a:r>
            <a:r>
              <a:rPr lang="ro-RO" altLang="en-US" sz="1800" b="1" dirty="0">
                <a:solidFill>
                  <a:srgbClr val="002060"/>
                </a:solidFill>
              </a:rPr>
              <a:t/>
            </a:r>
            <a:br>
              <a:rPr lang="ro-RO" altLang="en-US" sz="1800" b="1" dirty="0">
                <a:solidFill>
                  <a:srgbClr val="002060"/>
                </a:solidFill>
              </a:rPr>
            </a:br>
            <a:r>
              <a:rPr lang="ro-RO" altLang="en-US" sz="1800" b="1" dirty="0">
                <a:solidFill>
                  <a:srgbClr val="FF0000"/>
                </a:solidFill>
              </a:rPr>
              <a:t/>
            </a:r>
            <a:br>
              <a:rPr lang="ro-RO" altLang="en-US" sz="1800" b="1" dirty="0">
                <a:solidFill>
                  <a:srgbClr val="FF0000"/>
                </a:solidFill>
              </a:rPr>
            </a:br>
            <a:r>
              <a:rPr lang="ro-RO" altLang="en-US" sz="1800" b="1" dirty="0">
                <a:solidFill>
                  <a:srgbClr val="FF0000"/>
                </a:solidFill>
              </a:rPr>
              <a:t>Sesiunea </a:t>
            </a:r>
            <a:r>
              <a:rPr lang="ro-RO" altLang="en-US" sz="1800" b="1" dirty="0" smtClean="0">
                <a:solidFill>
                  <a:srgbClr val="FF0000"/>
                </a:solidFill>
              </a:rPr>
              <a:t>2</a:t>
            </a:r>
            <a:r>
              <a:rPr lang="ro-RO" altLang="en-US" sz="1800" b="1" dirty="0">
                <a:solidFill>
                  <a:srgbClr val="FF0000"/>
                </a:solidFill>
              </a:rPr>
              <a:t/>
            </a:r>
            <a:br>
              <a:rPr lang="ro-RO" altLang="en-US" sz="1800" b="1" dirty="0">
                <a:solidFill>
                  <a:srgbClr val="FF0000"/>
                </a:solidFill>
              </a:rPr>
            </a:br>
            <a:r>
              <a:rPr lang="ro-RO" altLang="en-US" sz="1800" b="1" dirty="0">
                <a:solidFill>
                  <a:srgbClr val="002060"/>
                </a:solidFill>
              </a:rPr>
              <a:t>Rolul operatorilor de servicii publice de alimentare cu apă </a:t>
            </a:r>
          </a:p>
          <a:p>
            <a:pPr marL="0" indent="0" algn="ctr">
              <a:spcBef>
                <a:spcPct val="0"/>
              </a:spcBef>
              <a:spcAft>
                <a:spcPct val="0"/>
              </a:spcAft>
              <a:buFont typeface="Arial" panose="020B0604020202020204" pitchFamily="34" charset="0"/>
              <a:buNone/>
            </a:pPr>
            <a:r>
              <a:rPr lang="ro-RO" altLang="en-US" sz="1800" b="1" dirty="0">
                <a:solidFill>
                  <a:srgbClr val="002060"/>
                </a:solidFill>
              </a:rPr>
              <a:t>și de canalizare în </a:t>
            </a:r>
            <a:r>
              <a:rPr lang="ro-RO" altLang="en-US" sz="1800" b="1" dirty="0">
                <a:solidFill>
                  <a:srgbClr val="FF0000"/>
                </a:solidFill>
              </a:rPr>
              <a:t>procesul de </a:t>
            </a:r>
            <a:r>
              <a:rPr lang="ro-RO" altLang="en-US" sz="1800" b="1" dirty="0" smtClean="0">
                <a:solidFill>
                  <a:srgbClr val="FF0000"/>
                </a:solidFill>
              </a:rPr>
              <a:t>construcţie </a:t>
            </a:r>
            <a:r>
              <a:rPr lang="ro-RO" altLang="en-US" sz="1800" b="1" dirty="0">
                <a:solidFill>
                  <a:srgbClr val="002060"/>
                </a:solidFill>
              </a:rPr>
              <a:t>a obiectivelor de </a:t>
            </a:r>
          </a:p>
          <a:p>
            <a:pPr marL="0" indent="0" algn="ctr">
              <a:spcBef>
                <a:spcPct val="0"/>
              </a:spcBef>
              <a:spcAft>
                <a:spcPct val="0"/>
              </a:spcAft>
              <a:buFont typeface="Arial" panose="020B0604020202020204" pitchFamily="34" charset="0"/>
              <a:buNone/>
            </a:pPr>
            <a:r>
              <a:rPr lang="ro-RO" altLang="en-US" sz="1800" b="1" dirty="0">
                <a:solidFill>
                  <a:srgbClr val="002060"/>
                </a:solidFill>
              </a:rPr>
              <a:t>alimentare cu apă şi </a:t>
            </a:r>
            <a:r>
              <a:rPr lang="ro-RO" altLang="en-US" sz="1800" b="1" dirty="0" smtClean="0">
                <a:solidFill>
                  <a:srgbClr val="002060"/>
                </a:solidFill>
              </a:rPr>
              <a:t>canalizare</a:t>
            </a:r>
            <a:r>
              <a:rPr lang="vi-VN" altLang="en-US" sz="1800" b="1" dirty="0">
                <a:solidFill>
                  <a:srgbClr val="002060"/>
                </a:solidFill>
              </a:rPr>
              <a:t/>
            </a:r>
            <a:br>
              <a:rPr lang="vi-VN" altLang="en-US" sz="1800" b="1" dirty="0">
                <a:solidFill>
                  <a:srgbClr val="002060"/>
                </a:solidFill>
              </a:rPr>
            </a:br>
            <a:endParaRPr lang="ro-RO" altLang="en-US" sz="1800" b="1" dirty="0">
              <a:solidFill>
                <a:srgbClr val="002060"/>
              </a:solidFill>
            </a:endParaRPr>
          </a:p>
          <a:p>
            <a:pPr marL="0" indent="0" algn="ctr">
              <a:spcBef>
                <a:spcPct val="0"/>
              </a:spcBef>
              <a:spcAft>
                <a:spcPct val="0"/>
              </a:spcAft>
              <a:buFont typeface="Arial" panose="020B0604020202020204" pitchFamily="34" charset="0"/>
              <a:buNone/>
            </a:pPr>
            <a:r>
              <a:rPr lang="ro-RO" altLang="en-US" sz="1800" b="1" dirty="0">
                <a:solidFill>
                  <a:srgbClr val="002060"/>
                </a:solidFill>
              </a:rPr>
              <a:t/>
            </a:r>
            <a:br>
              <a:rPr lang="ro-RO" altLang="en-US" sz="1800" b="1" dirty="0">
                <a:solidFill>
                  <a:srgbClr val="002060"/>
                </a:solidFill>
              </a:rPr>
            </a:br>
            <a:r>
              <a:rPr lang="ro-RO" altLang="en-US" sz="1600" b="1" i="1" dirty="0">
                <a:solidFill>
                  <a:srgbClr val="002060"/>
                </a:solidFill>
              </a:rPr>
              <a:t>Expert legal/instituțional,  </a:t>
            </a:r>
            <a:r>
              <a:rPr lang="ro-RO" altLang="en-US" sz="1600" b="1" i="1" dirty="0" smtClean="0">
                <a:solidFill>
                  <a:srgbClr val="002060"/>
                </a:solidFill>
              </a:rPr>
              <a:t>Vitalie Ştirbu</a:t>
            </a:r>
            <a:r>
              <a:rPr lang="ro-RO" altLang="en-US" sz="1600" b="1" i="1" dirty="0">
                <a:solidFill>
                  <a:srgbClr val="002060"/>
                </a:solidFill>
              </a:rPr>
              <a:t/>
            </a:r>
            <a:br>
              <a:rPr lang="ro-RO" altLang="en-US" sz="1600" b="1" i="1" dirty="0">
                <a:solidFill>
                  <a:srgbClr val="002060"/>
                </a:solidFill>
              </a:rPr>
            </a:br>
            <a:r>
              <a:rPr lang="ro-RO" altLang="en-US" sz="1100" b="1" dirty="0">
                <a:solidFill>
                  <a:srgbClr val="002060"/>
                </a:solidFill>
              </a:rPr>
              <a:t/>
            </a:r>
            <a:br>
              <a:rPr lang="ro-RO" altLang="en-US" sz="1100" b="1" dirty="0">
                <a:solidFill>
                  <a:srgbClr val="002060"/>
                </a:solidFill>
              </a:rPr>
            </a:br>
            <a:r>
              <a:rPr lang="ro-RO" altLang="en-US" sz="1600" b="1" dirty="0">
                <a:solidFill>
                  <a:srgbClr val="002060"/>
                </a:solidFill>
              </a:rPr>
              <a:t>20-21-</a:t>
            </a:r>
            <a:r>
              <a:rPr lang="en-US" altLang="en-US" sz="1600" b="1" dirty="0">
                <a:solidFill>
                  <a:srgbClr val="002060"/>
                </a:solidFill>
              </a:rPr>
              <a:t>2</a:t>
            </a:r>
            <a:r>
              <a:rPr lang="ro-RO" altLang="en-US" sz="1600" b="1" dirty="0">
                <a:solidFill>
                  <a:srgbClr val="002060"/>
                </a:solidFill>
              </a:rPr>
              <a:t>2</a:t>
            </a:r>
            <a:r>
              <a:rPr lang="en-US" altLang="en-US" sz="1600" b="1" dirty="0">
                <a:solidFill>
                  <a:srgbClr val="002060"/>
                </a:solidFill>
              </a:rPr>
              <a:t> </a:t>
            </a:r>
            <a:r>
              <a:rPr lang="ro-RO" altLang="en-US" sz="1600" b="1" dirty="0">
                <a:solidFill>
                  <a:srgbClr val="002060"/>
                </a:solidFill>
              </a:rPr>
              <a:t>iunie </a:t>
            </a:r>
            <a:r>
              <a:rPr lang="en-US" altLang="en-US" sz="1600" b="1" dirty="0">
                <a:solidFill>
                  <a:srgbClr val="002060"/>
                </a:solidFill>
              </a:rPr>
              <a:t>201</a:t>
            </a:r>
            <a:r>
              <a:rPr lang="ro-RO" altLang="en-US" sz="1600" b="1" dirty="0">
                <a:solidFill>
                  <a:srgbClr val="002060"/>
                </a:solidFill>
              </a:rPr>
              <a:t>7</a:t>
            </a:r>
            <a:r>
              <a:rPr lang="en-US" altLang="en-US" sz="1600" b="1" dirty="0">
                <a:solidFill>
                  <a:srgbClr val="002060"/>
                </a:solidFill>
              </a:rPr>
              <a:t>,  </a:t>
            </a:r>
            <a:r>
              <a:rPr lang="ro-RO" altLang="en-US" sz="1600" b="1" dirty="0">
                <a:solidFill>
                  <a:srgbClr val="002060"/>
                </a:solidFill>
              </a:rPr>
              <a:t>Chișinău</a:t>
            </a:r>
            <a:endParaRPr lang="ru-RU" altLang="en-US" sz="1600" dirty="0">
              <a:solidFill>
                <a:srgbClr val="002060"/>
              </a:solidFill>
            </a:endParaRPr>
          </a:p>
        </p:txBody>
      </p:sp>
      <p:pic>
        <p:nvPicPr>
          <p:cNvPr id="16388" name="Picture 2" descr="D:\docs\desktop\ELdZ_Mol_cmyk_rum.jpg">
            <a:extLst>
              <a:ext uri="{FF2B5EF4-FFF2-40B4-BE49-F238E27FC236}">
                <a16:creationId xmlns="" xmlns:a16="http://schemas.microsoft.com/office/drawing/2014/main" id="{C5785437-1FB6-43CD-964A-15397936F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3836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 xmlns:a16="http://schemas.microsoft.com/office/drawing/2014/main" id="{C03902A8-F615-4F19-9A4B-F9CEAE01EDD7}"/>
              </a:ext>
            </a:extLst>
          </p:cNvPr>
          <p:cNvSpPr>
            <a:spLocks noGrp="1"/>
          </p:cNvSpPr>
          <p:nvPr>
            <p:ph type="dt" sz="quarter" idx="10"/>
          </p:nvPr>
        </p:nvSpPr>
        <p:spPr/>
        <p:txBody>
          <a:bodyPr/>
          <a:lstStyle/>
          <a:p>
            <a:pPr algn="ctr">
              <a:defRPr/>
            </a:pPr>
            <a:r>
              <a:rPr lang="en-GB" b="1" spc="70" dirty="0" smtClean="0"/>
              <a:t>20/06/2017</a:t>
            </a:r>
            <a:endParaRPr lang="en-GB" b="1" spc="70" dirty="0"/>
          </a:p>
        </p:txBody>
      </p:sp>
      <p:sp>
        <p:nvSpPr>
          <p:cNvPr id="16390" name="Footer Placeholder 2">
            <a:extLst>
              <a:ext uri="{FF2B5EF4-FFF2-40B4-BE49-F238E27FC236}">
                <a16:creationId xmlns="" xmlns:a16="http://schemas.microsoft.com/office/drawing/2014/main" id="{B287BC3D-A43A-48C1-903E-A0457BEB55A1}"/>
              </a:ext>
            </a:extLst>
          </p:cNvPr>
          <p:cNvSpPr txBox="1">
            <a:spLocks/>
          </p:cNvSpPr>
          <p:nvPr/>
        </p:nvSpPr>
        <p:spPr bwMode="auto">
          <a:xfrm>
            <a:off x="2862263" y="6581775"/>
            <a:ext cx="3419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sz="1000" dirty="0" smtClean="0">
                <a:solidFill>
                  <a:srgbClr val="6E6452"/>
                </a:solidFill>
                <a:latin typeface="Arial Narrow" panose="020B0606020202030204" pitchFamily="34" charset="0"/>
              </a:rPr>
              <a:t>Vitalie Ştirbu</a:t>
            </a:r>
            <a:endParaRPr lang="de-DE" altLang="en-US" sz="1000" dirty="0">
              <a:solidFill>
                <a:srgbClr val="6E6452"/>
              </a:solidFill>
              <a:latin typeface="Arial Narrow" panose="020B0606020202030204" pitchFamily="34" charset="0"/>
            </a:endParaRPr>
          </a:p>
        </p:txBody>
      </p:sp>
      <p:pic>
        <p:nvPicPr>
          <p:cNvPr id="7"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255588"/>
            <a:ext cx="8143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5638" y="433388"/>
            <a:ext cx="1835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3850" y="350837"/>
            <a:ext cx="7191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4719" y="242373"/>
            <a:ext cx="827602" cy="82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5867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93A359B-7D55-4C4B-9E0A-1D3ABDF5853A}"/>
              </a:ext>
            </a:extLst>
          </p:cNvPr>
          <p:cNvSpPr>
            <a:spLocks noGrp="1"/>
          </p:cNvSpPr>
          <p:nvPr>
            <p:ph type="title"/>
          </p:nvPr>
        </p:nvSpPr>
        <p:spPr>
          <a:xfrm>
            <a:off x="679155" y="1520619"/>
            <a:ext cx="7776000" cy="1528022"/>
          </a:xfrm>
        </p:spPr>
        <p:txBody>
          <a:bodyPr/>
          <a:lstStyle/>
          <a:p>
            <a:pPr algn="ctr"/>
            <a:r>
              <a:rPr lang="en-US" dirty="0" smtClean="0"/>
              <a:t>Leg</a:t>
            </a:r>
            <a:r>
              <a:rPr lang="ro-RO" dirty="0" smtClean="0"/>
              <a:t>ea</a:t>
            </a:r>
            <a:r>
              <a:rPr lang="en-US" dirty="0" smtClean="0"/>
              <a:t> nr. 303 din 13.12.2013</a:t>
            </a:r>
            <a:r>
              <a:rPr lang="ro-RO" dirty="0" smtClean="0"/>
              <a:t> privind secviciul public de alimentare cu apă şi canalizare</a:t>
            </a:r>
            <a:endParaRPr lang="en-US" dirty="0"/>
          </a:p>
        </p:txBody>
      </p:sp>
      <p:sp>
        <p:nvSpPr>
          <p:cNvPr id="3" name="Substituent subsol 2">
            <a:extLst>
              <a:ext uri="{FF2B5EF4-FFF2-40B4-BE49-F238E27FC236}">
                <a16:creationId xmlns="" xmlns:a16="http://schemas.microsoft.com/office/drawing/2014/main" id="{6AAC5E01-B64A-4408-81FD-DFFA0A9B92B7}"/>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8CF8EA70-5ECD-4A29-8A2F-7A213626B3C1}"/>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3452CCA5-B64D-4913-8E03-96C52597F4F5}"/>
              </a:ext>
            </a:extLst>
          </p:cNvPr>
          <p:cNvSpPr>
            <a:spLocks noGrp="1"/>
          </p:cNvSpPr>
          <p:nvPr>
            <p:ph idx="1"/>
          </p:nvPr>
        </p:nvSpPr>
        <p:spPr>
          <a:xfrm>
            <a:off x="679155" y="2543351"/>
            <a:ext cx="7776000" cy="3520207"/>
          </a:xfrm>
        </p:spPr>
        <p:txBody>
          <a:bodyPr/>
          <a:lstStyle/>
          <a:p>
            <a:pPr marL="285750" lvl="0" indent="-285750">
              <a:buFont typeface="Arial" panose="020B0604020202020204" pitchFamily="34" charset="0"/>
              <a:buChar char="•"/>
            </a:pPr>
            <a:r>
              <a:rPr lang="ro-RO" sz="2400" dirty="0" smtClean="0"/>
              <a:t>Rolul de a </a:t>
            </a:r>
            <a:r>
              <a:rPr lang="en-US" sz="2400" dirty="0" err="1" smtClean="0"/>
              <a:t>elabora</a:t>
            </a:r>
            <a:r>
              <a:rPr lang="en-US" sz="2400" dirty="0" smtClean="0"/>
              <a:t> </a:t>
            </a:r>
            <a:r>
              <a:rPr lang="en-US" sz="2400" dirty="0" err="1" smtClean="0"/>
              <a:t>şi</a:t>
            </a:r>
            <a:r>
              <a:rPr lang="en-US" sz="2400" dirty="0" smtClean="0"/>
              <a:t> </a:t>
            </a:r>
            <a:r>
              <a:rPr lang="en-US" sz="2400" dirty="0" err="1" smtClean="0"/>
              <a:t>implementa</a:t>
            </a:r>
            <a:r>
              <a:rPr lang="en-US" sz="2400" dirty="0" smtClean="0"/>
              <a:t> </a:t>
            </a:r>
            <a:r>
              <a:rPr lang="en-US" sz="2400" dirty="0" err="1" smtClean="0"/>
              <a:t>planuri</a:t>
            </a:r>
            <a:r>
              <a:rPr lang="en-US" sz="2400" dirty="0" smtClean="0"/>
              <a:t> </a:t>
            </a:r>
            <a:r>
              <a:rPr lang="en-US" sz="2400" dirty="0" err="1" smtClean="0"/>
              <a:t>proprii</a:t>
            </a:r>
            <a:r>
              <a:rPr lang="en-US" sz="2400" dirty="0" smtClean="0"/>
              <a:t> de </a:t>
            </a:r>
            <a:r>
              <a:rPr lang="en-US" sz="2400" dirty="0" err="1" smtClean="0"/>
              <a:t>dezvoltare</a:t>
            </a:r>
            <a:r>
              <a:rPr lang="en-US" sz="2400" dirty="0" smtClean="0"/>
              <a:t> </a:t>
            </a:r>
            <a:r>
              <a:rPr lang="en-US" sz="2400" dirty="0" err="1" smtClean="0"/>
              <a:t>şi</a:t>
            </a:r>
            <a:r>
              <a:rPr lang="en-US" sz="2400" dirty="0" smtClean="0"/>
              <a:t> de </a:t>
            </a:r>
            <a:r>
              <a:rPr lang="en-US" sz="2400" dirty="0" err="1" smtClean="0"/>
              <a:t>funcţionare</a:t>
            </a:r>
            <a:r>
              <a:rPr lang="en-US" sz="2400" dirty="0" smtClean="0"/>
              <a:t>, </a:t>
            </a:r>
            <a:r>
              <a:rPr lang="en-US" sz="2400" dirty="0" err="1" smtClean="0"/>
              <a:t>pe</a:t>
            </a:r>
            <a:r>
              <a:rPr lang="en-US" sz="2400" dirty="0" smtClean="0"/>
              <a:t> </a:t>
            </a:r>
            <a:r>
              <a:rPr lang="en-US" sz="2400" dirty="0" err="1" smtClean="0"/>
              <a:t>termen</a:t>
            </a:r>
            <a:r>
              <a:rPr lang="en-US" sz="2400" dirty="0" smtClean="0"/>
              <a:t> </a:t>
            </a:r>
            <a:r>
              <a:rPr lang="en-US" sz="2400" dirty="0" err="1" smtClean="0"/>
              <a:t>scurt</a:t>
            </a:r>
            <a:r>
              <a:rPr lang="en-US" sz="2400" dirty="0" smtClean="0"/>
              <a:t>, </a:t>
            </a:r>
            <a:r>
              <a:rPr lang="en-US" sz="2400" dirty="0" err="1" smtClean="0"/>
              <a:t>mediu</a:t>
            </a:r>
            <a:r>
              <a:rPr lang="en-US" sz="2400" dirty="0" smtClean="0"/>
              <a:t> </a:t>
            </a:r>
            <a:r>
              <a:rPr lang="en-US" sz="2400" dirty="0" err="1" smtClean="0"/>
              <a:t>şi</a:t>
            </a:r>
            <a:r>
              <a:rPr lang="en-US" sz="2400" dirty="0" smtClean="0"/>
              <a:t> lung, a </a:t>
            </a:r>
            <a:r>
              <a:rPr lang="en-US" sz="2400" dirty="0" err="1" smtClean="0"/>
              <a:t>serviciului</a:t>
            </a:r>
            <a:r>
              <a:rPr lang="en-US" sz="2400" dirty="0" smtClean="0"/>
              <a:t> public de </a:t>
            </a:r>
            <a:r>
              <a:rPr lang="en-US" sz="2400" dirty="0" err="1" smtClean="0"/>
              <a:t>alimentare</a:t>
            </a:r>
            <a:r>
              <a:rPr lang="en-US" sz="2400" dirty="0" smtClean="0"/>
              <a:t> cu </a:t>
            </a:r>
            <a:r>
              <a:rPr lang="en-US" sz="2400" dirty="0" err="1" smtClean="0"/>
              <a:t>apă</a:t>
            </a:r>
            <a:r>
              <a:rPr lang="en-US" sz="2400" dirty="0" smtClean="0"/>
              <a:t> </a:t>
            </a:r>
            <a:r>
              <a:rPr lang="en-US" sz="2400" dirty="0" err="1" smtClean="0"/>
              <a:t>şi</a:t>
            </a:r>
            <a:r>
              <a:rPr lang="en-US" sz="2400" dirty="0" smtClean="0"/>
              <a:t> de </a:t>
            </a:r>
            <a:r>
              <a:rPr lang="en-US" sz="2400" dirty="0" err="1" smtClean="0"/>
              <a:t>canalizare</a:t>
            </a:r>
            <a:r>
              <a:rPr lang="en-US" sz="2400" dirty="0" smtClean="0"/>
              <a:t> </a:t>
            </a:r>
            <a:r>
              <a:rPr lang="en-US" sz="2400" dirty="0" err="1" smtClean="0"/>
              <a:t>în</a:t>
            </a:r>
            <a:r>
              <a:rPr lang="en-US" sz="2400" dirty="0" smtClean="0"/>
              <a:t> </a:t>
            </a:r>
            <a:r>
              <a:rPr lang="en-US" sz="2400" dirty="0" err="1" smtClean="0"/>
              <a:t>conformitate</a:t>
            </a:r>
            <a:r>
              <a:rPr lang="en-US" sz="2400" dirty="0" smtClean="0"/>
              <a:t> cu </a:t>
            </a:r>
            <a:r>
              <a:rPr lang="en-US" sz="2400" dirty="0" err="1" smtClean="0"/>
              <a:t>planurile</a:t>
            </a:r>
            <a:r>
              <a:rPr lang="en-US" sz="2400" dirty="0" smtClean="0"/>
              <a:t> </a:t>
            </a:r>
            <a:r>
              <a:rPr lang="en-US" sz="2400" dirty="0" err="1" smtClean="0"/>
              <a:t>urbanistice</a:t>
            </a:r>
            <a:r>
              <a:rPr lang="en-US" sz="2400" dirty="0" smtClean="0"/>
              <a:t> </a:t>
            </a:r>
            <a:r>
              <a:rPr lang="en-US" sz="2400" dirty="0" err="1" smtClean="0"/>
              <a:t>generale</a:t>
            </a:r>
            <a:r>
              <a:rPr lang="en-US" sz="2400" dirty="0" smtClean="0"/>
              <a:t>, cu </a:t>
            </a:r>
            <a:r>
              <a:rPr lang="en-US" sz="2400" dirty="0" err="1" smtClean="0"/>
              <a:t>programele</a:t>
            </a:r>
            <a:r>
              <a:rPr lang="en-US" sz="2400" dirty="0" smtClean="0"/>
              <a:t> de </a:t>
            </a:r>
            <a:r>
              <a:rPr lang="en-US" sz="2400" dirty="0" err="1" smtClean="0"/>
              <a:t>dezvoltare</a:t>
            </a:r>
            <a:r>
              <a:rPr lang="en-US" sz="2400" dirty="0" smtClean="0"/>
              <a:t> social-</a:t>
            </a:r>
            <a:r>
              <a:rPr lang="en-US" sz="2400" dirty="0" err="1" smtClean="0"/>
              <a:t>economică</a:t>
            </a:r>
            <a:r>
              <a:rPr lang="en-US" sz="2400" dirty="0" smtClean="0"/>
              <a:t> a </a:t>
            </a:r>
            <a:r>
              <a:rPr lang="en-US" sz="2400" dirty="0" err="1" smtClean="0"/>
              <a:t>unităţii</a:t>
            </a:r>
            <a:r>
              <a:rPr lang="en-US" sz="2400" dirty="0" smtClean="0"/>
              <a:t> </a:t>
            </a:r>
            <a:r>
              <a:rPr lang="en-US" sz="2400" dirty="0" err="1" smtClean="0"/>
              <a:t>administrativ-teritoriale</a:t>
            </a:r>
            <a:r>
              <a:rPr lang="en-US" sz="2400" dirty="0" smtClean="0"/>
              <a:t>, </a:t>
            </a:r>
            <a:r>
              <a:rPr lang="en-US" sz="2400" dirty="0" err="1" smtClean="0"/>
              <a:t>precum</a:t>
            </a:r>
            <a:r>
              <a:rPr lang="en-US" sz="2400" dirty="0" smtClean="0"/>
              <a:t> </a:t>
            </a:r>
            <a:r>
              <a:rPr lang="en-US" sz="2400" dirty="0" err="1" smtClean="0"/>
              <a:t>şi</a:t>
            </a:r>
            <a:r>
              <a:rPr lang="en-US" sz="2400" dirty="0" smtClean="0"/>
              <a:t> </a:t>
            </a:r>
            <a:r>
              <a:rPr lang="en-US" sz="2400" dirty="0" err="1" smtClean="0"/>
              <a:t>potrivit</a:t>
            </a:r>
            <a:r>
              <a:rPr lang="en-US" sz="2400" dirty="0" smtClean="0"/>
              <a:t> </a:t>
            </a:r>
            <a:r>
              <a:rPr lang="en-US" sz="2400" dirty="0" err="1" smtClean="0"/>
              <a:t>angajamentelor</a:t>
            </a:r>
            <a:r>
              <a:rPr lang="en-US" sz="2400" dirty="0" smtClean="0"/>
              <a:t> </a:t>
            </a:r>
            <a:r>
              <a:rPr lang="en-US" sz="2400" dirty="0" err="1" smtClean="0"/>
              <a:t>internaţionale</a:t>
            </a:r>
            <a:r>
              <a:rPr lang="en-US" sz="2400" dirty="0" smtClean="0"/>
              <a:t> </a:t>
            </a:r>
            <a:r>
              <a:rPr lang="en-US" sz="2400" dirty="0" err="1" smtClean="0"/>
              <a:t>în</a:t>
            </a:r>
            <a:r>
              <a:rPr lang="en-US" sz="2400" dirty="0" smtClean="0"/>
              <a:t> </a:t>
            </a:r>
            <a:r>
              <a:rPr lang="en-US" sz="2400" dirty="0" err="1" smtClean="0"/>
              <a:t>domeniul</a:t>
            </a:r>
            <a:r>
              <a:rPr lang="en-US" sz="2400" dirty="0" smtClean="0"/>
              <a:t> de </a:t>
            </a:r>
            <a:r>
              <a:rPr lang="en-US" sz="2400" dirty="0" err="1" smtClean="0"/>
              <a:t>protecţie</a:t>
            </a:r>
            <a:r>
              <a:rPr lang="en-US" sz="2400" dirty="0" smtClean="0"/>
              <a:t> a </a:t>
            </a:r>
            <a:r>
              <a:rPr lang="en-US" sz="2400" dirty="0" err="1" smtClean="0"/>
              <a:t>mediului</a:t>
            </a:r>
            <a:r>
              <a:rPr lang="en-US" sz="2400" dirty="0" smtClean="0"/>
              <a:t> </a:t>
            </a:r>
            <a:r>
              <a:rPr lang="en-US" sz="2400" b="1" dirty="0" err="1" smtClean="0"/>
              <a:t>revine</a:t>
            </a:r>
            <a:r>
              <a:rPr lang="en-US" sz="2400" dirty="0" smtClean="0"/>
              <a:t> </a:t>
            </a:r>
            <a:r>
              <a:rPr lang="en-US" sz="2400" dirty="0" err="1" smtClean="0"/>
              <a:t>Autorităţii</a:t>
            </a:r>
            <a:r>
              <a:rPr lang="en-US" sz="2400" dirty="0" smtClean="0"/>
              <a:t> </a:t>
            </a:r>
            <a:r>
              <a:rPr lang="en-US" sz="2400" dirty="0" err="1" smtClean="0"/>
              <a:t>administraţiei</a:t>
            </a:r>
            <a:r>
              <a:rPr lang="en-US" sz="2400" dirty="0" smtClean="0"/>
              <a:t> </a:t>
            </a:r>
            <a:r>
              <a:rPr lang="en-US" sz="2400" dirty="0" err="1" smtClean="0"/>
              <a:t>publice</a:t>
            </a:r>
            <a:r>
              <a:rPr lang="en-US" sz="2400" dirty="0" smtClean="0"/>
              <a:t> locale de </a:t>
            </a:r>
            <a:r>
              <a:rPr lang="en-US" sz="2400" dirty="0" err="1" smtClean="0"/>
              <a:t>nivelul</a:t>
            </a:r>
            <a:r>
              <a:rPr lang="en-US" sz="2400" dirty="0" smtClean="0"/>
              <a:t> </a:t>
            </a:r>
            <a:r>
              <a:rPr lang="en-US" sz="2400" dirty="0" err="1" smtClean="0"/>
              <a:t>întîi</a:t>
            </a:r>
            <a:r>
              <a:rPr lang="en-US" sz="2400" dirty="0" smtClean="0"/>
              <a:t> </a:t>
            </a:r>
            <a:r>
              <a:rPr lang="en-US" sz="2400" dirty="0" err="1" smtClean="0"/>
              <a:t>potrivit</a:t>
            </a:r>
            <a:r>
              <a:rPr lang="en-US" sz="2400" dirty="0" smtClean="0"/>
              <a:t> art. 8,</a:t>
            </a:r>
            <a:endParaRPr lang="ro-RO" sz="2400" dirty="0"/>
          </a:p>
          <a:p>
            <a:endParaRPr lang="en-US"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729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EF284F6E-600A-4383-8231-5482B650F048}"/>
              </a:ext>
            </a:extLst>
          </p:cNvPr>
          <p:cNvSpPr>
            <a:spLocks noGrp="1"/>
          </p:cNvSpPr>
          <p:nvPr>
            <p:ph type="title"/>
          </p:nvPr>
        </p:nvSpPr>
        <p:spPr>
          <a:xfrm>
            <a:off x="684000" y="1483200"/>
            <a:ext cx="7776000" cy="910376"/>
          </a:xfrm>
        </p:spPr>
        <p:txBody>
          <a:bodyPr/>
          <a:lstStyle/>
          <a:p>
            <a:pPr algn="ctr"/>
            <a:r>
              <a:rPr lang="en-US" dirty="0" smtClean="0"/>
              <a:t>Leg</a:t>
            </a:r>
            <a:r>
              <a:rPr lang="ro-RO" dirty="0" smtClean="0"/>
              <a:t>ea</a:t>
            </a:r>
            <a:r>
              <a:rPr lang="en-US" dirty="0" smtClean="0"/>
              <a:t> nr. 835 din 17.05.1996 </a:t>
            </a:r>
            <a:r>
              <a:rPr lang="en-US" b="1" dirty="0" err="1" smtClean="0"/>
              <a:t>privind</a:t>
            </a:r>
            <a:r>
              <a:rPr lang="en-US" b="1" dirty="0" smtClean="0"/>
              <a:t> </a:t>
            </a:r>
            <a:r>
              <a:rPr lang="en-US" b="1" dirty="0" err="1" smtClean="0"/>
              <a:t>principiile</a:t>
            </a:r>
            <a:r>
              <a:rPr lang="en-US" b="1" dirty="0" smtClean="0"/>
              <a:t> </a:t>
            </a:r>
            <a:r>
              <a:rPr lang="en-US" b="1" dirty="0" err="1" smtClean="0"/>
              <a:t>urbanismului</a:t>
            </a:r>
            <a:r>
              <a:rPr lang="en-US" b="1" dirty="0" smtClean="0"/>
              <a:t> </a:t>
            </a:r>
            <a:r>
              <a:rPr lang="en-US" b="1" dirty="0" err="1" smtClean="0"/>
              <a:t>şi</a:t>
            </a:r>
            <a:r>
              <a:rPr lang="en-US" b="1" dirty="0" smtClean="0"/>
              <a:t> </a:t>
            </a:r>
            <a:r>
              <a:rPr lang="en-US" b="1" dirty="0" err="1" smtClean="0"/>
              <a:t>amenjării</a:t>
            </a:r>
            <a:r>
              <a:rPr lang="en-US" b="1" dirty="0" smtClean="0"/>
              <a:t> </a:t>
            </a:r>
            <a:r>
              <a:rPr lang="en-US" b="1" dirty="0" err="1" smtClean="0"/>
              <a:t>teritoriului</a:t>
            </a:r>
            <a:endParaRPr lang="en-US" dirty="0"/>
          </a:p>
        </p:txBody>
      </p:sp>
      <p:sp>
        <p:nvSpPr>
          <p:cNvPr id="3" name="Substituent subsol 2">
            <a:extLst>
              <a:ext uri="{FF2B5EF4-FFF2-40B4-BE49-F238E27FC236}">
                <a16:creationId xmlns="" xmlns:a16="http://schemas.microsoft.com/office/drawing/2014/main" id="{3827FE40-3492-42B9-A796-6325BC0F4ED0}"/>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E703B6F4-612D-44F2-90D6-5D6AA007B604}"/>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A1459216-8467-4776-BD3B-45E0E1D54476}"/>
              </a:ext>
            </a:extLst>
          </p:cNvPr>
          <p:cNvSpPr>
            <a:spLocks noGrp="1"/>
          </p:cNvSpPr>
          <p:nvPr>
            <p:ph idx="1"/>
          </p:nvPr>
        </p:nvSpPr>
        <p:spPr/>
        <p:txBody>
          <a:bodyPr/>
          <a:lstStyle/>
          <a:p>
            <a:pPr algn="ctr"/>
            <a:r>
              <a:rPr lang="ro-RO" sz="3200" dirty="0" smtClean="0"/>
              <a:t>Potrivit art. 29 (s) al Legii nr. 436 </a:t>
            </a:r>
            <a:r>
              <a:rPr lang="en-US" sz="3200" dirty="0" smtClean="0"/>
              <a:t>din  28.12.2006 </a:t>
            </a:r>
            <a:r>
              <a:rPr lang="en-US" sz="3200" b="1" dirty="0" err="1" smtClean="0"/>
              <a:t>privind</a:t>
            </a:r>
            <a:r>
              <a:rPr lang="en-US" sz="3200" b="1" dirty="0" smtClean="0"/>
              <a:t> </a:t>
            </a:r>
            <a:r>
              <a:rPr lang="en-US" sz="3200" b="1" dirty="0" err="1" smtClean="0"/>
              <a:t>administraţia</a:t>
            </a:r>
            <a:r>
              <a:rPr lang="en-US" sz="3200" b="1" dirty="0" smtClean="0"/>
              <a:t> </a:t>
            </a:r>
            <a:r>
              <a:rPr lang="en-US" sz="3200" b="1" dirty="0" err="1" smtClean="0"/>
              <a:t>publică</a:t>
            </a:r>
            <a:r>
              <a:rPr lang="en-US" sz="3200" b="1" dirty="0" smtClean="0"/>
              <a:t> </a:t>
            </a:r>
            <a:r>
              <a:rPr lang="en-US" sz="3200" b="1" dirty="0" err="1" smtClean="0"/>
              <a:t>locală</a:t>
            </a:r>
            <a:r>
              <a:rPr lang="en-US" sz="3200" b="1" dirty="0" smtClean="0"/>
              <a:t>, </a:t>
            </a:r>
            <a:r>
              <a:rPr lang="ro-RO" sz="3200" dirty="0" smtClean="0"/>
              <a:t>Primarul </a:t>
            </a:r>
            <a:r>
              <a:rPr lang="en-US" sz="3200" dirty="0" err="1" smtClean="0"/>
              <a:t>asigură</a:t>
            </a:r>
            <a:r>
              <a:rPr lang="en-US" sz="3200" dirty="0" smtClean="0"/>
              <a:t> </a:t>
            </a:r>
            <a:r>
              <a:rPr lang="en-US" sz="3200" dirty="0" err="1" smtClean="0"/>
              <a:t>elaborarea</a:t>
            </a:r>
            <a:r>
              <a:rPr lang="en-US" sz="3200" dirty="0" smtClean="0"/>
              <a:t> </a:t>
            </a:r>
            <a:r>
              <a:rPr lang="en-US" sz="3200" dirty="0" err="1" smtClean="0"/>
              <a:t>planului</a:t>
            </a:r>
            <a:r>
              <a:rPr lang="en-US" sz="3200" dirty="0" smtClean="0"/>
              <a:t> general de urbanism </a:t>
            </a:r>
            <a:r>
              <a:rPr lang="en-US" sz="3200" dirty="0" err="1" smtClean="0"/>
              <a:t>şi</a:t>
            </a:r>
            <a:r>
              <a:rPr lang="en-US" sz="3200" dirty="0" smtClean="0"/>
              <a:t> a </a:t>
            </a:r>
            <a:r>
              <a:rPr lang="en-US" sz="3200" dirty="0" err="1" smtClean="0"/>
              <a:t>documentaţiei</a:t>
            </a:r>
            <a:r>
              <a:rPr lang="en-US" sz="3200" dirty="0" smtClean="0"/>
              <a:t> de urbanism </a:t>
            </a:r>
            <a:r>
              <a:rPr lang="en-US" sz="3200" dirty="0" err="1" smtClean="0"/>
              <a:t>şi</a:t>
            </a:r>
            <a:r>
              <a:rPr lang="en-US" sz="3200" dirty="0" smtClean="0"/>
              <a:t> </a:t>
            </a:r>
            <a:r>
              <a:rPr lang="en-US" sz="3200" dirty="0" err="1" smtClean="0"/>
              <a:t>amenajare</a:t>
            </a:r>
            <a:r>
              <a:rPr lang="en-US" sz="3200" dirty="0" smtClean="0"/>
              <a:t> a </a:t>
            </a:r>
            <a:r>
              <a:rPr lang="en-US" sz="3200" dirty="0" err="1" smtClean="0"/>
              <a:t>teritoriului</a:t>
            </a:r>
            <a:r>
              <a:rPr lang="en-US" sz="3200" dirty="0" smtClean="0"/>
              <a:t> </a:t>
            </a:r>
            <a:r>
              <a:rPr lang="en-US" sz="3200" dirty="0" err="1" smtClean="0"/>
              <a:t>şi</a:t>
            </a:r>
            <a:r>
              <a:rPr lang="en-US" sz="3200" dirty="0" smtClean="0"/>
              <a:t> le </a:t>
            </a:r>
            <a:r>
              <a:rPr lang="en-US" sz="3200" dirty="0" err="1" smtClean="0"/>
              <a:t>prezintă</a:t>
            </a:r>
            <a:r>
              <a:rPr lang="en-US" sz="3200" dirty="0" smtClean="0"/>
              <a:t> </a:t>
            </a:r>
            <a:r>
              <a:rPr lang="en-US" sz="3200" dirty="0" err="1" smtClean="0"/>
              <a:t>spre</a:t>
            </a:r>
            <a:r>
              <a:rPr lang="en-US" sz="3200" dirty="0" smtClean="0"/>
              <a:t> </a:t>
            </a:r>
            <a:r>
              <a:rPr lang="en-US" sz="3200" dirty="0" err="1" smtClean="0"/>
              <a:t>aprobare</a:t>
            </a:r>
            <a:r>
              <a:rPr lang="en-US" sz="3200" dirty="0" smtClean="0"/>
              <a:t> </a:t>
            </a:r>
            <a:r>
              <a:rPr lang="en-US" sz="3200" dirty="0" err="1" smtClean="0"/>
              <a:t>consiliului</a:t>
            </a:r>
            <a:r>
              <a:rPr lang="en-US" sz="3200" dirty="0" smtClean="0"/>
              <a:t> local</a:t>
            </a:r>
            <a:endParaRPr lang="en-US" sz="3200"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7725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3AF0CF3C-93E1-4F6C-BDC6-5B7CB294825B}"/>
              </a:ext>
            </a:extLst>
          </p:cNvPr>
          <p:cNvSpPr>
            <a:spLocks noGrp="1"/>
          </p:cNvSpPr>
          <p:nvPr>
            <p:ph type="title"/>
          </p:nvPr>
        </p:nvSpPr>
        <p:spPr>
          <a:xfrm>
            <a:off x="684000" y="1480755"/>
            <a:ext cx="7776000" cy="860571"/>
          </a:xfrm>
        </p:spPr>
        <p:txBody>
          <a:bodyPr/>
          <a:lstStyle/>
          <a:p>
            <a:pPr algn="ctr"/>
            <a:r>
              <a:rPr lang="en-US" dirty="0" smtClean="0"/>
              <a:t>Leg</a:t>
            </a:r>
            <a:r>
              <a:rPr lang="ro-RO" dirty="0" smtClean="0"/>
              <a:t>ea</a:t>
            </a:r>
            <a:r>
              <a:rPr lang="en-US" dirty="0" smtClean="0"/>
              <a:t> nr. 835 din 17.05.1996 </a:t>
            </a:r>
            <a:r>
              <a:rPr lang="en-US" b="1" dirty="0" err="1" smtClean="0"/>
              <a:t>privind</a:t>
            </a:r>
            <a:r>
              <a:rPr lang="en-US" b="1" dirty="0" smtClean="0"/>
              <a:t> </a:t>
            </a:r>
            <a:r>
              <a:rPr lang="en-US" b="1" dirty="0" err="1" smtClean="0"/>
              <a:t>principiile</a:t>
            </a:r>
            <a:r>
              <a:rPr lang="en-US" b="1" dirty="0" smtClean="0"/>
              <a:t> </a:t>
            </a:r>
            <a:r>
              <a:rPr lang="en-US" b="1" dirty="0" err="1" smtClean="0"/>
              <a:t>urbanismului</a:t>
            </a:r>
            <a:r>
              <a:rPr lang="en-US" b="1" dirty="0" smtClean="0"/>
              <a:t> </a:t>
            </a:r>
            <a:r>
              <a:rPr lang="en-US" b="1" dirty="0" err="1" smtClean="0"/>
              <a:t>şi</a:t>
            </a:r>
            <a:r>
              <a:rPr lang="en-US" b="1" dirty="0" smtClean="0"/>
              <a:t> </a:t>
            </a:r>
            <a:r>
              <a:rPr lang="en-US" b="1" dirty="0" err="1" smtClean="0"/>
              <a:t>amenjării</a:t>
            </a:r>
            <a:r>
              <a:rPr lang="en-US" b="1" dirty="0" smtClean="0"/>
              <a:t> </a:t>
            </a:r>
            <a:r>
              <a:rPr lang="en-US" b="1" dirty="0" err="1" smtClean="0"/>
              <a:t>teritoriului</a:t>
            </a:r>
            <a:endParaRPr lang="en-US" dirty="0"/>
          </a:p>
        </p:txBody>
      </p:sp>
      <p:sp>
        <p:nvSpPr>
          <p:cNvPr id="3" name="Substituent subsol 2">
            <a:extLst>
              <a:ext uri="{FF2B5EF4-FFF2-40B4-BE49-F238E27FC236}">
                <a16:creationId xmlns="" xmlns:a16="http://schemas.microsoft.com/office/drawing/2014/main" id="{A390CE57-C4AF-4D76-8E99-CAE1DAB3E6BB}"/>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2F7FE9B7-0224-404C-8DF1-53977F1CEAA9}"/>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7F990694-66E9-48CB-A8F8-2F642B4EF21D}"/>
              </a:ext>
            </a:extLst>
          </p:cNvPr>
          <p:cNvSpPr>
            <a:spLocks noGrp="1"/>
          </p:cNvSpPr>
          <p:nvPr>
            <p:ph idx="1"/>
          </p:nvPr>
        </p:nvSpPr>
        <p:spPr>
          <a:xfrm>
            <a:off x="330316" y="2396836"/>
            <a:ext cx="2870083" cy="4128655"/>
          </a:xfrm>
        </p:spPr>
        <p:txBody>
          <a:bodyPr/>
          <a:lstStyle/>
          <a:p>
            <a:pPr lvl="0"/>
            <a:r>
              <a:rPr lang="ro-RO" dirty="0" smtClean="0"/>
              <a:t>Art. 24, </a:t>
            </a:r>
            <a:r>
              <a:rPr lang="en-US" dirty="0" err="1" smtClean="0"/>
              <a:t>Elaborarea</a:t>
            </a:r>
            <a:r>
              <a:rPr lang="en-US" dirty="0" smtClean="0"/>
              <a:t>  </a:t>
            </a:r>
            <a:r>
              <a:rPr lang="en-US" dirty="0" err="1" smtClean="0"/>
              <a:t>documentaţiei</a:t>
            </a:r>
            <a:r>
              <a:rPr lang="en-US" dirty="0" smtClean="0"/>
              <a:t> de urbanism </a:t>
            </a:r>
            <a:r>
              <a:rPr lang="en-US" dirty="0" err="1" smtClean="0"/>
              <a:t>şi</a:t>
            </a:r>
            <a:r>
              <a:rPr lang="en-US" dirty="0" smtClean="0"/>
              <a:t> </a:t>
            </a:r>
            <a:r>
              <a:rPr lang="en-US" dirty="0" err="1" smtClean="0"/>
              <a:t>amenajare</a:t>
            </a:r>
            <a:r>
              <a:rPr lang="en-US" dirty="0" smtClean="0"/>
              <a:t>  a </a:t>
            </a:r>
            <a:r>
              <a:rPr lang="en-US" dirty="0" err="1" smtClean="0"/>
              <a:t>teritoriului</a:t>
            </a:r>
            <a:r>
              <a:rPr lang="en-US" dirty="0" smtClean="0"/>
              <a:t>  se </a:t>
            </a:r>
            <a:r>
              <a:rPr lang="en-US" dirty="0" err="1" smtClean="0"/>
              <a:t>finanţează</a:t>
            </a:r>
            <a:r>
              <a:rPr lang="en-US" dirty="0" smtClean="0"/>
              <a:t> de </a:t>
            </a:r>
            <a:r>
              <a:rPr lang="en-US" dirty="0" err="1" smtClean="0"/>
              <a:t>Guvern</a:t>
            </a:r>
            <a:r>
              <a:rPr lang="en-US" dirty="0" smtClean="0"/>
              <a:t> </a:t>
            </a:r>
            <a:r>
              <a:rPr lang="en-US" dirty="0" err="1" smtClean="0"/>
              <a:t>sau</a:t>
            </a:r>
            <a:r>
              <a:rPr lang="en-US" dirty="0" smtClean="0"/>
              <a:t> de </a:t>
            </a:r>
            <a:r>
              <a:rPr lang="en-US" dirty="0" err="1" smtClean="0"/>
              <a:t>autorităţile</a:t>
            </a:r>
            <a:r>
              <a:rPr lang="en-US" dirty="0" smtClean="0"/>
              <a:t> </a:t>
            </a:r>
            <a:r>
              <a:rPr lang="en-US" dirty="0" err="1" smtClean="0"/>
              <a:t>administraţiei</a:t>
            </a:r>
            <a:r>
              <a:rPr lang="en-US" dirty="0" smtClean="0"/>
              <a:t> </a:t>
            </a:r>
            <a:r>
              <a:rPr lang="en-US" dirty="0" err="1" smtClean="0"/>
              <a:t>publice</a:t>
            </a:r>
            <a:r>
              <a:rPr lang="en-US" dirty="0" smtClean="0"/>
              <a:t> respective</a:t>
            </a:r>
            <a:endParaRPr lang="en-GB" dirty="0"/>
          </a:p>
          <a:p>
            <a:endParaRPr lang="en-US" dirty="0"/>
          </a:p>
        </p:txBody>
      </p:sp>
      <p:sp>
        <p:nvSpPr>
          <p:cNvPr id="9" name="Substituent conținut 4">
            <a:extLst>
              <a:ext uri="{FF2B5EF4-FFF2-40B4-BE49-F238E27FC236}">
                <a16:creationId xmlns="" xmlns:a16="http://schemas.microsoft.com/office/drawing/2014/main" id="{7F990694-66E9-48CB-A8F8-2F642B4EF21D}"/>
              </a:ext>
            </a:extLst>
          </p:cNvPr>
          <p:cNvSpPr txBox="1">
            <a:spLocks/>
          </p:cNvSpPr>
          <p:nvPr/>
        </p:nvSpPr>
        <p:spPr bwMode="auto">
          <a:xfrm>
            <a:off x="4793230" y="4607019"/>
            <a:ext cx="4474596" cy="1215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rgbClr val="6E645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endParaRPr lang="en-US" b="0" kern="0" dirty="0"/>
          </a:p>
        </p:txBody>
      </p:sp>
      <p:pic>
        <p:nvPicPr>
          <p:cNvPr id="19458" name="Picture 2" descr="Картинки по запросу banii"/>
          <p:cNvPicPr>
            <a:picLocks noChangeAspect="1" noChangeArrowheads="1"/>
          </p:cNvPicPr>
          <p:nvPr/>
        </p:nvPicPr>
        <p:blipFill>
          <a:blip r:embed="rId2"/>
          <a:srcRect/>
          <a:stretch>
            <a:fillRect/>
          </a:stretch>
        </p:blipFill>
        <p:spPr bwMode="auto">
          <a:xfrm>
            <a:off x="3560618" y="2599040"/>
            <a:ext cx="5381076" cy="3884887"/>
          </a:xfrm>
          <a:prstGeom prst="rect">
            <a:avLst/>
          </a:prstGeom>
          <a:noFill/>
        </p:spPr>
      </p:pic>
      <p:pic>
        <p:nvPicPr>
          <p:cNvPr id="19460" name="Picture 4" descr="Картинки по запросу banii"/>
          <p:cNvPicPr>
            <a:picLocks noChangeAspect="1" noChangeArrowheads="1"/>
          </p:cNvPicPr>
          <p:nvPr/>
        </p:nvPicPr>
        <p:blipFill>
          <a:blip r:embed="rId3"/>
          <a:srcRect/>
          <a:stretch>
            <a:fillRect/>
          </a:stretch>
        </p:blipFill>
        <p:spPr bwMode="auto">
          <a:xfrm>
            <a:off x="209364" y="4598334"/>
            <a:ext cx="2775883" cy="1894183"/>
          </a:xfrm>
          <a:prstGeom prst="rect">
            <a:avLst/>
          </a:prstGeom>
          <a:noFill/>
        </p:spPr>
      </p:pic>
      <p:pic>
        <p:nvPicPr>
          <p:cNvPr id="10" name="Picture 2" descr="D:\docs\desktop\ELdZ_Mol_cmyk_r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25250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1073BA59-E195-4DEA-8C48-6D536A1E2E46}"/>
              </a:ext>
            </a:extLst>
          </p:cNvPr>
          <p:cNvSpPr>
            <a:spLocks noGrp="1"/>
          </p:cNvSpPr>
          <p:nvPr>
            <p:ph type="title"/>
          </p:nvPr>
        </p:nvSpPr>
        <p:spPr>
          <a:xfrm>
            <a:off x="684000" y="1483200"/>
            <a:ext cx="7776000" cy="1179318"/>
          </a:xfrm>
        </p:spPr>
        <p:txBody>
          <a:bodyPr/>
          <a:lstStyle/>
          <a:p>
            <a:pPr algn="ctr"/>
            <a:r>
              <a:rPr lang="ro-RO" dirty="0" smtClean="0"/>
              <a:t>Orice proiect se elaborează în strictă concordanţă cu cerinţele normative al  şi Legii nr. 163 din 09.07.2010 Privind autorizarea lucrărilor de construire</a:t>
            </a:r>
            <a:endParaRPr lang="en-US" dirty="0"/>
          </a:p>
        </p:txBody>
      </p:sp>
      <p:sp>
        <p:nvSpPr>
          <p:cNvPr id="3" name="Substituent subsol 2">
            <a:extLst>
              <a:ext uri="{FF2B5EF4-FFF2-40B4-BE49-F238E27FC236}">
                <a16:creationId xmlns="" xmlns:a16="http://schemas.microsoft.com/office/drawing/2014/main" id="{72600A74-8578-4E01-A7BC-DB8661099B1B}"/>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1A5972D0-2CAA-4820-97DA-ECF616DB5EE8}"/>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9390D2BA-C80A-4FEF-AA71-D79D2594A2AA}"/>
              </a:ext>
            </a:extLst>
          </p:cNvPr>
          <p:cNvSpPr>
            <a:spLocks noGrp="1"/>
          </p:cNvSpPr>
          <p:nvPr>
            <p:ph idx="1"/>
          </p:nvPr>
        </p:nvSpPr>
        <p:spPr>
          <a:xfrm>
            <a:off x="683999" y="2689412"/>
            <a:ext cx="5340283" cy="3778623"/>
          </a:xfrm>
        </p:spPr>
        <p:txBody>
          <a:bodyPr/>
          <a:lstStyle/>
          <a:p>
            <a:r>
              <a:rPr lang="en-US" dirty="0" smtClean="0"/>
              <a:t>A  - </a:t>
            </a:r>
            <a:r>
              <a:rPr lang="en-US" dirty="0" err="1" smtClean="0"/>
              <a:t>rezistenţă</a:t>
            </a:r>
            <a:r>
              <a:rPr lang="en-US" dirty="0" smtClean="0"/>
              <a:t> </a:t>
            </a:r>
            <a:r>
              <a:rPr lang="en-US" dirty="0" err="1" smtClean="0"/>
              <a:t>şi</a:t>
            </a:r>
            <a:r>
              <a:rPr lang="en-US" dirty="0" smtClean="0"/>
              <a:t> </a:t>
            </a:r>
            <a:r>
              <a:rPr lang="en-US" dirty="0" err="1" smtClean="0"/>
              <a:t>stabilitate</a:t>
            </a:r>
            <a:r>
              <a:rPr lang="en-US" dirty="0" smtClean="0"/>
              <a:t>;</a:t>
            </a:r>
            <a:endParaRPr lang="ru-RU" dirty="0" smtClean="0"/>
          </a:p>
          <a:p>
            <a:r>
              <a:rPr lang="en-US" dirty="0" smtClean="0"/>
              <a:t>B  - </a:t>
            </a:r>
            <a:r>
              <a:rPr lang="en-US" dirty="0" err="1" smtClean="0"/>
              <a:t>siguranţă</a:t>
            </a:r>
            <a:r>
              <a:rPr lang="en-US" dirty="0" smtClean="0"/>
              <a:t> </a:t>
            </a:r>
            <a:r>
              <a:rPr lang="en-US" dirty="0" err="1" smtClean="0"/>
              <a:t>în</a:t>
            </a:r>
            <a:r>
              <a:rPr lang="en-US" dirty="0" smtClean="0"/>
              <a:t> </a:t>
            </a:r>
            <a:r>
              <a:rPr lang="en-US" dirty="0" err="1" smtClean="0"/>
              <a:t>exploatare</a:t>
            </a:r>
            <a:r>
              <a:rPr lang="en-US" dirty="0" smtClean="0"/>
              <a:t>;</a:t>
            </a:r>
            <a:endParaRPr lang="ru-RU" dirty="0" smtClean="0"/>
          </a:p>
          <a:p>
            <a:r>
              <a:rPr lang="en-US" dirty="0" smtClean="0"/>
              <a:t>C  - </a:t>
            </a:r>
            <a:r>
              <a:rPr lang="en-US" dirty="0" err="1" smtClean="0"/>
              <a:t>siguranţă</a:t>
            </a:r>
            <a:r>
              <a:rPr lang="en-US" dirty="0" smtClean="0"/>
              <a:t> la </a:t>
            </a:r>
            <a:r>
              <a:rPr lang="en-US" dirty="0" err="1" smtClean="0"/>
              <a:t>foc</a:t>
            </a:r>
            <a:r>
              <a:rPr lang="en-US" dirty="0" smtClean="0"/>
              <a:t>;</a:t>
            </a:r>
            <a:endParaRPr lang="ru-RU" dirty="0" smtClean="0"/>
          </a:p>
          <a:p>
            <a:r>
              <a:rPr lang="en-US" dirty="0" smtClean="0"/>
              <a:t>D  - </a:t>
            </a:r>
            <a:r>
              <a:rPr lang="en-US" dirty="0" err="1" smtClean="0"/>
              <a:t>igienă</a:t>
            </a:r>
            <a:r>
              <a:rPr lang="en-US" dirty="0" smtClean="0"/>
              <a:t>, </a:t>
            </a:r>
            <a:r>
              <a:rPr lang="en-US" dirty="0" err="1" smtClean="0"/>
              <a:t>sănătatea</a:t>
            </a:r>
            <a:r>
              <a:rPr lang="en-US" dirty="0" smtClean="0"/>
              <a:t> </a:t>
            </a:r>
            <a:r>
              <a:rPr lang="en-US" dirty="0" err="1" smtClean="0"/>
              <a:t>oamenilor</a:t>
            </a:r>
            <a:r>
              <a:rPr lang="en-US" dirty="0" smtClean="0"/>
              <a:t>, </a:t>
            </a:r>
            <a:r>
              <a:rPr lang="en-US" dirty="0" err="1" smtClean="0"/>
              <a:t>refacerea</a:t>
            </a:r>
            <a:r>
              <a:rPr lang="en-US" dirty="0" smtClean="0"/>
              <a:t> </a:t>
            </a:r>
            <a:r>
              <a:rPr lang="en-US" dirty="0" err="1" smtClean="0"/>
              <a:t>şi</a:t>
            </a:r>
            <a:r>
              <a:rPr lang="en-US" dirty="0" smtClean="0"/>
              <a:t> </a:t>
            </a:r>
            <a:r>
              <a:rPr lang="en-US" dirty="0" err="1" smtClean="0"/>
              <a:t>protecţia</a:t>
            </a:r>
            <a:r>
              <a:rPr lang="en-US" dirty="0" smtClean="0"/>
              <a:t> </a:t>
            </a:r>
            <a:r>
              <a:rPr lang="en-US" dirty="0" err="1" smtClean="0"/>
              <a:t>mediului</a:t>
            </a:r>
            <a:r>
              <a:rPr lang="en-US" dirty="0" smtClean="0"/>
              <a:t> </a:t>
            </a:r>
            <a:r>
              <a:rPr lang="en-US" dirty="0" err="1" smtClean="0"/>
              <a:t>înconjurător</a:t>
            </a:r>
            <a:r>
              <a:rPr lang="en-US" dirty="0" smtClean="0"/>
              <a:t>;</a:t>
            </a:r>
            <a:endParaRPr lang="ru-RU" dirty="0" smtClean="0"/>
          </a:p>
          <a:p>
            <a:r>
              <a:rPr lang="en-US" dirty="0" smtClean="0"/>
              <a:t>E  - </a:t>
            </a:r>
            <a:r>
              <a:rPr lang="en-US" dirty="0" err="1" smtClean="0"/>
              <a:t>izolaţie</a:t>
            </a:r>
            <a:r>
              <a:rPr lang="en-US" dirty="0" smtClean="0"/>
              <a:t> </a:t>
            </a:r>
            <a:r>
              <a:rPr lang="en-US" dirty="0" err="1" smtClean="0"/>
              <a:t>termică</a:t>
            </a:r>
            <a:r>
              <a:rPr lang="en-US" dirty="0" smtClean="0"/>
              <a:t>, </a:t>
            </a:r>
            <a:r>
              <a:rPr lang="en-US" dirty="0" err="1" smtClean="0"/>
              <a:t>hidrofugă</a:t>
            </a:r>
            <a:r>
              <a:rPr lang="en-US" dirty="0" smtClean="0"/>
              <a:t> </a:t>
            </a:r>
            <a:r>
              <a:rPr lang="en-US" dirty="0" err="1" smtClean="0"/>
              <a:t>şi</a:t>
            </a:r>
            <a:r>
              <a:rPr lang="en-US" dirty="0" smtClean="0"/>
              <a:t> </a:t>
            </a:r>
            <a:r>
              <a:rPr lang="en-US" dirty="0" err="1" smtClean="0"/>
              <a:t>economie</a:t>
            </a:r>
            <a:r>
              <a:rPr lang="en-US" dirty="0" smtClean="0"/>
              <a:t> de </a:t>
            </a:r>
            <a:r>
              <a:rPr lang="en-US" dirty="0" err="1" smtClean="0"/>
              <a:t>energie</a:t>
            </a:r>
            <a:r>
              <a:rPr lang="en-US" dirty="0" smtClean="0"/>
              <a:t>;</a:t>
            </a:r>
            <a:endParaRPr lang="ru-RU" dirty="0" smtClean="0"/>
          </a:p>
          <a:p>
            <a:r>
              <a:rPr lang="en-US" dirty="0" smtClean="0"/>
              <a:t>F  - </a:t>
            </a:r>
            <a:r>
              <a:rPr lang="en-US" dirty="0" err="1" smtClean="0"/>
              <a:t>protecţie</a:t>
            </a:r>
            <a:r>
              <a:rPr lang="en-US" dirty="0" smtClean="0"/>
              <a:t> </a:t>
            </a:r>
            <a:r>
              <a:rPr lang="en-US" dirty="0" err="1" smtClean="0"/>
              <a:t>împotriva</a:t>
            </a:r>
            <a:r>
              <a:rPr lang="en-US" dirty="0" smtClean="0"/>
              <a:t> </a:t>
            </a:r>
            <a:r>
              <a:rPr lang="en-US" dirty="0" err="1" smtClean="0"/>
              <a:t>zgomotului</a:t>
            </a:r>
            <a:r>
              <a:rPr lang="ro-RO" dirty="0" smtClean="0"/>
              <a:t>;</a:t>
            </a:r>
            <a:endParaRPr lang="ru-RU" dirty="0" smtClean="0"/>
          </a:p>
          <a:p>
            <a:r>
              <a:rPr lang="en-US" dirty="0" smtClean="0"/>
              <a:t>G -</a:t>
            </a:r>
            <a:r>
              <a:rPr lang="en-US" b="1" dirty="0" smtClean="0"/>
              <a:t> </a:t>
            </a:r>
            <a:r>
              <a:rPr lang="ro-RO" b="1" dirty="0" smtClean="0"/>
              <a:t>Utilizare sustenabilă a resurselor naturale. </a:t>
            </a:r>
            <a:endParaRPr lang="ru-R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6524" y="2741057"/>
            <a:ext cx="1591591" cy="1328207"/>
          </a:xfrm>
          <a:prstGeom prst="rect">
            <a:avLst/>
          </a:prstGeom>
        </p:spPr>
      </p:pic>
      <p:sp>
        <p:nvSpPr>
          <p:cNvPr id="27650" name="AutoShape 2" descr="Картинки по запросу proi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2" name="AutoShape 4" descr="Картинки по запросу proi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4" name="AutoShape 6" descr="Картинки по запросу proi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7658" name="Picture 10" descr="Картинки по запросу proiect"/>
          <p:cNvPicPr>
            <a:picLocks noChangeAspect="1" noChangeArrowheads="1"/>
          </p:cNvPicPr>
          <p:nvPr/>
        </p:nvPicPr>
        <p:blipFill>
          <a:blip r:embed="rId3"/>
          <a:srcRect/>
          <a:stretch>
            <a:fillRect/>
          </a:stretch>
        </p:blipFill>
        <p:spPr bwMode="auto">
          <a:xfrm>
            <a:off x="5429251" y="2771775"/>
            <a:ext cx="3543300" cy="3076575"/>
          </a:xfrm>
          <a:prstGeom prst="rect">
            <a:avLst/>
          </a:prstGeom>
          <a:noFill/>
        </p:spPr>
      </p:pic>
      <p:pic>
        <p:nvPicPr>
          <p:cNvPr id="11" name="Picture 2" descr="D:\docs\desktop\ELdZ_Mol_cmyk_r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19784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7B9C045-BB63-4EFA-9E5A-A8526BAF6175}"/>
              </a:ext>
            </a:extLst>
          </p:cNvPr>
          <p:cNvSpPr>
            <a:spLocks noGrp="1"/>
          </p:cNvSpPr>
          <p:nvPr>
            <p:ph type="title"/>
          </p:nvPr>
        </p:nvSpPr>
        <p:spPr>
          <a:xfrm>
            <a:off x="684000" y="1555646"/>
            <a:ext cx="7776000" cy="760774"/>
          </a:xfrm>
        </p:spPr>
        <p:txBody>
          <a:bodyPr/>
          <a:lstStyle/>
          <a:p>
            <a:pPr algn="ctr"/>
            <a:r>
              <a:rPr lang="en-US" dirty="0" err="1" smtClean="0"/>
              <a:t>Fiecare</a:t>
            </a:r>
            <a:r>
              <a:rPr lang="en-US" dirty="0" smtClean="0"/>
              <a:t> </a:t>
            </a:r>
            <a:r>
              <a:rPr lang="en-US" dirty="0" err="1" smtClean="0"/>
              <a:t>proiect</a:t>
            </a:r>
            <a:r>
              <a:rPr lang="en-US" dirty="0" smtClean="0"/>
              <a:t> se </a:t>
            </a:r>
            <a:r>
              <a:rPr lang="en-US" dirty="0" err="1" smtClean="0"/>
              <a:t>realizează</a:t>
            </a:r>
            <a:r>
              <a:rPr lang="en-US" dirty="0" smtClean="0"/>
              <a:t> </a:t>
            </a:r>
            <a:r>
              <a:rPr lang="en-US" dirty="0" err="1" smtClean="0"/>
              <a:t>şi</a:t>
            </a:r>
            <a:r>
              <a:rPr lang="en-US" dirty="0" smtClean="0"/>
              <a:t>  se </a:t>
            </a:r>
            <a:r>
              <a:rPr lang="en-US" dirty="0" err="1" smtClean="0"/>
              <a:t>exploatează</a:t>
            </a:r>
            <a:r>
              <a:rPr lang="en-US" dirty="0" smtClean="0"/>
              <a:t> </a:t>
            </a:r>
            <a:r>
              <a:rPr lang="en-US" dirty="0" err="1" smtClean="0"/>
              <a:t>în</a:t>
            </a:r>
            <a:r>
              <a:rPr lang="en-US" dirty="0" smtClean="0"/>
              <a:t> </a:t>
            </a:r>
            <a:r>
              <a:rPr lang="en-US" dirty="0" err="1" smtClean="0"/>
              <a:t>baza</a:t>
            </a:r>
            <a:r>
              <a:rPr lang="en-US" dirty="0" smtClean="0"/>
              <a:t> </a:t>
            </a:r>
            <a:r>
              <a:rPr lang="en-US" dirty="0" err="1" smtClean="0"/>
              <a:t>cărţii</a:t>
            </a:r>
            <a:r>
              <a:rPr lang="en-US" dirty="0" smtClean="0"/>
              <a:t> </a:t>
            </a:r>
            <a:r>
              <a:rPr lang="en-US" dirty="0" err="1" smtClean="0"/>
              <a:t>tehnice</a:t>
            </a:r>
            <a:r>
              <a:rPr lang="en-US" dirty="0" smtClean="0"/>
              <a:t> cu </a:t>
            </a:r>
            <a:r>
              <a:rPr lang="en-US" dirty="0" err="1" smtClean="0"/>
              <a:t>următoarele</a:t>
            </a:r>
            <a:r>
              <a:rPr lang="en-US" dirty="0" smtClean="0"/>
              <a:t> </a:t>
            </a:r>
            <a:r>
              <a:rPr lang="en-US" dirty="0" err="1" smtClean="0"/>
              <a:t>capitole</a:t>
            </a:r>
            <a:r>
              <a:rPr lang="en-US" dirty="0" smtClean="0"/>
              <a:t> (</a:t>
            </a:r>
            <a:r>
              <a:rPr lang="en-US" dirty="0" err="1" smtClean="0"/>
              <a:t>etape</a:t>
            </a:r>
            <a:r>
              <a:rPr lang="en-US" dirty="0" smtClean="0"/>
              <a:t>):</a:t>
            </a:r>
            <a:endParaRPr lang="ru-RU" dirty="0"/>
          </a:p>
        </p:txBody>
      </p:sp>
      <p:sp>
        <p:nvSpPr>
          <p:cNvPr id="3" name="Substituent subsol 2">
            <a:extLst>
              <a:ext uri="{FF2B5EF4-FFF2-40B4-BE49-F238E27FC236}">
                <a16:creationId xmlns="" xmlns:a16="http://schemas.microsoft.com/office/drawing/2014/main" id="{94ECA767-C997-4CF7-B707-D82CEC7548C1}"/>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A6ACA8D7-86F0-45CA-B939-FF95E0C8D1E5}"/>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AF3E4DA4-0C83-4837-A259-B8C524CBA543}"/>
              </a:ext>
            </a:extLst>
          </p:cNvPr>
          <p:cNvSpPr>
            <a:spLocks noGrp="1"/>
          </p:cNvSpPr>
          <p:nvPr>
            <p:ph idx="1"/>
          </p:nvPr>
        </p:nvSpPr>
        <p:spPr>
          <a:xfrm>
            <a:off x="684000" y="2717801"/>
            <a:ext cx="7776000" cy="3595663"/>
          </a:xfrm>
        </p:spPr>
        <p:txBody>
          <a:bodyPr/>
          <a:lstStyle/>
          <a:p>
            <a:pPr algn="just"/>
            <a:r>
              <a:rPr lang="en-US" sz="2000" dirty="0" smtClean="0"/>
              <a:t>Cap. A – </a:t>
            </a:r>
            <a:r>
              <a:rPr lang="en-US" sz="2000" dirty="0" err="1" smtClean="0"/>
              <a:t>documentaţia</a:t>
            </a:r>
            <a:r>
              <a:rPr lang="en-US" sz="2000" dirty="0" smtClean="0"/>
              <a:t> de </a:t>
            </a:r>
            <a:r>
              <a:rPr lang="en-US" sz="2000" dirty="0" err="1" smtClean="0"/>
              <a:t>proiect</a:t>
            </a:r>
            <a:r>
              <a:rPr lang="en-US" sz="2000" dirty="0" smtClean="0"/>
              <a:t> cu </a:t>
            </a:r>
            <a:r>
              <a:rPr lang="en-US" sz="2000" dirty="0" err="1" smtClean="0"/>
              <a:t>compartimentele</a:t>
            </a:r>
            <a:r>
              <a:rPr lang="en-US" sz="2000" dirty="0" smtClean="0"/>
              <a:t> (</a:t>
            </a:r>
            <a:r>
              <a:rPr lang="en-US" sz="2000" dirty="0" err="1" smtClean="0"/>
              <a:t>arhitectură</a:t>
            </a:r>
            <a:r>
              <a:rPr lang="en-US" sz="2000" dirty="0" smtClean="0"/>
              <a:t>, </a:t>
            </a:r>
            <a:r>
              <a:rPr lang="en-US" sz="2000" dirty="0" err="1" smtClean="0"/>
              <a:t>rezistenţă</a:t>
            </a:r>
            <a:r>
              <a:rPr lang="en-US" sz="2000" dirty="0" smtClean="0"/>
              <a:t> </a:t>
            </a:r>
            <a:r>
              <a:rPr lang="en-US" sz="2000" dirty="0" err="1" smtClean="0"/>
              <a:t>şi</a:t>
            </a:r>
            <a:r>
              <a:rPr lang="en-US" sz="2000" dirty="0" smtClean="0"/>
              <a:t> </a:t>
            </a:r>
            <a:r>
              <a:rPr lang="en-US" sz="2000" dirty="0" err="1" smtClean="0"/>
              <a:t>reţele</a:t>
            </a:r>
            <a:r>
              <a:rPr lang="en-US" sz="2000" dirty="0" smtClean="0"/>
              <a:t>) </a:t>
            </a:r>
            <a:r>
              <a:rPr lang="en-US" sz="2000" dirty="0" err="1" smtClean="0"/>
              <a:t>elaborată</a:t>
            </a:r>
            <a:r>
              <a:rPr lang="en-US" sz="2000" dirty="0" smtClean="0"/>
              <a:t> conform </a:t>
            </a:r>
            <a:r>
              <a:rPr lang="ro-RO" sz="2000" dirty="0" smtClean="0"/>
              <a:t>procedurii de elaborare, avizare, aprobare şi conţinutul-cadru al documentaţiei de proiect pentru construcţii NCM A.07.02-201</a:t>
            </a:r>
            <a:r>
              <a:rPr lang="en-US" sz="2000" dirty="0" smtClean="0"/>
              <a:t>2;</a:t>
            </a:r>
            <a:endParaRPr lang="ru-RU" sz="2000" dirty="0" smtClean="0"/>
          </a:p>
          <a:p>
            <a:pPr algn="just"/>
            <a:r>
              <a:rPr lang="en-US" sz="2000" dirty="0" smtClean="0"/>
              <a:t>Cap. B – </a:t>
            </a:r>
            <a:r>
              <a:rPr lang="en-US" sz="2000" dirty="0" err="1" smtClean="0"/>
              <a:t>documentaţia</a:t>
            </a:r>
            <a:r>
              <a:rPr lang="en-US" sz="2000" dirty="0" smtClean="0"/>
              <a:t> de </a:t>
            </a:r>
            <a:r>
              <a:rPr lang="en-US" sz="2000" dirty="0" err="1" smtClean="0"/>
              <a:t>execuţie</a:t>
            </a:r>
            <a:r>
              <a:rPr lang="en-US" sz="2000" dirty="0" smtClean="0"/>
              <a:t> care </a:t>
            </a:r>
            <a:r>
              <a:rPr lang="en-US" sz="2000" dirty="0" err="1" smtClean="0"/>
              <a:t>prevede</a:t>
            </a:r>
            <a:r>
              <a:rPr lang="en-US" sz="2000" dirty="0" smtClean="0"/>
              <a:t> </a:t>
            </a:r>
            <a:r>
              <a:rPr lang="en-US" sz="2000" dirty="0" err="1" smtClean="0"/>
              <a:t>instrucţiuni</a:t>
            </a:r>
            <a:r>
              <a:rPr lang="en-US" sz="2000" dirty="0" smtClean="0"/>
              <a:t>, </a:t>
            </a:r>
            <a:r>
              <a:rPr lang="en-US" sz="2000" dirty="0" err="1" smtClean="0"/>
              <a:t>fişe</a:t>
            </a:r>
            <a:r>
              <a:rPr lang="en-US" sz="2000" dirty="0" smtClean="0"/>
              <a:t> </a:t>
            </a:r>
            <a:r>
              <a:rPr lang="en-US" sz="2000" dirty="0" err="1" smtClean="0"/>
              <a:t>tehnologice</a:t>
            </a:r>
            <a:r>
              <a:rPr lang="en-US" sz="2000" dirty="0" smtClean="0"/>
              <a:t> conform </a:t>
            </a:r>
            <a:r>
              <a:rPr lang="en-US" sz="2000" dirty="0" err="1" smtClean="0"/>
              <a:t>normelor</a:t>
            </a:r>
            <a:r>
              <a:rPr lang="en-US" sz="2000" dirty="0" smtClean="0"/>
              <a:t> </a:t>
            </a:r>
            <a:r>
              <a:rPr lang="en-US" sz="2000" dirty="0" err="1" smtClean="0"/>
              <a:t>pentru</a:t>
            </a:r>
            <a:r>
              <a:rPr lang="en-US" sz="2000" dirty="0" smtClean="0"/>
              <a:t> </a:t>
            </a:r>
            <a:r>
              <a:rPr lang="en-US" sz="2000" dirty="0" err="1" smtClean="0"/>
              <a:t>realizarea</a:t>
            </a:r>
            <a:r>
              <a:rPr lang="en-US" sz="2000" dirty="0" smtClean="0"/>
              <a:t> </a:t>
            </a:r>
            <a:r>
              <a:rPr lang="en-US" sz="2000" dirty="0" err="1" smtClean="0"/>
              <a:t>lucrărilor</a:t>
            </a:r>
            <a:r>
              <a:rPr lang="en-US" sz="2000" dirty="0" smtClean="0"/>
              <a:t> de </a:t>
            </a:r>
            <a:r>
              <a:rPr lang="en-US" sz="2000" dirty="0" err="1" smtClean="0"/>
              <a:t>construcţie</a:t>
            </a:r>
            <a:r>
              <a:rPr lang="en-US" sz="2000" dirty="0" smtClean="0"/>
              <a:t> a </a:t>
            </a:r>
            <a:r>
              <a:rPr lang="en-US" sz="2000" dirty="0" err="1" smtClean="0"/>
              <a:t>obiectivului</a:t>
            </a:r>
            <a:r>
              <a:rPr lang="en-US" sz="2000" dirty="0" smtClean="0"/>
              <a:t>;	</a:t>
            </a:r>
            <a:endParaRPr lang="ru-RU" sz="2000" dirty="0" smtClean="0"/>
          </a:p>
          <a:p>
            <a:pPr algn="just"/>
            <a:r>
              <a:rPr lang="en-US" sz="2000" dirty="0" smtClean="0"/>
              <a:t>Cap. C – </a:t>
            </a:r>
            <a:r>
              <a:rPr lang="en-US" sz="2000" dirty="0" err="1" smtClean="0"/>
              <a:t>documentraţia</a:t>
            </a:r>
            <a:r>
              <a:rPr lang="en-US" sz="2000" dirty="0" smtClean="0"/>
              <a:t> de </a:t>
            </a:r>
            <a:r>
              <a:rPr lang="en-US" sz="2000" dirty="0" err="1" smtClean="0"/>
              <a:t>recepţie</a:t>
            </a:r>
            <a:r>
              <a:rPr lang="en-US" sz="2000" dirty="0" smtClean="0"/>
              <a:t> </a:t>
            </a:r>
            <a:r>
              <a:rPr lang="en-US" sz="2000" dirty="0" err="1" smtClean="0"/>
              <a:t>elaborată</a:t>
            </a:r>
            <a:r>
              <a:rPr lang="en-US" sz="2000" dirty="0" smtClean="0"/>
              <a:t> conform </a:t>
            </a:r>
            <a:r>
              <a:rPr lang="en-US" sz="2000" dirty="0" err="1" smtClean="0"/>
              <a:t>Regulamentului</a:t>
            </a:r>
            <a:r>
              <a:rPr lang="en-US" sz="2000" dirty="0" smtClean="0"/>
              <a:t> de </a:t>
            </a:r>
            <a:r>
              <a:rPr lang="en-US" sz="2000" dirty="0" err="1" smtClean="0"/>
              <a:t>recepţie</a:t>
            </a:r>
            <a:r>
              <a:rPr lang="en-US" sz="2000" dirty="0" smtClean="0"/>
              <a:t> a </a:t>
            </a:r>
            <a:r>
              <a:rPr lang="en-US" sz="2000" dirty="0" err="1" smtClean="0"/>
              <a:t>construcţiilor</a:t>
            </a:r>
            <a:r>
              <a:rPr lang="en-US" sz="2000" dirty="0" smtClean="0"/>
              <a:t> </a:t>
            </a:r>
            <a:r>
              <a:rPr lang="en-US" sz="2000" dirty="0" err="1" smtClean="0"/>
              <a:t>şi</a:t>
            </a:r>
            <a:r>
              <a:rPr lang="en-US" sz="2000" dirty="0" smtClean="0"/>
              <a:t> </a:t>
            </a:r>
            <a:r>
              <a:rPr lang="en-US" sz="2000" dirty="0" err="1" smtClean="0"/>
              <a:t>instalaţiilor</a:t>
            </a:r>
            <a:r>
              <a:rPr lang="en-US" sz="2000" dirty="0" smtClean="0"/>
              <a:t> </a:t>
            </a:r>
            <a:r>
              <a:rPr lang="en-US" sz="2000" dirty="0" err="1" smtClean="0"/>
              <a:t>aferente</a:t>
            </a:r>
            <a:r>
              <a:rPr lang="en-US" sz="2000" dirty="0" smtClean="0"/>
              <a:t>;</a:t>
            </a:r>
            <a:endParaRPr lang="ru-RU" sz="2000" dirty="0" smtClean="0"/>
          </a:p>
          <a:p>
            <a:pPr algn="just"/>
            <a:r>
              <a:rPr lang="en-US" sz="2000" dirty="0" smtClean="0"/>
              <a:t>Cap. D – </a:t>
            </a:r>
            <a:r>
              <a:rPr lang="en-US" sz="2000" dirty="0" err="1" smtClean="0"/>
              <a:t>documentaţia</a:t>
            </a:r>
            <a:r>
              <a:rPr lang="en-US" sz="2000" dirty="0" smtClean="0"/>
              <a:t> de </a:t>
            </a:r>
            <a:r>
              <a:rPr lang="en-US" sz="2000" dirty="0" err="1" smtClean="0"/>
              <a:t>exploatare</a:t>
            </a:r>
            <a:r>
              <a:rPr lang="en-US" sz="2000" dirty="0" smtClean="0"/>
              <a:t> </a:t>
            </a:r>
            <a:r>
              <a:rPr lang="en-US" sz="2000" dirty="0" err="1" smtClean="0"/>
              <a:t>şi</a:t>
            </a:r>
            <a:r>
              <a:rPr lang="en-US" sz="2000" dirty="0" smtClean="0"/>
              <a:t> </a:t>
            </a:r>
            <a:r>
              <a:rPr lang="en-US" sz="2000" dirty="0" err="1" smtClean="0"/>
              <a:t>utilizare</a:t>
            </a:r>
            <a:r>
              <a:rPr lang="en-US" sz="2000" dirty="0" smtClean="0"/>
              <a:t>.</a:t>
            </a:r>
            <a:endParaRPr lang="ru-RU" sz="2000"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1125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716505"/>
            <a:ext cx="7776000" cy="4455694"/>
          </a:xfrm>
        </p:spPr>
        <p:txBody>
          <a:bodyPr/>
          <a:lstStyle/>
          <a:p>
            <a:pPr algn="ctr"/>
            <a:r>
              <a:rPr lang="en-US" sz="3600" b="1" dirty="0" err="1" smtClean="0"/>
              <a:t>Etapele</a:t>
            </a:r>
            <a:r>
              <a:rPr lang="en-US" sz="3600" b="1" dirty="0" smtClean="0"/>
              <a:t> de </a:t>
            </a:r>
            <a:r>
              <a:rPr lang="en-US" sz="3600" b="1" dirty="0" err="1" smtClean="0"/>
              <a:t>elaborare</a:t>
            </a:r>
            <a:r>
              <a:rPr lang="en-US" sz="3600" b="1" dirty="0" smtClean="0"/>
              <a:t> al </a:t>
            </a:r>
            <a:r>
              <a:rPr lang="en-US" sz="3600" b="1" dirty="0" err="1" smtClean="0"/>
              <a:t>cărţii</a:t>
            </a:r>
            <a:r>
              <a:rPr lang="en-US" sz="3600" b="1" dirty="0" smtClean="0"/>
              <a:t> </a:t>
            </a:r>
            <a:r>
              <a:rPr lang="en-US" sz="3600" b="1" dirty="0" err="1" smtClean="0"/>
              <a:t>tehnice</a:t>
            </a:r>
            <a:r>
              <a:rPr lang="en-US" sz="3600" b="1" dirty="0" smtClean="0"/>
              <a:t> cap. A, a </a:t>
            </a:r>
            <a:r>
              <a:rPr lang="en-US" sz="3600" b="1" dirty="0" err="1" smtClean="0"/>
              <a:t>obiectivului</a:t>
            </a:r>
            <a:r>
              <a:rPr lang="en-US" sz="3600" b="1" dirty="0" smtClean="0"/>
              <a:t>, (</a:t>
            </a:r>
            <a:r>
              <a:rPr lang="en-US" sz="3600" b="1" dirty="0" err="1" smtClean="0"/>
              <a:t>proiectelor</a:t>
            </a:r>
            <a:r>
              <a:rPr lang="en-US" sz="3600" b="1" dirty="0" smtClean="0"/>
              <a:t>) la </a:t>
            </a:r>
            <a:r>
              <a:rPr lang="en-US" sz="3600" b="1" dirty="0" err="1" smtClean="0"/>
              <a:t>propriu</a:t>
            </a:r>
            <a:r>
              <a:rPr lang="en-US" sz="3600" b="1" dirty="0" smtClean="0"/>
              <a:t> </a:t>
            </a:r>
            <a:r>
              <a:rPr lang="en-US" sz="3600" b="1" dirty="0" err="1" smtClean="0"/>
              <a:t>pentru</a:t>
            </a:r>
            <a:r>
              <a:rPr lang="en-US" sz="3600" b="1" dirty="0" smtClean="0"/>
              <a:t> </a:t>
            </a:r>
            <a:r>
              <a:rPr lang="en-US" sz="3600" b="1" dirty="0" err="1" smtClean="0"/>
              <a:t>fiecare</a:t>
            </a:r>
            <a:r>
              <a:rPr lang="en-US" sz="3600" b="1" dirty="0" smtClean="0"/>
              <a:t> </a:t>
            </a:r>
            <a:r>
              <a:rPr lang="en-US" sz="3600" b="1" dirty="0" err="1" smtClean="0"/>
              <a:t>subiect</a:t>
            </a:r>
            <a:r>
              <a:rPr lang="en-US" sz="3600" b="1" dirty="0" smtClean="0"/>
              <a:t> </a:t>
            </a:r>
            <a:r>
              <a:rPr lang="en-US" sz="3600" b="1" dirty="0" err="1" smtClean="0"/>
              <a:t>separat</a:t>
            </a:r>
            <a:r>
              <a:rPr lang="en-US" sz="3600" b="1" dirty="0" smtClean="0"/>
              <a:t> </a:t>
            </a:r>
            <a:r>
              <a:rPr lang="en-US" sz="3600" b="1" dirty="0" err="1" smtClean="0"/>
              <a:t>sunt</a:t>
            </a:r>
            <a:r>
              <a:rPr lang="en-US" sz="3600" b="1" dirty="0" smtClean="0"/>
              <a:t> </a:t>
            </a:r>
            <a:r>
              <a:rPr lang="en-US" sz="3600" b="1" dirty="0" err="1" smtClean="0"/>
              <a:t>elaborarea</a:t>
            </a:r>
            <a:r>
              <a:rPr lang="en-US" sz="3600" b="1" dirty="0" smtClean="0"/>
              <a:t> </a:t>
            </a:r>
            <a:r>
              <a:rPr lang="en-US" sz="3600" b="1" dirty="0" err="1" smtClean="0"/>
              <a:t>certificatului</a:t>
            </a:r>
            <a:r>
              <a:rPr lang="en-US" sz="3600" b="1" dirty="0" smtClean="0"/>
              <a:t> de urbanism, </a:t>
            </a:r>
            <a:r>
              <a:rPr lang="en-US" sz="3600" b="1" dirty="0" err="1" smtClean="0"/>
              <a:t>documentaţiei</a:t>
            </a:r>
            <a:r>
              <a:rPr lang="en-US" sz="3600" b="1" dirty="0" smtClean="0"/>
              <a:t> de </a:t>
            </a:r>
            <a:r>
              <a:rPr lang="en-US" sz="3600" b="1" dirty="0" err="1" smtClean="0"/>
              <a:t>proiect</a:t>
            </a:r>
            <a:r>
              <a:rPr lang="en-US" sz="3600" b="1" dirty="0" smtClean="0"/>
              <a:t> </a:t>
            </a:r>
            <a:r>
              <a:rPr lang="en-US" sz="3600" b="1" dirty="0" err="1" smtClean="0"/>
              <a:t>şi</a:t>
            </a:r>
            <a:r>
              <a:rPr lang="en-US" sz="3600" b="1" dirty="0" smtClean="0"/>
              <a:t> </a:t>
            </a:r>
            <a:r>
              <a:rPr lang="en-US" sz="3600" b="1" dirty="0" err="1" smtClean="0"/>
              <a:t>autorirzaţiei</a:t>
            </a:r>
            <a:r>
              <a:rPr lang="en-US" sz="3600" b="1" dirty="0" smtClean="0"/>
              <a:t> de </a:t>
            </a:r>
            <a:r>
              <a:rPr lang="en-US" sz="3600" b="1" dirty="0" err="1" smtClean="0"/>
              <a:t>construire</a:t>
            </a:r>
            <a:endParaRPr lang="en-US" sz="3600" dirty="0"/>
          </a:p>
        </p:txBody>
      </p:sp>
      <p:sp>
        <p:nvSpPr>
          <p:cNvPr id="3" name="Footer Placeholder 2"/>
          <p:cNvSpPr>
            <a:spLocks noGrp="1"/>
          </p:cNvSpPr>
          <p:nvPr>
            <p:ph type="ftr" sz="quarter" idx="10"/>
          </p:nvPr>
        </p:nvSpPr>
        <p:spPr/>
        <p:txBody>
          <a:bodyPr/>
          <a:lstStyle/>
          <a:p>
            <a:r>
              <a:rPr lang="de-DE" dirty="0" err="1" smtClean="0"/>
              <a:t>Stirbu</a:t>
            </a:r>
            <a:r>
              <a:rPr lang="de-DE" dirty="0" smtClean="0"/>
              <a:t> </a:t>
            </a:r>
            <a:r>
              <a:rPr lang="de-DE" dirty="0" err="1" smtClean="0"/>
              <a:t>Vitalie</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01/11/2017</a:t>
            </a:fld>
            <a:endParaRPr lang="en-GB" noProof="0" dirty="0"/>
          </a:p>
        </p:txBody>
      </p:sp>
      <p:pic>
        <p:nvPicPr>
          <p:cNvPr id="5"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0794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483200"/>
            <a:ext cx="7776000" cy="1112082"/>
          </a:xfrm>
        </p:spPr>
        <p:txBody>
          <a:bodyPr/>
          <a:lstStyle/>
          <a:p>
            <a:pPr algn="ctr"/>
            <a:r>
              <a:rPr lang="en-US" b="1" dirty="0" err="1" smtClean="0"/>
              <a:t>Certificatul</a:t>
            </a:r>
            <a:r>
              <a:rPr lang="en-US" b="1" dirty="0" smtClean="0"/>
              <a:t> de urbanism </a:t>
            </a:r>
            <a:r>
              <a:rPr lang="en-US" b="1" dirty="0" err="1" smtClean="0"/>
              <a:t>pentru</a:t>
            </a:r>
            <a:r>
              <a:rPr lang="en-US" b="1" dirty="0" smtClean="0"/>
              <a:t> </a:t>
            </a:r>
            <a:r>
              <a:rPr lang="en-US" b="1" dirty="0" err="1" smtClean="0"/>
              <a:t>proiectare</a:t>
            </a:r>
            <a:r>
              <a:rPr lang="en-US" b="1" dirty="0" smtClean="0"/>
              <a:t> </a:t>
            </a:r>
            <a:r>
              <a:rPr lang="en-US" b="1" dirty="0" err="1" smtClean="0"/>
              <a:t>elaborat</a:t>
            </a:r>
            <a:r>
              <a:rPr lang="en-US" b="1" dirty="0" smtClean="0"/>
              <a:t> conform art. 3-6, al </a:t>
            </a:r>
            <a:r>
              <a:rPr lang="ro-RO" dirty="0" smtClean="0"/>
              <a:t>Legii nr. 163 din 09.07.2010 Privind autorizarea lucrărilor de construire</a:t>
            </a:r>
            <a:endParaRPr lang="en-US" dirty="0"/>
          </a:p>
        </p:txBody>
      </p:sp>
      <p:sp>
        <p:nvSpPr>
          <p:cNvPr id="3" name="Footer Placeholder 2"/>
          <p:cNvSpPr>
            <a:spLocks noGrp="1"/>
          </p:cNvSpPr>
          <p:nvPr>
            <p:ph type="ftr" sz="quarter" idx="10"/>
          </p:nvPr>
        </p:nvSpPr>
        <p:spPr/>
        <p:txBody>
          <a:bodyPr/>
          <a:lstStyle/>
          <a:p>
            <a:r>
              <a:rPr lang="de-DE" dirty="0" err="1" smtClean="0"/>
              <a:t>Stirbu</a:t>
            </a:r>
            <a:r>
              <a:rPr lang="de-DE" dirty="0" smtClean="0"/>
              <a:t> </a:t>
            </a:r>
            <a:r>
              <a:rPr lang="de-DE" dirty="0" err="1" smtClean="0"/>
              <a:t>Vitalie</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5" name="Content Placeholder 4"/>
          <p:cNvSpPr>
            <a:spLocks noGrp="1"/>
          </p:cNvSpPr>
          <p:nvPr>
            <p:ph idx="1"/>
          </p:nvPr>
        </p:nvSpPr>
        <p:spPr>
          <a:xfrm>
            <a:off x="684000" y="2877670"/>
            <a:ext cx="7776000" cy="3386329"/>
          </a:xfrm>
        </p:spPr>
        <p:txBody>
          <a:bodyPr/>
          <a:lstStyle/>
          <a:p>
            <a:pPr marL="285750" indent="-285750" algn="ctr">
              <a:buFont typeface="Arial" panose="020B0604020202020204" pitchFamily="34" charset="0"/>
              <a:buChar char="•"/>
            </a:pPr>
            <a:r>
              <a:rPr lang="en-US" sz="2000" b="1" i="1" dirty="0" err="1" smtClean="0"/>
              <a:t>certificat</a:t>
            </a:r>
            <a:r>
              <a:rPr lang="en-US" sz="2000" b="1" i="1" dirty="0" smtClean="0"/>
              <a:t> de urbanism </a:t>
            </a:r>
            <a:r>
              <a:rPr lang="en-US" sz="2000" b="1" i="1" dirty="0" err="1" smtClean="0"/>
              <a:t>pentru</a:t>
            </a:r>
            <a:r>
              <a:rPr lang="en-US" sz="2000" b="1" i="1" dirty="0" smtClean="0"/>
              <a:t> </a:t>
            </a:r>
            <a:r>
              <a:rPr lang="en-US" sz="2000" b="1" i="1" dirty="0" err="1" smtClean="0"/>
              <a:t>proiectare</a:t>
            </a:r>
            <a:r>
              <a:rPr lang="en-US" sz="2000" b="1" dirty="0" smtClean="0"/>
              <a:t> </a:t>
            </a:r>
            <a:r>
              <a:rPr lang="en-US" sz="2000" dirty="0" smtClean="0"/>
              <a:t>(elaborate conform </a:t>
            </a:r>
            <a:r>
              <a:rPr lang="en-US" sz="2000" dirty="0" err="1" smtClean="0"/>
              <a:t>anexei</a:t>
            </a:r>
            <a:r>
              <a:rPr lang="en-US" sz="2000" dirty="0" smtClean="0"/>
              <a:t> nr. 1, al </a:t>
            </a:r>
            <a:r>
              <a:rPr lang="en-US" sz="2000" dirty="0" err="1" smtClean="0"/>
              <a:t>legii</a:t>
            </a:r>
            <a:r>
              <a:rPr lang="en-US" sz="2000" dirty="0" smtClean="0"/>
              <a:t> nr. 163 din 09.07.2010 </a:t>
            </a:r>
            <a:r>
              <a:rPr lang="en-US" sz="2000" dirty="0" err="1" smtClean="0"/>
              <a:t>privind</a:t>
            </a:r>
            <a:r>
              <a:rPr lang="en-US" sz="2000" dirty="0" smtClean="0"/>
              <a:t> </a:t>
            </a:r>
            <a:r>
              <a:rPr lang="en-US" sz="2000" dirty="0" err="1" smtClean="0"/>
              <a:t>autorizarea</a:t>
            </a:r>
            <a:r>
              <a:rPr lang="en-US" sz="2000" dirty="0" smtClean="0"/>
              <a:t> </a:t>
            </a:r>
            <a:r>
              <a:rPr lang="en-US" sz="2000" dirty="0" err="1" smtClean="0"/>
              <a:t>lucrărilor</a:t>
            </a:r>
            <a:r>
              <a:rPr lang="en-US" sz="2000" dirty="0" smtClean="0"/>
              <a:t> de </a:t>
            </a:r>
            <a:r>
              <a:rPr lang="en-US" sz="2000" dirty="0" err="1" smtClean="0"/>
              <a:t>construire</a:t>
            </a:r>
            <a:r>
              <a:rPr lang="en-US" sz="2000" dirty="0" smtClean="0"/>
              <a:t>) – act cu </a:t>
            </a:r>
            <a:r>
              <a:rPr lang="en-US" sz="2000" dirty="0" err="1" smtClean="0"/>
              <a:t>caracter</a:t>
            </a:r>
            <a:r>
              <a:rPr lang="en-US" sz="2000" dirty="0" smtClean="0"/>
              <a:t> </a:t>
            </a:r>
            <a:r>
              <a:rPr lang="en-US" sz="2000" dirty="0" err="1" smtClean="0"/>
              <a:t>reglementator</a:t>
            </a:r>
            <a:r>
              <a:rPr lang="en-US" sz="2000" dirty="0" smtClean="0"/>
              <a:t>, </a:t>
            </a:r>
            <a:r>
              <a:rPr lang="en-US" sz="2000" dirty="0" err="1" smtClean="0"/>
              <a:t>eliberat</a:t>
            </a:r>
            <a:r>
              <a:rPr lang="en-US" sz="2000" dirty="0" smtClean="0"/>
              <a:t> de </a:t>
            </a:r>
            <a:r>
              <a:rPr lang="en-US" sz="2000" dirty="0" err="1" smtClean="0"/>
              <a:t>către</a:t>
            </a:r>
            <a:r>
              <a:rPr lang="en-US" sz="2000" dirty="0" smtClean="0"/>
              <a:t> </a:t>
            </a:r>
            <a:r>
              <a:rPr lang="en-US" sz="2000" dirty="0" err="1" smtClean="0"/>
              <a:t>emitent</a:t>
            </a:r>
            <a:r>
              <a:rPr lang="en-US" sz="2000" dirty="0" smtClean="0"/>
              <a:t>, </a:t>
            </a:r>
            <a:r>
              <a:rPr lang="en-US" sz="2000" dirty="0" err="1" smtClean="0"/>
              <a:t>prin</a:t>
            </a:r>
            <a:r>
              <a:rPr lang="en-US" sz="2000" dirty="0" smtClean="0"/>
              <a:t> care se </a:t>
            </a:r>
            <a:r>
              <a:rPr lang="en-US" sz="2000" dirty="0" err="1" smtClean="0"/>
              <a:t>fac</a:t>
            </a:r>
            <a:r>
              <a:rPr lang="en-US" sz="2000" dirty="0" smtClean="0"/>
              <a:t> </a:t>
            </a:r>
            <a:r>
              <a:rPr lang="en-US" sz="2000" dirty="0" err="1" smtClean="0"/>
              <a:t>cunoscute</a:t>
            </a:r>
            <a:r>
              <a:rPr lang="en-US" sz="2000" dirty="0" smtClean="0"/>
              <a:t> </a:t>
            </a:r>
            <a:r>
              <a:rPr lang="en-US" sz="2000" dirty="0" err="1" smtClean="0"/>
              <a:t>solicitantului</a:t>
            </a:r>
            <a:r>
              <a:rPr lang="en-US" sz="2000" dirty="0" smtClean="0"/>
              <a:t> (</a:t>
            </a:r>
            <a:r>
              <a:rPr lang="en-US" sz="2000" dirty="0" err="1" smtClean="0"/>
              <a:t>beneficiarului</a:t>
            </a:r>
            <a:r>
              <a:rPr lang="en-US" sz="2000" dirty="0" smtClean="0"/>
              <a:t>) </a:t>
            </a:r>
            <a:r>
              <a:rPr lang="en-US" sz="2000" dirty="0" err="1" smtClean="0"/>
              <a:t>prescripţiile</a:t>
            </a:r>
            <a:r>
              <a:rPr lang="en-US" sz="2000" dirty="0" smtClean="0"/>
              <a:t> </a:t>
            </a:r>
            <a:r>
              <a:rPr lang="en-US" sz="2000" dirty="0" err="1" smtClean="0"/>
              <a:t>şi</a:t>
            </a:r>
            <a:r>
              <a:rPr lang="en-US" sz="2000" dirty="0" smtClean="0"/>
              <a:t> </a:t>
            </a:r>
            <a:r>
              <a:rPr lang="en-US" sz="2000" dirty="0" err="1" smtClean="0"/>
              <a:t>elementele</a:t>
            </a:r>
            <a:r>
              <a:rPr lang="en-US" sz="2000" dirty="0" smtClean="0"/>
              <a:t> </a:t>
            </a:r>
            <a:r>
              <a:rPr lang="en-US" sz="2000" dirty="0" err="1" smtClean="0"/>
              <a:t>ce</a:t>
            </a:r>
            <a:r>
              <a:rPr lang="en-US" sz="2000" dirty="0" smtClean="0"/>
              <a:t> </a:t>
            </a:r>
            <a:r>
              <a:rPr lang="en-US" sz="2000" dirty="0" err="1" smtClean="0"/>
              <a:t>caracterizează</a:t>
            </a:r>
            <a:r>
              <a:rPr lang="en-US" sz="2000" dirty="0" smtClean="0"/>
              <a:t> </a:t>
            </a:r>
            <a:r>
              <a:rPr lang="en-US" sz="2000" dirty="0" err="1" smtClean="0"/>
              <a:t>regimul</a:t>
            </a:r>
            <a:r>
              <a:rPr lang="en-US" sz="2000" dirty="0" smtClean="0"/>
              <a:t> </a:t>
            </a:r>
            <a:r>
              <a:rPr lang="en-US" sz="2000" dirty="0" err="1" smtClean="0"/>
              <a:t>juridic</a:t>
            </a:r>
            <a:r>
              <a:rPr lang="en-US" sz="2000" dirty="0" smtClean="0"/>
              <a:t>, economic, </a:t>
            </a:r>
            <a:r>
              <a:rPr lang="en-US" sz="2000" dirty="0" err="1" smtClean="0"/>
              <a:t>tehnic</a:t>
            </a:r>
            <a:r>
              <a:rPr lang="en-US" sz="2000" dirty="0" smtClean="0"/>
              <a:t> </a:t>
            </a:r>
            <a:r>
              <a:rPr lang="en-US" sz="2000" dirty="0" err="1" smtClean="0"/>
              <a:t>şi</a:t>
            </a:r>
            <a:r>
              <a:rPr lang="en-US" sz="2000" dirty="0" smtClean="0"/>
              <a:t> </a:t>
            </a:r>
            <a:r>
              <a:rPr lang="en-US" sz="2000" dirty="0" err="1" smtClean="0"/>
              <a:t>arhitectural-urbanistic</a:t>
            </a:r>
            <a:r>
              <a:rPr lang="en-US" sz="2000" dirty="0" smtClean="0"/>
              <a:t> al </a:t>
            </a:r>
            <a:r>
              <a:rPr lang="en-US" sz="2000" dirty="0" err="1" smtClean="0"/>
              <a:t>unui</a:t>
            </a:r>
            <a:r>
              <a:rPr lang="en-US" sz="2000" dirty="0" smtClean="0"/>
              <a:t> </a:t>
            </a:r>
            <a:r>
              <a:rPr lang="en-US" sz="2000" dirty="0" err="1" smtClean="0"/>
              <a:t>imobil</a:t>
            </a:r>
            <a:r>
              <a:rPr lang="en-US" sz="2000" dirty="0" smtClean="0"/>
              <a:t>/</a:t>
            </a:r>
            <a:r>
              <a:rPr lang="en-US" sz="2000" dirty="0" err="1" smtClean="0"/>
              <a:t>teren</a:t>
            </a:r>
            <a:r>
              <a:rPr lang="en-US" sz="2000" dirty="0" smtClean="0"/>
              <a:t>, </a:t>
            </a:r>
            <a:r>
              <a:rPr lang="en-US" sz="2000" dirty="0" err="1" smtClean="0"/>
              <a:t>stabilite</a:t>
            </a:r>
            <a:r>
              <a:rPr lang="en-US" sz="2000" dirty="0" smtClean="0"/>
              <a:t> </a:t>
            </a:r>
            <a:r>
              <a:rPr lang="en-US" sz="2000" dirty="0" err="1" smtClean="0"/>
              <a:t>prin</a:t>
            </a:r>
            <a:r>
              <a:rPr lang="en-US" sz="2000" dirty="0" smtClean="0"/>
              <a:t> </a:t>
            </a:r>
            <a:r>
              <a:rPr lang="en-US" sz="2000" dirty="0" err="1" smtClean="0"/>
              <a:t>documentaţia</a:t>
            </a:r>
            <a:r>
              <a:rPr lang="en-US" sz="2000" dirty="0" smtClean="0"/>
              <a:t> de urbanism </a:t>
            </a:r>
            <a:r>
              <a:rPr lang="en-US" sz="2000" dirty="0" err="1" smtClean="0"/>
              <a:t>şi</a:t>
            </a:r>
            <a:r>
              <a:rPr lang="en-US" sz="2000" dirty="0" smtClean="0"/>
              <a:t> de </a:t>
            </a:r>
            <a:r>
              <a:rPr lang="en-US" sz="2000" dirty="0" err="1" smtClean="0"/>
              <a:t>amenajare</a:t>
            </a:r>
            <a:r>
              <a:rPr lang="en-US" sz="2000" dirty="0" smtClean="0"/>
              <a:t> a </a:t>
            </a:r>
            <a:r>
              <a:rPr lang="en-US" sz="2000" dirty="0" err="1" smtClean="0"/>
              <a:t>teritoriului</a:t>
            </a:r>
            <a:r>
              <a:rPr lang="en-US" sz="2000" dirty="0" smtClean="0"/>
              <a:t>, </a:t>
            </a:r>
            <a:r>
              <a:rPr lang="en-US" sz="2000" dirty="0" err="1" smtClean="0"/>
              <a:t>şi</a:t>
            </a:r>
            <a:r>
              <a:rPr lang="en-US" sz="2000" dirty="0" smtClean="0"/>
              <a:t> care </a:t>
            </a:r>
            <a:r>
              <a:rPr lang="en-US" sz="2000" dirty="0" err="1" smtClean="0"/>
              <a:t>permite</a:t>
            </a:r>
            <a:r>
              <a:rPr lang="en-US" sz="2000" dirty="0" smtClean="0"/>
              <a:t> </a:t>
            </a:r>
            <a:r>
              <a:rPr lang="en-US" sz="2000" dirty="0" err="1" smtClean="0"/>
              <a:t>elaborarea</a:t>
            </a:r>
            <a:r>
              <a:rPr lang="en-US" sz="2000" dirty="0" smtClean="0"/>
              <a:t> </a:t>
            </a:r>
            <a:r>
              <a:rPr lang="en-US" sz="2000" dirty="0" err="1" smtClean="0"/>
              <a:t>documentaţiei</a:t>
            </a:r>
            <a:r>
              <a:rPr lang="en-US" sz="2000" dirty="0" smtClean="0"/>
              <a:t> de </a:t>
            </a:r>
            <a:r>
              <a:rPr lang="en-US" sz="2000" dirty="0" err="1" smtClean="0"/>
              <a:t>proiect</a:t>
            </a:r>
            <a:r>
              <a:rPr lang="en-US" sz="2000" dirty="0" smtClean="0"/>
              <a:t> (</a:t>
            </a:r>
            <a:r>
              <a:rPr lang="en-US" sz="2000" dirty="0" err="1" smtClean="0"/>
              <a:t>dar</a:t>
            </a:r>
            <a:r>
              <a:rPr lang="en-US" sz="2000" dirty="0" smtClean="0"/>
              <a:t> nu </a:t>
            </a:r>
            <a:r>
              <a:rPr lang="en-US" sz="2000" dirty="0" err="1" smtClean="0"/>
              <a:t>executare</a:t>
            </a:r>
            <a:r>
              <a:rPr lang="en-US" sz="2000" dirty="0" smtClean="0"/>
              <a:t> </a:t>
            </a:r>
            <a:r>
              <a:rPr lang="en-US" sz="2000" dirty="0" err="1" smtClean="0"/>
              <a:t>lucrărilor</a:t>
            </a:r>
            <a:r>
              <a:rPr lang="en-US" sz="2000" dirty="0" smtClean="0"/>
              <a:t> de </a:t>
            </a:r>
            <a:r>
              <a:rPr lang="en-US" sz="2000" dirty="0" err="1" smtClean="0"/>
              <a:t>construcţie</a:t>
            </a:r>
            <a:r>
              <a:rPr lang="en-US" sz="2000" dirty="0" smtClean="0"/>
              <a:t>, ca de </a:t>
            </a:r>
            <a:r>
              <a:rPr lang="en-US" sz="2000" dirty="0" err="1" smtClean="0"/>
              <a:t>obicei</a:t>
            </a:r>
            <a:r>
              <a:rPr lang="en-US" sz="2000" dirty="0" smtClean="0"/>
              <a:t> </a:t>
            </a:r>
            <a:r>
              <a:rPr lang="en-US" sz="2000" dirty="0" err="1" smtClean="0"/>
              <a:t>practica</a:t>
            </a:r>
            <a:r>
              <a:rPr lang="en-US" sz="2000" dirty="0" smtClean="0"/>
              <a:t> din R.M)</a:t>
            </a:r>
            <a:endParaRPr lang="en-US" sz="2000"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001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483200"/>
            <a:ext cx="7776000" cy="1260000"/>
          </a:xfrm>
        </p:spPr>
        <p:txBody>
          <a:bodyPr/>
          <a:lstStyle/>
          <a:p>
            <a:pPr algn="ctr"/>
            <a:r>
              <a:rPr lang="en-US" b="1" dirty="0" err="1" smtClean="0"/>
              <a:t>Certificatul</a:t>
            </a:r>
            <a:r>
              <a:rPr lang="en-US" b="1" dirty="0" smtClean="0"/>
              <a:t> de urbanism </a:t>
            </a:r>
            <a:r>
              <a:rPr lang="en-US" b="1" dirty="0" err="1" smtClean="0"/>
              <a:t>pentru</a:t>
            </a:r>
            <a:r>
              <a:rPr lang="en-US" b="1" dirty="0" smtClean="0"/>
              <a:t> </a:t>
            </a:r>
            <a:r>
              <a:rPr lang="en-US" b="1" dirty="0" err="1" smtClean="0"/>
              <a:t>proiectare</a:t>
            </a:r>
            <a:r>
              <a:rPr lang="en-US" b="1" dirty="0" smtClean="0"/>
              <a:t> </a:t>
            </a:r>
            <a:r>
              <a:rPr lang="en-US" b="1" dirty="0" err="1" smtClean="0"/>
              <a:t>elaborat</a:t>
            </a:r>
            <a:r>
              <a:rPr lang="en-US" b="1" dirty="0" smtClean="0"/>
              <a:t> conform art. 3-6, al </a:t>
            </a:r>
            <a:r>
              <a:rPr lang="ro-RO" dirty="0" smtClean="0"/>
              <a:t>Legii nr. 163 din 09.07.2010 Privind autorizarea lucrărilor de construire</a:t>
            </a:r>
            <a:endParaRPr lang="en-US" dirty="0"/>
          </a:p>
        </p:txBody>
      </p:sp>
      <p:sp>
        <p:nvSpPr>
          <p:cNvPr id="3" name="Footer Placeholder 2"/>
          <p:cNvSpPr>
            <a:spLocks noGrp="1"/>
          </p:cNvSpPr>
          <p:nvPr>
            <p:ph type="ftr" sz="quarter" idx="10"/>
          </p:nvPr>
        </p:nvSpPr>
        <p:spPr/>
        <p:txBody>
          <a:bodyPr/>
          <a:lstStyle/>
          <a:p>
            <a:r>
              <a:rPr lang="de-DE" dirty="0" err="1" smtClean="0"/>
              <a:t>Stirbu</a:t>
            </a:r>
            <a:r>
              <a:rPr lang="de-DE" dirty="0" smtClean="0"/>
              <a:t> </a:t>
            </a:r>
            <a:r>
              <a:rPr lang="de-DE" dirty="0" err="1" smtClean="0"/>
              <a:t>Vitalie</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5" name="Content Placeholder 4"/>
          <p:cNvSpPr>
            <a:spLocks noGrp="1"/>
          </p:cNvSpPr>
          <p:nvPr>
            <p:ph idx="1"/>
          </p:nvPr>
        </p:nvSpPr>
        <p:spPr>
          <a:xfrm>
            <a:off x="684000" y="2985246"/>
            <a:ext cx="7776000" cy="3278753"/>
          </a:xfrm>
        </p:spPr>
        <p:txBody>
          <a:bodyPr/>
          <a:lstStyle/>
          <a:p>
            <a:pPr marL="285750" indent="-285750" algn="ctr">
              <a:buFont typeface="Arial" panose="020B0604020202020204" pitchFamily="34" charset="0"/>
              <a:buChar char="•"/>
            </a:pPr>
            <a:r>
              <a:rPr lang="ro-RO" sz="2000" dirty="0" smtClean="0"/>
              <a:t>Art. 3, </a:t>
            </a:r>
            <a:r>
              <a:rPr lang="en-US" sz="2000" dirty="0" err="1" smtClean="0"/>
              <a:t>Depunerea</a:t>
            </a:r>
            <a:r>
              <a:rPr lang="en-US" sz="2000" dirty="0" smtClean="0"/>
              <a:t> </a:t>
            </a:r>
            <a:r>
              <a:rPr lang="en-US" sz="2000" dirty="0" err="1" smtClean="0"/>
              <a:t>documentelor</a:t>
            </a:r>
            <a:r>
              <a:rPr lang="en-US" sz="2000" dirty="0" smtClean="0"/>
              <a:t> </a:t>
            </a:r>
            <a:r>
              <a:rPr lang="en-US" sz="2000" dirty="0" err="1" smtClean="0"/>
              <a:t>pentru</a:t>
            </a:r>
            <a:r>
              <a:rPr lang="en-US" sz="2000" dirty="0" smtClean="0"/>
              <a:t> </a:t>
            </a:r>
            <a:r>
              <a:rPr lang="en-US" sz="2000" dirty="0" err="1" smtClean="0"/>
              <a:t>obţinerea</a:t>
            </a:r>
            <a:r>
              <a:rPr lang="en-US" sz="2000" dirty="0" smtClean="0"/>
              <a:t> </a:t>
            </a:r>
            <a:r>
              <a:rPr lang="en-US" sz="2000" dirty="0" err="1" smtClean="0"/>
              <a:t>certificatului</a:t>
            </a:r>
            <a:r>
              <a:rPr lang="en-US" sz="2000" dirty="0" smtClean="0"/>
              <a:t> de urbanism </a:t>
            </a:r>
            <a:r>
              <a:rPr lang="en-US" sz="2000" dirty="0" err="1" smtClean="0"/>
              <a:t>pentru</a:t>
            </a:r>
            <a:r>
              <a:rPr lang="en-US" sz="2000" dirty="0" smtClean="0"/>
              <a:t> </a:t>
            </a:r>
            <a:r>
              <a:rPr lang="en-US" sz="2000" dirty="0" err="1" smtClean="0"/>
              <a:t>proiectare</a:t>
            </a:r>
            <a:r>
              <a:rPr lang="ro-RO" sz="2000" dirty="0" smtClean="0"/>
              <a:t>;</a:t>
            </a:r>
          </a:p>
          <a:p>
            <a:pPr marL="285750" indent="-285750" algn="ctr">
              <a:buFont typeface="Arial" panose="020B0604020202020204" pitchFamily="34" charset="0"/>
              <a:buChar char="•"/>
            </a:pPr>
            <a:r>
              <a:rPr lang="ro-RO" sz="2000" dirty="0" smtClean="0"/>
              <a:t>Art. 4, </a:t>
            </a:r>
            <a:r>
              <a:rPr lang="en-US" sz="2000" dirty="0" err="1" smtClean="0"/>
              <a:t>Elaborarea</a:t>
            </a:r>
            <a:r>
              <a:rPr lang="en-US" sz="2000" dirty="0" smtClean="0"/>
              <a:t> </a:t>
            </a:r>
            <a:r>
              <a:rPr lang="en-US" sz="2000" dirty="0" err="1" smtClean="0"/>
              <a:t>certificatului</a:t>
            </a:r>
            <a:r>
              <a:rPr lang="en-US" sz="2000" dirty="0" smtClean="0"/>
              <a:t> de urbanism </a:t>
            </a:r>
            <a:r>
              <a:rPr lang="en-US" sz="2000" dirty="0" err="1" smtClean="0"/>
              <a:t>pentru</a:t>
            </a:r>
            <a:r>
              <a:rPr lang="en-US" sz="2000" dirty="0" smtClean="0"/>
              <a:t> </a:t>
            </a:r>
            <a:r>
              <a:rPr lang="en-US" sz="2000" dirty="0" err="1" smtClean="0"/>
              <a:t>proiectare</a:t>
            </a:r>
            <a:r>
              <a:rPr lang="ro-RO" sz="2000" dirty="0" smtClean="0"/>
              <a:t>;</a:t>
            </a:r>
          </a:p>
          <a:p>
            <a:pPr marL="285750" indent="-285750" algn="ctr">
              <a:buFont typeface="Arial" panose="020B0604020202020204" pitchFamily="34" charset="0"/>
              <a:buChar char="•"/>
            </a:pPr>
            <a:r>
              <a:rPr lang="en-US" sz="2000" b="1" dirty="0" smtClean="0"/>
              <a:t>art. 5,</a:t>
            </a:r>
            <a:r>
              <a:rPr lang="en-US" sz="2000" dirty="0" smtClean="0"/>
              <a:t> </a:t>
            </a:r>
            <a:r>
              <a:rPr lang="en-US" sz="2000" dirty="0" err="1" smtClean="0"/>
              <a:t>Certificatul</a:t>
            </a:r>
            <a:r>
              <a:rPr lang="en-US" sz="2000" dirty="0" smtClean="0"/>
              <a:t> de urbanism </a:t>
            </a:r>
            <a:r>
              <a:rPr lang="en-US" sz="2000" dirty="0" err="1" smtClean="0"/>
              <a:t>pentru</a:t>
            </a:r>
            <a:r>
              <a:rPr lang="en-US" sz="2000" dirty="0" smtClean="0"/>
              <a:t> </a:t>
            </a:r>
            <a:r>
              <a:rPr lang="en-US" sz="2000" dirty="0" err="1" smtClean="0"/>
              <a:t>proiectare</a:t>
            </a:r>
            <a:r>
              <a:rPr lang="en-US" sz="2000" dirty="0" smtClean="0"/>
              <a:t> se </a:t>
            </a:r>
            <a:r>
              <a:rPr lang="en-US" sz="2000" dirty="0" err="1" smtClean="0"/>
              <a:t>elaborează</a:t>
            </a:r>
            <a:r>
              <a:rPr lang="en-US" sz="2000" dirty="0" smtClean="0"/>
              <a:t> </a:t>
            </a:r>
            <a:r>
              <a:rPr lang="en-US" sz="2000" dirty="0" err="1" smtClean="0"/>
              <a:t>şi</a:t>
            </a:r>
            <a:r>
              <a:rPr lang="en-US" sz="2000" dirty="0" smtClean="0"/>
              <a:t> se </a:t>
            </a:r>
            <a:r>
              <a:rPr lang="en-US" sz="2000" dirty="0" err="1" smtClean="0"/>
              <a:t>eliberează</a:t>
            </a:r>
            <a:r>
              <a:rPr lang="en-US" sz="2000" dirty="0" smtClean="0"/>
              <a:t> </a:t>
            </a:r>
            <a:r>
              <a:rPr lang="en-US" sz="2000" dirty="0" err="1" smtClean="0"/>
              <a:t>solicitantului</a:t>
            </a:r>
            <a:r>
              <a:rPr lang="en-US" sz="2000" dirty="0" smtClean="0"/>
              <a:t> (</a:t>
            </a:r>
            <a:r>
              <a:rPr lang="en-US" sz="2000" dirty="0" err="1" smtClean="0"/>
              <a:t>beneficiarului</a:t>
            </a:r>
            <a:r>
              <a:rPr lang="en-US" sz="2000" dirty="0" smtClean="0"/>
              <a:t>) </a:t>
            </a:r>
            <a:r>
              <a:rPr lang="en-US" sz="2000" dirty="0" err="1" smtClean="0"/>
              <a:t>în</a:t>
            </a:r>
            <a:r>
              <a:rPr lang="en-US" sz="2000" dirty="0" smtClean="0"/>
              <a:t> </a:t>
            </a:r>
            <a:r>
              <a:rPr lang="en-US" sz="2000" dirty="0" err="1" smtClean="0"/>
              <a:t>cel</a:t>
            </a:r>
            <a:r>
              <a:rPr lang="en-US" sz="2000" dirty="0" smtClean="0"/>
              <a:t> </a:t>
            </a:r>
            <a:r>
              <a:rPr lang="en-US" sz="2000" dirty="0" err="1" smtClean="0"/>
              <a:t>mult</a:t>
            </a:r>
            <a:r>
              <a:rPr lang="en-US" sz="2000" dirty="0" smtClean="0"/>
              <a:t> 20 de </a:t>
            </a:r>
            <a:r>
              <a:rPr lang="en-US" sz="2000" dirty="0" err="1" smtClean="0"/>
              <a:t>zile</a:t>
            </a:r>
            <a:r>
              <a:rPr lang="en-US" sz="2000" dirty="0" smtClean="0"/>
              <a:t> </a:t>
            </a:r>
            <a:r>
              <a:rPr lang="en-US" sz="2000" dirty="0" err="1" smtClean="0"/>
              <a:t>lucrătoare</a:t>
            </a:r>
            <a:r>
              <a:rPr lang="en-US" sz="2000" dirty="0" smtClean="0"/>
              <a:t> de la data </a:t>
            </a:r>
            <a:r>
              <a:rPr lang="en-US" sz="2000" dirty="0" err="1" smtClean="0"/>
              <a:t>înregistrării</a:t>
            </a:r>
            <a:r>
              <a:rPr lang="en-US" sz="2000" dirty="0" smtClean="0"/>
              <a:t> </a:t>
            </a:r>
            <a:r>
              <a:rPr lang="en-US" sz="2000" dirty="0" err="1" smtClean="0"/>
              <a:t>cererii</a:t>
            </a:r>
            <a:r>
              <a:rPr lang="ro-RO" sz="2000" dirty="0" smtClean="0"/>
              <a:t>;</a:t>
            </a:r>
          </a:p>
          <a:p>
            <a:pPr marL="285750" indent="-285750" algn="ctr">
              <a:buFont typeface="Arial" panose="020B0604020202020204" pitchFamily="34" charset="0"/>
              <a:buChar char="•"/>
            </a:pPr>
            <a:r>
              <a:rPr lang="ro-RO" sz="2000" b="1" dirty="0" smtClean="0"/>
              <a:t>Art. 6, C</a:t>
            </a:r>
            <a:r>
              <a:rPr lang="en-US" sz="2000" b="1" dirty="0" err="1" smtClean="0"/>
              <a:t>ertificatul</a:t>
            </a:r>
            <a:r>
              <a:rPr lang="en-US" sz="2000" b="1" dirty="0" smtClean="0"/>
              <a:t> de </a:t>
            </a:r>
            <a:r>
              <a:rPr lang="en-US" sz="2000" b="1" dirty="0" err="1" smtClean="0"/>
              <a:t>ur</a:t>
            </a:r>
            <a:r>
              <a:rPr lang="ro-RO" sz="2000" b="1" dirty="0" smtClean="0"/>
              <a:t>b</a:t>
            </a:r>
            <a:r>
              <a:rPr lang="en-US" sz="2000" b="1" dirty="0" err="1" smtClean="0"/>
              <a:t>anism</a:t>
            </a:r>
            <a:r>
              <a:rPr lang="en-US" sz="2000" b="1" dirty="0" smtClean="0"/>
              <a:t> </a:t>
            </a:r>
            <a:r>
              <a:rPr lang="en-US" sz="2000" b="1" dirty="0" err="1" smtClean="0"/>
              <a:t>trebuie</a:t>
            </a:r>
            <a:r>
              <a:rPr lang="en-US" sz="2000" b="1" dirty="0" smtClean="0"/>
              <a:t> </a:t>
            </a:r>
            <a:r>
              <a:rPr lang="en-US" sz="2000" b="1" dirty="0" err="1" smtClean="0"/>
              <a:t>să</a:t>
            </a:r>
            <a:r>
              <a:rPr lang="en-US" sz="2000" b="1" dirty="0" smtClean="0"/>
              <a:t> </a:t>
            </a:r>
            <a:r>
              <a:rPr lang="en-US" sz="2000" b="1" dirty="0" err="1" smtClean="0"/>
              <a:t>conţină</a:t>
            </a:r>
            <a:r>
              <a:rPr lang="en-US" sz="2000" b="1" dirty="0" smtClean="0"/>
              <a:t> </a:t>
            </a:r>
            <a:r>
              <a:rPr lang="en-US" sz="2000" b="1" dirty="0" err="1" smtClean="0"/>
              <a:t>următorul</a:t>
            </a:r>
            <a:r>
              <a:rPr lang="en-US" sz="2000" b="1" dirty="0" smtClean="0"/>
              <a:t> </a:t>
            </a:r>
            <a:r>
              <a:rPr lang="en-US" sz="2000" b="1" dirty="0" err="1" smtClean="0"/>
              <a:t>volum</a:t>
            </a:r>
            <a:r>
              <a:rPr lang="en-US" sz="2000" b="1" dirty="0" smtClean="0"/>
              <a:t> de </a:t>
            </a:r>
            <a:r>
              <a:rPr lang="en-US" sz="2000" b="1" dirty="0" err="1" smtClean="0"/>
              <a:t>informaţie</a:t>
            </a:r>
            <a:r>
              <a:rPr lang="en-US" sz="2000" b="1" dirty="0" smtClean="0"/>
              <a:t> (</a:t>
            </a:r>
            <a:r>
              <a:rPr lang="en-US" sz="2000" b="1" dirty="0" err="1" smtClean="0"/>
              <a:t>prescripţii</a:t>
            </a:r>
            <a:r>
              <a:rPr lang="en-US" sz="2000" b="1" dirty="0" smtClean="0"/>
              <a:t> </a:t>
            </a:r>
            <a:r>
              <a:rPr lang="en-US" sz="2000" b="1" dirty="0" err="1" smtClean="0"/>
              <a:t>şi</a:t>
            </a:r>
            <a:r>
              <a:rPr lang="en-US" sz="2000" b="1" dirty="0" smtClean="0"/>
              <a:t> </a:t>
            </a:r>
            <a:r>
              <a:rPr lang="en-US" sz="2000" b="1" dirty="0" err="1" smtClean="0"/>
              <a:t>elemente</a:t>
            </a:r>
            <a:r>
              <a:rPr lang="en-US" sz="2000" b="1" dirty="0" smtClean="0"/>
              <a:t>) </a:t>
            </a:r>
            <a:r>
              <a:rPr lang="en-US" sz="2000" b="1" dirty="0" err="1" smtClean="0"/>
              <a:t>pentru</a:t>
            </a:r>
            <a:r>
              <a:rPr lang="en-US" sz="2000" b="1" dirty="0" smtClean="0"/>
              <a:t> a </a:t>
            </a:r>
            <a:r>
              <a:rPr lang="en-US" sz="2000" b="1" dirty="0" err="1" smtClean="0"/>
              <a:t>fi</a:t>
            </a:r>
            <a:r>
              <a:rPr lang="en-US" sz="2000" b="1" dirty="0" smtClean="0"/>
              <a:t> </a:t>
            </a:r>
            <a:r>
              <a:rPr lang="en-US" sz="2000" b="1" dirty="0" err="1" smtClean="0"/>
              <a:t>clar</a:t>
            </a:r>
            <a:r>
              <a:rPr lang="en-US" sz="2000" b="1" dirty="0" smtClean="0"/>
              <a:t> </a:t>
            </a:r>
            <a:r>
              <a:rPr lang="en-US" sz="2000" b="1" dirty="0" err="1" smtClean="0"/>
              <a:t>proiectantului</a:t>
            </a:r>
            <a:r>
              <a:rPr lang="en-US" sz="2000" b="1" dirty="0" smtClean="0"/>
              <a:t> </a:t>
            </a:r>
            <a:r>
              <a:rPr lang="en-US" sz="2000" b="1" dirty="0" err="1" smtClean="0"/>
              <a:t>condiţiile</a:t>
            </a:r>
            <a:endParaRPr lang="ro-RO" sz="2000" dirty="0" smtClean="0"/>
          </a:p>
          <a:p>
            <a:pPr marL="285750" indent="-285750" algn="ctr">
              <a:buFont typeface="Arial" panose="020B0604020202020204" pitchFamily="34" charset="0"/>
              <a:buChar char="•"/>
            </a:pPr>
            <a:endParaRPr lang="ro-RO" sz="2400" b="1" dirty="0"/>
          </a:p>
          <a:p>
            <a:endParaRPr lang="en-US"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8793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483200"/>
            <a:ext cx="7776000" cy="910376"/>
          </a:xfrm>
        </p:spPr>
        <p:txBody>
          <a:bodyPr/>
          <a:lstStyle/>
          <a:p>
            <a:pPr algn="ctr"/>
            <a:r>
              <a:rPr lang="en-US" b="1" dirty="0" err="1" smtClean="0"/>
              <a:t>Documentaţia</a:t>
            </a:r>
            <a:r>
              <a:rPr lang="en-US" b="1" dirty="0" smtClean="0"/>
              <a:t> de </a:t>
            </a:r>
            <a:r>
              <a:rPr lang="en-US" b="1" dirty="0" err="1" smtClean="0"/>
              <a:t>proiect</a:t>
            </a:r>
            <a:r>
              <a:rPr lang="en-US" b="1" dirty="0" smtClean="0"/>
              <a:t> </a:t>
            </a:r>
            <a:r>
              <a:rPr lang="en-US" b="1" dirty="0" err="1" smtClean="0"/>
              <a:t>elaborată</a:t>
            </a:r>
            <a:r>
              <a:rPr lang="en-US" b="1" dirty="0" smtClean="0"/>
              <a:t> </a:t>
            </a:r>
            <a:r>
              <a:rPr lang="en-US" b="1" dirty="0" err="1" smtClean="0"/>
              <a:t>şi</a:t>
            </a:r>
            <a:r>
              <a:rPr lang="en-US" b="1" dirty="0" smtClean="0"/>
              <a:t> </a:t>
            </a:r>
            <a:r>
              <a:rPr lang="en-US" b="1" dirty="0" err="1" smtClean="0"/>
              <a:t>avizată</a:t>
            </a:r>
            <a:r>
              <a:rPr lang="en-US" b="1" dirty="0" smtClean="0"/>
              <a:t> conform </a:t>
            </a:r>
            <a:r>
              <a:rPr lang="en-US" b="1" dirty="0" err="1" smtClean="0"/>
              <a:t>prevederilor</a:t>
            </a:r>
            <a:r>
              <a:rPr lang="en-US" b="1" dirty="0" smtClean="0"/>
              <a:t> </a:t>
            </a:r>
            <a:r>
              <a:rPr lang="en-US" b="1" dirty="0" err="1" smtClean="0"/>
              <a:t>legale</a:t>
            </a:r>
            <a:r>
              <a:rPr lang="en-US" b="1" dirty="0" smtClean="0"/>
              <a:t> </a:t>
            </a:r>
            <a:endParaRPr lang="en-US" dirty="0"/>
          </a:p>
        </p:txBody>
      </p:sp>
      <p:sp>
        <p:nvSpPr>
          <p:cNvPr id="3" name="Footer Placeholder 2"/>
          <p:cNvSpPr>
            <a:spLocks noGrp="1"/>
          </p:cNvSpPr>
          <p:nvPr>
            <p:ph type="ftr" sz="quarter" idx="10"/>
          </p:nvPr>
        </p:nvSpPr>
        <p:spPr>
          <a:xfrm>
            <a:off x="2862776" y="6581001"/>
            <a:ext cx="3418449" cy="400110"/>
          </a:xfrm>
        </p:spPr>
        <p:txBody>
          <a:bodyPr/>
          <a:lstStyle/>
          <a:p>
            <a:r>
              <a:rPr lang="ro-RO" dirty="0" smtClean="0"/>
              <a:t>Stirbu Vitalie</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5" name="Content Placeholder 4"/>
          <p:cNvSpPr>
            <a:spLocks noGrp="1"/>
          </p:cNvSpPr>
          <p:nvPr>
            <p:ph idx="1"/>
          </p:nvPr>
        </p:nvSpPr>
        <p:spPr/>
        <p:txBody>
          <a:bodyPr/>
          <a:lstStyle/>
          <a:p>
            <a:pPr marL="285750" indent="-285750" algn="ctr">
              <a:buFont typeface="Arial" panose="020B0604020202020204" pitchFamily="34" charset="0"/>
              <a:buChar char="•"/>
            </a:pPr>
            <a:r>
              <a:rPr lang="ro-RO" sz="2400" b="1" i="1" dirty="0" smtClean="0"/>
              <a:t>Documentaţia de proiect:</a:t>
            </a:r>
            <a:r>
              <a:rPr lang="ro-RO" sz="2400" dirty="0" smtClean="0"/>
              <a:t> </a:t>
            </a:r>
            <a:r>
              <a:rPr lang="ro-RO" sz="2400" b="1" dirty="0" smtClean="0"/>
              <a:t>(definirea generalizatoare a termenilor compo-nenţi): </a:t>
            </a:r>
            <a:r>
              <a:rPr lang="ro-RO" sz="2400" dirty="0" smtClean="0"/>
              <a:t>„proiect”, „proiect de execuţie”</a:t>
            </a:r>
            <a:r>
              <a:rPr lang="ro-RO" sz="2400" b="1" dirty="0" smtClean="0"/>
              <a:t> </a:t>
            </a:r>
            <a:r>
              <a:rPr lang="ro-RO" sz="2400" dirty="0" smtClean="0"/>
              <a:t>materiale grafice şi textuale, prin care sînt determinate soluţii urbanistice, de sistematizare spaţială, arhitecturale, con-structive, tehnologice, alte soluţii tehnice, precum şi rezultatele calculelor şi argu-mentării soluţiilor acceptate, folosite la întocmirea documentaţieişi prezentate pentru verificare (expertizare) şi aprobare în modul stabilit.</a:t>
            </a:r>
            <a:endParaRPr lang="ru-RU" sz="2400" dirty="0" smtClean="0"/>
          </a:p>
          <a:p>
            <a:pPr marL="285750" indent="-285750">
              <a:buFont typeface="Arial" panose="020B0604020202020204" pitchFamily="34" charset="0"/>
              <a:buChar char="•"/>
            </a:pPr>
            <a:endParaRPr lang="en-US"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3013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0" y="1483199"/>
            <a:ext cx="7776000" cy="816247"/>
          </a:xfrm>
        </p:spPr>
        <p:txBody>
          <a:bodyPr/>
          <a:lstStyle/>
          <a:p>
            <a:pPr algn="ctr"/>
            <a:r>
              <a:rPr lang="en-US" b="1" dirty="0" err="1" smtClean="0"/>
              <a:t>Documentaţia</a:t>
            </a:r>
            <a:r>
              <a:rPr lang="en-US" b="1" dirty="0" smtClean="0"/>
              <a:t> de </a:t>
            </a:r>
            <a:r>
              <a:rPr lang="en-US" b="1" dirty="0" err="1" smtClean="0"/>
              <a:t>proiect</a:t>
            </a:r>
            <a:r>
              <a:rPr lang="en-US" b="1" dirty="0" smtClean="0"/>
              <a:t> </a:t>
            </a:r>
            <a:r>
              <a:rPr lang="en-US" b="1" dirty="0" err="1" smtClean="0"/>
              <a:t>elaborată</a:t>
            </a:r>
            <a:r>
              <a:rPr lang="en-US" b="1" dirty="0" smtClean="0"/>
              <a:t> </a:t>
            </a:r>
            <a:r>
              <a:rPr lang="en-US" b="1" dirty="0" err="1" smtClean="0"/>
              <a:t>şi</a:t>
            </a:r>
            <a:r>
              <a:rPr lang="en-US" b="1" dirty="0" smtClean="0"/>
              <a:t> </a:t>
            </a:r>
            <a:r>
              <a:rPr lang="en-US" b="1" dirty="0" err="1" smtClean="0"/>
              <a:t>avizată</a:t>
            </a:r>
            <a:r>
              <a:rPr lang="en-US" b="1" dirty="0" smtClean="0"/>
              <a:t> conform </a:t>
            </a:r>
            <a:r>
              <a:rPr lang="en-US" b="1" dirty="0" err="1" smtClean="0"/>
              <a:t>prevederilor</a:t>
            </a:r>
            <a:r>
              <a:rPr lang="en-US" b="1" dirty="0" smtClean="0"/>
              <a:t> </a:t>
            </a:r>
            <a:r>
              <a:rPr lang="en-US" b="1" dirty="0" err="1" smtClean="0"/>
              <a:t>legale</a:t>
            </a:r>
            <a:r>
              <a:rPr lang="en-US" b="1" dirty="0" smtClean="0"/>
              <a:t> </a:t>
            </a:r>
            <a:endParaRPr lang="ru-RU" dirty="0"/>
          </a:p>
        </p:txBody>
      </p:sp>
      <p:sp>
        <p:nvSpPr>
          <p:cNvPr id="3" name="Нижний колонтитул 2"/>
          <p:cNvSpPr>
            <a:spLocks noGrp="1"/>
          </p:cNvSpPr>
          <p:nvPr>
            <p:ph type="ftr" sz="quarter" idx="10"/>
          </p:nvPr>
        </p:nvSpPr>
        <p:spPr/>
        <p:txBody>
          <a:bodyPr/>
          <a:lstStyle/>
          <a:p>
            <a:r>
              <a:rPr lang="de-DE" dirty="0" err="1" smtClean="0"/>
              <a:t>Stirbu</a:t>
            </a:r>
            <a:r>
              <a:rPr lang="de-DE" dirty="0" smtClean="0"/>
              <a:t> </a:t>
            </a:r>
            <a:r>
              <a:rPr lang="de-DE" dirty="0" err="1" smtClean="0"/>
              <a:t>Vitalie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5" name="Содержимое 4"/>
          <p:cNvSpPr>
            <a:spLocks noGrp="1"/>
          </p:cNvSpPr>
          <p:nvPr>
            <p:ph idx="1"/>
          </p:nvPr>
        </p:nvSpPr>
        <p:spPr/>
        <p:txBody>
          <a:bodyPr/>
          <a:lstStyle/>
          <a:p>
            <a:pPr algn="ctr"/>
            <a:r>
              <a:rPr lang="en-US" sz="2800" b="1" dirty="0" err="1" smtClean="0"/>
              <a:t>Documentaţia</a:t>
            </a:r>
            <a:r>
              <a:rPr lang="en-US" sz="2800" b="1" dirty="0" smtClean="0"/>
              <a:t> de </a:t>
            </a:r>
            <a:r>
              <a:rPr lang="en-US" sz="2800" b="1" dirty="0" err="1" smtClean="0"/>
              <a:t>proiect</a:t>
            </a:r>
            <a:r>
              <a:rPr lang="ro-RO" sz="2800" b="1" dirty="0" smtClean="0"/>
              <a:t> se </a:t>
            </a:r>
            <a:r>
              <a:rPr lang="en-US" sz="2800" b="1" dirty="0" err="1" smtClean="0"/>
              <a:t>elabor</a:t>
            </a:r>
            <a:r>
              <a:rPr lang="ro-RO" sz="2800" b="1" dirty="0" smtClean="0"/>
              <a:t>ează</a:t>
            </a:r>
            <a:r>
              <a:rPr lang="en-US" sz="2800" b="1" dirty="0" smtClean="0"/>
              <a:t> </a:t>
            </a:r>
            <a:r>
              <a:rPr lang="en-US" sz="2800" b="1" dirty="0" err="1" smtClean="0"/>
              <a:t>şi</a:t>
            </a:r>
            <a:r>
              <a:rPr lang="en-US" sz="2800" b="1" dirty="0" smtClean="0"/>
              <a:t> </a:t>
            </a:r>
            <a:r>
              <a:rPr lang="en-US" sz="2800" b="1" dirty="0" err="1" smtClean="0"/>
              <a:t>aviz</a:t>
            </a:r>
            <a:r>
              <a:rPr lang="ro-RO" sz="2800" b="1" dirty="0" smtClean="0"/>
              <a:t>ează</a:t>
            </a:r>
            <a:r>
              <a:rPr lang="en-US" sz="2800" b="1" dirty="0" smtClean="0"/>
              <a:t> conform </a:t>
            </a:r>
            <a:r>
              <a:rPr lang="en-US" sz="2800" b="1" dirty="0" err="1" smtClean="0"/>
              <a:t>prevederilor</a:t>
            </a:r>
            <a:r>
              <a:rPr lang="en-US" sz="2800" b="1" dirty="0" smtClean="0"/>
              <a:t> </a:t>
            </a:r>
            <a:r>
              <a:rPr lang="en-US" sz="2800" b="1" dirty="0" err="1" smtClean="0"/>
              <a:t>legale</a:t>
            </a:r>
            <a:r>
              <a:rPr lang="en-US" sz="2800" b="1" dirty="0" smtClean="0"/>
              <a:t> (</a:t>
            </a:r>
            <a:r>
              <a:rPr lang="ro-RO" sz="2800" dirty="0" smtClean="0"/>
              <a:t>procedura de elaborare, avizare, aprobare şi conţinutul-cadru al documentaţiei de proiect pentru construcţii NCM A.07.02-201</a:t>
            </a:r>
            <a:r>
              <a:rPr lang="en-US" sz="2800" dirty="0" smtClean="0"/>
              <a:t>2</a:t>
            </a:r>
            <a:r>
              <a:rPr lang="en-US" sz="2800" b="1" dirty="0" smtClean="0"/>
              <a:t>) </a:t>
            </a:r>
            <a:r>
              <a:rPr lang="en-US" sz="2800" b="1" dirty="0" err="1" smtClean="0"/>
              <a:t>în</a:t>
            </a:r>
            <a:r>
              <a:rPr lang="en-US" sz="2800" b="1" dirty="0" smtClean="0"/>
              <a:t> </a:t>
            </a:r>
            <a:r>
              <a:rPr lang="en-US" sz="2800" b="1" dirty="0" err="1" smtClean="0"/>
              <a:t>baza</a:t>
            </a:r>
            <a:r>
              <a:rPr lang="en-US" sz="2800" b="1" dirty="0" smtClean="0"/>
              <a:t> art. 10-11, al </a:t>
            </a:r>
            <a:r>
              <a:rPr lang="ro-RO" sz="2800" dirty="0" smtClean="0"/>
              <a:t>Legii nr. 163 din 09.07.2010 Privind autorizarea lucrărilor de construire</a:t>
            </a:r>
            <a:endParaRPr lang="ru-RU" sz="2800"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A63CF9A1-2B3B-464C-B285-18C94A927B0A}"/>
              </a:ext>
            </a:extLst>
          </p:cNvPr>
          <p:cNvSpPr>
            <a:spLocks noGrp="1"/>
          </p:cNvSpPr>
          <p:nvPr>
            <p:ph type="title"/>
          </p:nvPr>
        </p:nvSpPr>
        <p:spPr>
          <a:xfrm>
            <a:off x="679155" y="1231786"/>
            <a:ext cx="7776000" cy="617928"/>
          </a:xfrm>
        </p:spPr>
        <p:txBody>
          <a:bodyPr/>
          <a:lstStyle/>
          <a:p>
            <a:pPr algn="ctr"/>
            <a:r>
              <a:rPr lang="ro-RO" sz="2800" b="1" dirty="0">
                <a:solidFill>
                  <a:srgbClr val="002060"/>
                </a:solidFill>
              </a:rPr>
              <a:t>Obiectivul Sesiunii</a:t>
            </a:r>
            <a:endParaRPr lang="en-US" sz="2800" b="1" dirty="0">
              <a:solidFill>
                <a:srgbClr val="002060"/>
              </a:solidFill>
            </a:endParaRPr>
          </a:p>
        </p:txBody>
      </p:sp>
      <p:sp>
        <p:nvSpPr>
          <p:cNvPr id="3" name="Substituent subsol 2">
            <a:extLst>
              <a:ext uri="{FF2B5EF4-FFF2-40B4-BE49-F238E27FC236}">
                <a16:creationId xmlns="" xmlns:a16="http://schemas.microsoft.com/office/drawing/2014/main" id="{3ECAD7ED-12C0-441F-AFEC-1B65F7DA723B}"/>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83A9FD8D-FCB6-4C93-995A-02BF83214D68}"/>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D24D9F10-DDF9-474F-B349-BD8558CFFF62}"/>
              </a:ext>
            </a:extLst>
          </p:cNvPr>
          <p:cNvSpPr>
            <a:spLocks noGrp="1"/>
          </p:cNvSpPr>
          <p:nvPr>
            <p:ph idx="1"/>
          </p:nvPr>
        </p:nvSpPr>
        <p:spPr>
          <a:xfrm>
            <a:off x="266937" y="2197968"/>
            <a:ext cx="8193063" cy="4066032"/>
          </a:xfrm>
        </p:spPr>
        <p:txBody>
          <a:bodyPr/>
          <a:lstStyle/>
          <a:p>
            <a:pPr algn="just"/>
            <a:r>
              <a:rPr lang="ro-RO" sz="2400" dirty="0" smtClean="0"/>
              <a:t>Procedura de elaborare, implementare şi aprobare a strategiei prin proiecte pentru ACC</a:t>
            </a:r>
            <a:endParaRPr lang="en-US" sz="2400" dirty="0"/>
          </a:p>
          <a:p>
            <a:endParaRPr lang="en-US" dirty="0"/>
          </a:p>
        </p:txBody>
      </p:sp>
      <p:pic>
        <p:nvPicPr>
          <p:cNvPr id="29702" name="Picture 6" descr="Картинки по запросу documentatia de proiect apa"/>
          <p:cNvPicPr>
            <a:picLocks noChangeAspect="1" noChangeArrowheads="1"/>
          </p:cNvPicPr>
          <p:nvPr/>
        </p:nvPicPr>
        <p:blipFill>
          <a:blip r:embed="rId2"/>
          <a:srcRect/>
          <a:stretch>
            <a:fillRect/>
          </a:stretch>
        </p:blipFill>
        <p:spPr bwMode="auto">
          <a:xfrm>
            <a:off x="857264" y="3632131"/>
            <a:ext cx="7074102" cy="2228342"/>
          </a:xfrm>
          <a:prstGeom prst="rect">
            <a:avLst/>
          </a:prstGeom>
          <a:noFill/>
        </p:spPr>
      </p:pic>
      <p:pic>
        <p:nvPicPr>
          <p:cNvPr id="7"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2496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0" y="1483200"/>
            <a:ext cx="7776000" cy="829694"/>
          </a:xfrm>
        </p:spPr>
        <p:txBody>
          <a:bodyPr/>
          <a:lstStyle/>
          <a:p>
            <a:pPr algn="ctr"/>
            <a:r>
              <a:rPr lang="en-US" b="1" dirty="0" err="1" smtClean="0"/>
              <a:t>Documentaţia</a:t>
            </a:r>
            <a:r>
              <a:rPr lang="en-US" b="1" dirty="0" smtClean="0"/>
              <a:t> de </a:t>
            </a:r>
            <a:r>
              <a:rPr lang="en-US" b="1" dirty="0" err="1" smtClean="0"/>
              <a:t>proiect</a:t>
            </a:r>
            <a:r>
              <a:rPr lang="en-US" b="1" dirty="0" smtClean="0"/>
              <a:t> </a:t>
            </a:r>
            <a:r>
              <a:rPr lang="en-US" b="1" dirty="0" err="1" smtClean="0"/>
              <a:t>elaborată</a:t>
            </a:r>
            <a:r>
              <a:rPr lang="en-US" b="1" dirty="0" smtClean="0"/>
              <a:t> </a:t>
            </a:r>
            <a:r>
              <a:rPr lang="en-US" b="1" dirty="0" err="1" smtClean="0"/>
              <a:t>şi</a:t>
            </a:r>
            <a:r>
              <a:rPr lang="en-US" b="1" dirty="0" smtClean="0"/>
              <a:t> </a:t>
            </a:r>
            <a:r>
              <a:rPr lang="en-US" b="1" dirty="0" err="1" smtClean="0"/>
              <a:t>avizată</a:t>
            </a:r>
            <a:r>
              <a:rPr lang="en-US" b="1" dirty="0" smtClean="0"/>
              <a:t> conform </a:t>
            </a:r>
            <a:r>
              <a:rPr lang="en-US" b="1" dirty="0" err="1" smtClean="0"/>
              <a:t>prevederilor</a:t>
            </a:r>
            <a:r>
              <a:rPr lang="en-US" b="1" dirty="0" smtClean="0"/>
              <a:t> </a:t>
            </a:r>
            <a:r>
              <a:rPr lang="en-US" b="1" dirty="0" err="1" smtClean="0"/>
              <a:t>legale</a:t>
            </a:r>
            <a:r>
              <a:rPr lang="en-US" b="1" dirty="0" smtClean="0"/>
              <a:t> </a:t>
            </a:r>
            <a:endParaRPr lang="ru-RU" dirty="0"/>
          </a:p>
        </p:txBody>
      </p:sp>
      <p:sp>
        <p:nvSpPr>
          <p:cNvPr id="3" name="Нижний колонтитул 2"/>
          <p:cNvSpPr>
            <a:spLocks noGrp="1"/>
          </p:cNvSpPr>
          <p:nvPr>
            <p:ph type="ftr" sz="quarter" idx="10"/>
          </p:nvPr>
        </p:nvSpPr>
        <p:spPr/>
        <p:txBody>
          <a:bodyPr/>
          <a:lstStyle/>
          <a:p>
            <a:r>
              <a:rPr lang="de-DE" dirty="0" err="1" smtClean="0"/>
              <a:t>Stirbu</a:t>
            </a:r>
            <a:r>
              <a:rPr lang="de-DE" dirty="0" smtClean="0"/>
              <a:t> </a:t>
            </a:r>
            <a:r>
              <a:rPr lang="de-DE" dirty="0" err="1" smtClean="0"/>
              <a:t>Vitalie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5" name="Содержимое 4"/>
          <p:cNvSpPr>
            <a:spLocks noGrp="1"/>
          </p:cNvSpPr>
          <p:nvPr>
            <p:ph idx="1"/>
          </p:nvPr>
        </p:nvSpPr>
        <p:spPr/>
        <p:txBody>
          <a:bodyPr/>
          <a:lstStyle/>
          <a:p>
            <a:pPr algn="ctr"/>
            <a:r>
              <a:rPr lang="en-US" sz="2800" dirty="0" err="1" smtClean="0"/>
              <a:t>Elaborarea</a:t>
            </a:r>
            <a:r>
              <a:rPr lang="en-US" sz="2800" dirty="0" smtClean="0"/>
              <a:t> </a:t>
            </a:r>
            <a:r>
              <a:rPr lang="en-US" sz="2800" dirty="0" err="1" smtClean="0"/>
              <a:t>proiectelor</a:t>
            </a:r>
            <a:r>
              <a:rPr lang="en-US" sz="2800" dirty="0" smtClean="0"/>
              <a:t> se </a:t>
            </a:r>
            <a:r>
              <a:rPr lang="en-US" sz="2800" dirty="0" err="1" smtClean="0"/>
              <a:t>efectuează</a:t>
            </a:r>
            <a:r>
              <a:rPr lang="en-US" sz="2800" dirty="0" smtClean="0"/>
              <a:t> de </a:t>
            </a:r>
            <a:r>
              <a:rPr lang="en-US" sz="2800" dirty="0" err="1" smtClean="0"/>
              <a:t>către</a:t>
            </a:r>
            <a:r>
              <a:rPr lang="en-US" sz="2800" dirty="0" smtClean="0"/>
              <a:t> </a:t>
            </a:r>
            <a:r>
              <a:rPr lang="en-US" sz="2800" dirty="0" err="1" smtClean="0"/>
              <a:t>specialişti</a:t>
            </a:r>
            <a:r>
              <a:rPr lang="en-US" sz="2800" dirty="0" smtClean="0"/>
              <a:t> </a:t>
            </a:r>
            <a:r>
              <a:rPr lang="en-US" sz="2800" dirty="0" err="1" smtClean="0"/>
              <a:t>atestaţi</a:t>
            </a:r>
            <a:r>
              <a:rPr lang="en-US" sz="2800" dirty="0" smtClean="0"/>
              <a:t> ca </a:t>
            </a:r>
            <a:r>
              <a:rPr lang="en-US" sz="2800" dirty="0" err="1" smtClean="0"/>
              <a:t>persoane</a:t>
            </a:r>
            <a:r>
              <a:rPr lang="en-US" sz="2800" dirty="0" smtClean="0"/>
              <a:t> </a:t>
            </a:r>
            <a:r>
              <a:rPr lang="en-US" sz="2800" dirty="0" err="1" smtClean="0"/>
              <a:t>fizice</a:t>
            </a:r>
            <a:r>
              <a:rPr lang="en-US" sz="2800" dirty="0" smtClean="0"/>
              <a:t> </a:t>
            </a:r>
            <a:r>
              <a:rPr lang="en-US" sz="2800" dirty="0" err="1" smtClean="0"/>
              <a:t>şi</a:t>
            </a:r>
            <a:r>
              <a:rPr lang="en-US" sz="2800" dirty="0" smtClean="0"/>
              <a:t> </a:t>
            </a:r>
            <a:r>
              <a:rPr lang="en-US" sz="2800" dirty="0" err="1" smtClean="0"/>
              <a:t>licenţiaţi</a:t>
            </a:r>
            <a:r>
              <a:rPr lang="en-US" sz="2800" dirty="0" smtClean="0"/>
              <a:t> </a:t>
            </a:r>
            <a:r>
              <a:rPr lang="en-US" sz="2800" dirty="0" err="1" smtClean="0"/>
              <a:t>în</a:t>
            </a:r>
            <a:r>
              <a:rPr lang="en-US" sz="2800" dirty="0" smtClean="0"/>
              <a:t> </a:t>
            </a:r>
            <a:r>
              <a:rPr lang="en-US" sz="2800" dirty="0" err="1" smtClean="0"/>
              <a:t>nume</a:t>
            </a:r>
            <a:r>
              <a:rPr lang="en-US" sz="2800" dirty="0" smtClean="0"/>
              <a:t> </a:t>
            </a:r>
            <a:r>
              <a:rPr lang="en-US" sz="2800" dirty="0" err="1" smtClean="0"/>
              <a:t>propriu</a:t>
            </a:r>
            <a:r>
              <a:rPr lang="en-US" sz="2800" dirty="0" smtClean="0"/>
              <a:t> </a:t>
            </a:r>
            <a:r>
              <a:rPr lang="en-US" sz="2800" dirty="0" err="1" smtClean="0"/>
              <a:t>sau</a:t>
            </a:r>
            <a:r>
              <a:rPr lang="en-US" sz="2800" dirty="0" smtClean="0"/>
              <a:t> ca </a:t>
            </a:r>
            <a:r>
              <a:rPr lang="en-US" sz="2800" dirty="0" err="1" smtClean="0"/>
              <a:t>angajaţi</a:t>
            </a:r>
            <a:r>
              <a:rPr lang="en-US" sz="2800" dirty="0" smtClean="0"/>
              <a:t> </a:t>
            </a:r>
            <a:r>
              <a:rPr lang="en-US" sz="2800" dirty="0" err="1" smtClean="0"/>
              <a:t>ai</a:t>
            </a:r>
            <a:r>
              <a:rPr lang="en-US" sz="2800" dirty="0" smtClean="0"/>
              <a:t> </a:t>
            </a:r>
            <a:r>
              <a:rPr lang="en-US" sz="2800" dirty="0" err="1" smtClean="0"/>
              <a:t>agenţilor</a:t>
            </a:r>
            <a:r>
              <a:rPr lang="en-US" sz="2800" dirty="0" smtClean="0"/>
              <a:t> </a:t>
            </a:r>
            <a:r>
              <a:rPr lang="en-US" sz="2800" dirty="0" err="1" smtClean="0"/>
              <a:t>economici</a:t>
            </a:r>
            <a:r>
              <a:rPr lang="en-US" sz="2800" dirty="0" smtClean="0"/>
              <a:t> care </a:t>
            </a:r>
            <a:r>
              <a:rPr lang="en-US" sz="2800" dirty="0" err="1" smtClean="0"/>
              <a:t>deţin</a:t>
            </a:r>
            <a:r>
              <a:rPr lang="en-US" sz="2800" dirty="0" smtClean="0"/>
              <a:t> </a:t>
            </a:r>
            <a:r>
              <a:rPr lang="en-US" sz="2800" dirty="0" err="1" smtClean="0"/>
              <a:t>licenţă</a:t>
            </a:r>
            <a:r>
              <a:rPr lang="en-US" sz="2800" dirty="0" smtClean="0"/>
              <a:t> </a:t>
            </a:r>
            <a:r>
              <a:rPr lang="en-US" sz="2800" dirty="0" err="1" smtClean="0"/>
              <a:t>pentru</a:t>
            </a:r>
            <a:r>
              <a:rPr lang="en-US" sz="2800" dirty="0" smtClean="0"/>
              <a:t> </a:t>
            </a:r>
            <a:r>
              <a:rPr lang="en-US" sz="2800" dirty="0" err="1" smtClean="0"/>
              <a:t>aceste</a:t>
            </a:r>
            <a:r>
              <a:rPr lang="en-US" sz="2800" dirty="0" smtClean="0"/>
              <a:t> </a:t>
            </a:r>
            <a:r>
              <a:rPr lang="en-US" sz="2800" dirty="0" err="1" smtClean="0"/>
              <a:t>activităţi</a:t>
            </a:r>
            <a:r>
              <a:rPr lang="en-US" sz="2800" dirty="0" smtClean="0"/>
              <a:t> conform </a:t>
            </a:r>
            <a:r>
              <a:rPr lang="en-US" sz="2800" b="1" dirty="0" err="1" smtClean="0"/>
              <a:t>Regulamentului</a:t>
            </a:r>
            <a:r>
              <a:rPr lang="en-US" sz="2800" b="1" dirty="0" smtClean="0"/>
              <a:t> cu </a:t>
            </a:r>
            <a:r>
              <a:rPr lang="en-US" sz="2800" b="1" dirty="0" err="1" smtClean="0"/>
              <a:t>privire</a:t>
            </a:r>
            <a:r>
              <a:rPr lang="en-US" sz="2800" b="1" dirty="0" smtClean="0"/>
              <a:t> la </a:t>
            </a:r>
            <a:r>
              <a:rPr lang="en-US" sz="2800" b="1" dirty="0" err="1" smtClean="0"/>
              <a:t>atestarea</a:t>
            </a:r>
            <a:r>
              <a:rPr lang="en-US" sz="2800" b="1" dirty="0" smtClean="0"/>
              <a:t> </a:t>
            </a:r>
            <a:r>
              <a:rPr lang="en-US" sz="2800" b="1" dirty="0" err="1" smtClean="0"/>
              <a:t>tehnico-profesională</a:t>
            </a:r>
            <a:r>
              <a:rPr lang="en-US" sz="2800" b="1" dirty="0" smtClean="0"/>
              <a:t> a </a:t>
            </a:r>
            <a:r>
              <a:rPr lang="en-US" sz="2800" b="1" dirty="0" err="1" smtClean="0"/>
              <a:t>specialiştilor</a:t>
            </a:r>
            <a:r>
              <a:rPr lang="en-US" sz="2800" b="1" dirty="0" smtClean="0"/>
              <a:t> cu </a:t>
            </a:r>
            <a:r>
              <a:rPr lang="en-US" sz="2800" b="1" dirty="0" err="1" smtClean="0"/>
              <a:t>activităţi</a:t>
            </a:r>
            <a:r>
              <a:rPr lang="en-US" sz="2800" b="1" dirty="0" smtClean="0"/>
              <a:t> </a:t>
            </a:r>
            <a:r>
              <a:rPr lang="en-US" sz="2800" b="1" dirty="0" err="1" smtClean="0"/>
              <a:t>în</a:t>
            </a:r>
            <a:r>
              <a:rPr lang="en-US" sz="2800" b="1" dirty="0" smtClean="0"/>
              <a:t> </a:t>
            </a:r>
            <a:r>
              <a:rPr lang="en-US" sz="2800" b="1" dirty="0" err="1" smtClean="0"/>
              <a:t>construcţii</a:t>
            </a:r>
            <a:r>
              <a:rPr lang="en-US" sz="2800" b="1" dirty="0" smtClean="0"/>
              <a:t> </a:t>
            </a:r>
            <a:r>
              <a:rPr lang="en-US" sz="2800" b="1" dirty="0" err="1" smtClean="0"/>
              <a:t>aprobat</a:t>
            </a:r>
            <a:r>
              <a:rPr lang="en-US" sz="2800" b="1" dirty="0" smtClean="0"/>
              <a:t> </a:t>
            </a:r>
            <a:r>
              <a:rPr lang="en-US" sz="2800" b="1" dirty="0" err="1" smtClean="0"/>
              <a:t>prin</a:t>
            </a:r>
            <a:r>
              <a:rPr lang="en-US" sz="2800" b="1" dirty="0" smtClean="0"/>
              <a:t> </a:t>
            </a:r>
            <a:r>
              <a:rPr lang="en-US" sz="2800" b="1" dirty="0" err="1" smtClean="0"/>
              <a:t>Hotărîrea</a:t>
            </a:r>
            <a:r>
              <a:rPr lang="en-US" sz="2800" b="1" dirty="0" smtClean="0"/>
              <a:t> </a:t>
            </a:r>
            <a:r>
              <a:rPr lang="en-US" sz="2800" b="1" dirty="0" err="1" smtClean="0"/>
              <a:t>Guverului</a:t>
            </a:r>
            <a:r>
              <a:rPr lang="en-US" sz="2800" b="1" dirty="0" smtClean="0"/>
              <a:t> nr. 329 din 23.04.2009</a:t>
            </a:r>
            <a:endParaRPr lang="ru-RU" sz="2800"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0" y="1542529"/>
            <a:ext cx="7776000" cy="927846"/>
          </a:xfrm>
        </p:spPr>
        <p:txBody>
          <a:bodyPr/>
          <a:lstStyle/>
          <a:p>
            <a:pPr algn="ctr"/>
            <a:r>
              <a:rPr lang="en-US" b="1" dirty="0" err="1" smtClean="0"/>
              <a:t>Documentaţia</a:t>
            </a:r>
            <a:r>
              <a:rPr lang="en-US" b="1" dirty="0" smtClean="0"/>
              <a:t> de </a:t>
            </a:r>
            <a:r>
              <a:rPr lang="en-US" b="1" dirty="0" err="1" smtClean="0"/>
              <a:t>proiect</a:t>
            </a:r>
            <a:r>
              <a:rPr lang="en-US" b="1" dirty="0" smtClean="0"/>
              <a:t> </a:t>
            </a:r>
            <a:r>
              <a:rPr lang="en-US" b="1" dirty="0" err="1" smtClean="0"/>
              <a:t>elaborată</a:t>
            </a:r>
            <a:r>
              <a:rPr lang="en-US" b="1" dirty="0" smtClean="0"/>
              <a:t> </a:t>
            </a:r>
            <a:r>
              <a:rPr lang="en-US" b="1" dirty="0" err="1" smtClean="0"/>
              <a:t>şi</a:t>
            </a:r>
            <a:r>
              <a:rPr lang="en-US" b="1" dirty="0" smtClean="0"/>
              <a:t> </a:t>
            </a:r>
            <a:r>
              <a:rPr lang="en-US" b="1" dirty="0" err="1" smtClean="0"/>
              <a:t>avizată</a:t>
            </a:r>
            <a:r>
              <a:rPr lang="en-US" b="1" dirty="0" smtClean="0"/>
              <a:t> conform </a:t>
            </a:r>
            <a:r>
              <a:rPr lang="en-US" b="1" dirty="0" err="1" smtClean="0"/>
              <a:t>prevederilor</a:t>
            </a:r>
            <a:r>
              <a:rPr lang="en-US" b="1" dirty="0" smtClean="0"/>
              <a:t> </a:t>
            </a:r>
            <a:r>
              <a:rPr lang="en-US" b="1" dirty="0" err="1" smtClean="0"/>
              <a:t>legale</a:t>
            </a:r>
            <a:r>
              <a:rPr lang="en-US" b="1" dirty="0" smtClean="0"/>
              <a:t> </a:t>
            </a:r>
            <a:endParaRPr lang="ru-RU" dirty="0"/>
          </a:p>
        </p:txBody>
      </p:sp>
      <p:sp>
        <p:nvSpPr>
          <p:cNvPr id="3" name="Нижний колонтитул 2"/>
          <p:cNvSpPr>
            <a:spLocks noGrp="1"/>
          </p:cNvSpPr>
          <p:nvPr>
            <p:ph type="ftr" sz="quarter" idx="10"/>
          </p:nvPr>
        </p:nvSpPr>
        <p:spPr/>
        <p:txBody>
          <a:bodyPr/>
          <a:lstStyle/>
          <a:p>
            <a:r>
              <a:rPr lang="de-DE" dirty="0" err="1" smtClean="0"/>
              <a:t>Stirbu</a:t>
            </a:r>
            <a:r>
              <a:rPr lang="de-DE" dirty="0" smtClean="0"/>
              <a:t> </a:t>
            </a:r>
            <a:r>
              <a:rPr lang="de-DE" dirty="0" err="1" smtClean="0"/>
              <a:t>Vitalie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5" name="Содержимое 4"/>
          <p:cNvSpPr>
            <a:spLocks noGrp="1"/>
          </p:cNvSpPr>
          <p:nvPr>
            <p:ph idx="1"/>
          </p:nvPr>
        </p:nvSpPr>
        <p:spPr>
          <a:xfrm>
            <a:off x="540327" y="2470375"/>
            <a:ext cx="7919673" cy="4356847"/>
          </a:xfrm>
        </p:spPr>
        <p:txBody>
          <a:bodyPr/>
          <a:lstStyle/>
          <a:p>
            <a:pPr algn="ctr">
              <a:spcBef>
                <a:spcPts val="0"/>
              </a:spcBef>
              <a:spcAft>
                <a:spcPts val="0"/>
              </a:spcAft>
            </a:pPr>
            <a:r>
              <a:rPr lang="ro-RO" b="1" dirty="0" smtClean="0"/>
              <a:t>Conform NCM A.07.02-2012 </a:t>
            </a:r>
            <a:r>
              <a:rPr lang="en-US" b="1" dirty="0" smtClean="0"/>
              <a:t>“PROCEDURA DE ELABORARE, AVIZARE, APROBARE ŞI CONŢINUTUL-CADRUAL DOCUMENTAŢIEI DE PROIECT PENTRU CONSTRUCŢII”  </a:t>
            </a:r>
            <a:endParaRPr lang="ru-RU" dirty="0" smtClean="0"/>
          </a:p>
          <a:p>
            <a:pPr>
              <a:spcBef>
                <a:spcPts val="0"/>
              </a:spcBef>
              <a:spcAft>
                <a:spcPts val="0"/>
              </a:spcAft>
            </a:pPr>
            <a:r>
              <a:rPr lang="en-US" b="1" dirty="0" smtClean="0"/>
              <a:t>pct. </a:t>
            </a:r>
            <a:r>
              <a:rPr lang="ro-RO" b="1" dirty="0" smtClean="0"/>
              <a:t>4.1</a:t>
            </a:r>
            <a:r>
              <a:rPr lang="ro-RO" dirty="0" smtClean="0"/>
              <a:t> Pentru asigurarea criteriilor de calitate pentru obiectul proiectat în documentaţia de proiect, care trebuie să asigure fiabilitatea acestuia pe durata calculată de exploatare, în conformitate cu cerinţele din legea [1] şi </a:t>
            </a:r>
            <a:r>
              <a:rPr lang="en-US" dirty="0" smtClean="0"/>
              <a:t>ГОСТ</a:t>
            </a:r>
            <a:r>
              <a:rPr lang="ro-RO" dirty="0" smtClean="0"/>
              <a:t> 27751, trebuie respectate următoarele cerinţe esenţiale: </a:t>
            </a:r>
            <a:endParaRPr lang="ru-RU" dirty="0" smtClean="0"/>
          </a:p>
          <a:p>
            <a:pPr>
              <a:spcBef>
                <a:spcPts val="0"/>
              </a:spcBef>
              <a:spcAft>
                <a:spcPts val="0"/>
              </a:spcAft>
            </a:pPr>
            <a:r>
              <a:rPr lang="ro-RO" b="1" dirty="0" smtClean="0"/>
              <a:t>А</a:t>
            </a:r>
            <a:r>
              <a:rPr lang="ro-RO" dirty="0" smtClean="0"/>
              <a:t> - rezistenţă şi stabilitate;</a:t>
            </a:r>
            <a:endParaRPr lang="ru-RU" dirty="0" smtClean="0"/>
          </a:p>
          <a:p>
            <a:pPr>
              <a:spcBef>
                <a:spcPts val="0"/>
              </a:spcBef>
              <a:spcAft>
                <a:spcPts val="0"/>
              </a:spcAft>
            </a:pPr>
            <a:r>
              <a:rPr lang="ro-RO" b="1" dirty="0" smtClean="0"/>
              <a:t>В</a:t>
            </a:r>
            <a:r>
              <a:rPr lang="ro-RO" dirty="0" smtClean="0"/>
              <a:t> - siguranţă în exploatare;</a:t>
            </a:r>
            <a:endParaRPr lang="ru-RU" dirty="0" smtClean="0"/>
          </a:p>
          <a:p>
            <a:pPr>
              <a:spcBef>
                <a:spcPts val="0"/>
              </a:spcBef>
              <a:spcAft>
                <a:spcPts val="0"/>
              </a:spcAft>
            </a:pPr>
            <a:r>
              <a:rPr lang="ro-RO" b="1" dirty="0" smtClean="0"/>
              <a:t>С</a:t>
            </a:r>
            <a:r>
              <a:rPr lang="ro-RO" dirty="0" smtClean="0"/>
              <a:t> - Securitatea la foc;</a:t>
            </a:r>
            <a:endParaRPr lang="ru-RU" dirty="0" smtClean="0"/>
          </a:p>
          <a:p>
            <a:pPr>
              <a:spcBef>
                <a:spcPts val="0"/>
              </a:spcBef>
              <a:spcAft>
                <a:spcPts val="0"/>
              </a:spcAft>
            </a:pPr>
            <a:r>
              <a:rPr lang="ro-RO" b="1" dirty="0" smtClean="0"/>
              <a:t>D</a:t>
            </a:r>
            <a:r>
              <a:rPr lang="ro-RO" dirty="0" smtClean="0"/>
              <a:t> - Igienă, sănătatea oamenilor re-facerea şi protecţia mediului înconjurător;</a:t>
            </a:r>
            <a:endParaRPr lang="ru-RU" dirty="0" smtClean="0"/>
          </a:p>
          <a:p>
            <a:pPr>
              <a:spcBef>
                <a:spcPts val="0"/>
              </a:spcBef>
              <a:spcAft>
                <a:spcPts val="0"/>
              </a:spcAft>
            </a:pPr>
            <a:r>
              <a:rPr lang="ro-RO" b="1" dirty="0" smtClean="0"/>
              <a:t>Е</a:t>
            </a:r>
            <a:r>
              <a:rPr lang="ro-RO" dirty="0" smtClean="0"/>
              <a:t> - izolare termică, hidrofugă şi eco-nomie de energie.</a:t>
            </a:r>
            <a:endParaRPr lang="ru-RU" dirty="0" smtClean="0"/>
          </a:p>
          <a:p>
            <a:pPr>
              <a:spcBef>
                <a:spcPts val="0"/>
              </a:spcBef>
              <a:spcAft>
                <a:spcPts val="0"/>
              </a:spcAft>
            </a:pPr>
            <a:r>
              <a:rPr lang="ro-RO" b="1" dirty="0" smtClean="0"/>
              <a:t>F</a:t>
            </a:r>
            <a:r>
              <a:rPr lang="ro-RO" dirty="0" smtClean="0"/>
              <a:t> - protecţia împotriva zgomotului.</a:t>
            </a:r>
            <a:r>
              <a:rPr lang="ro-RO" b="1" dirty="0" smtClean="0"/>
              <a:t> </a:t>
            </a:r>
          </a:p>
          <a:p>
            <a:pPr>
              <a:spcBef>
                <a:spcPts val="0"/>
              </a:spcBef>
              <a:spcAft>
                <a:spcPts val="0"/>
              </a:spcAft>
            </a:pPr>
            <a:r>
              <a:rPr lang="ro-RO" b="1" dirty="0" smtClean="0"/>
              <a:t>G - Utilizare sustenabilă a resurselor naturale</a:t>
            </a:r>
            <a:endParaRPr lang="ru-RU" dirty="0" smtClean="0"/>
          </a:p>
          <a:p>
            <a:pPr>
              <a:spcBef>
                <a:spcPts val="0"/>
              </a:spcBef>
              <a:spcAft>
                <a:spcPts val="0"/>
              </a:spcAft>
            </a:pPr>
            <a:endParaRPr lang="ru-RU"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555646"/>
            <a:ext cx="7776000" cy="543743"/>
          </a:xfrm>
        </p:spPr>
        <p:txBody>
          <a:bodyPr/>
          <a:lstStyle/>
          <a:p>
            <a:pPr algn="ctr"/>
            <a:r>
              <a:rPr lang="en-US" b="1" dirty="0" err="1"/>
              <a:t>Сomponenţa</a:t>
            </a:r>
            <a:r>
              <a:rPr lang="en-US" b="1" dirty="0"/>
              <a:t> şi </a:t>
            </a:r>
            <a:r>
              <a:rPr lang="en-US" b="1" dirty="0" err="1"/>
              <a:t>conţinutul-cadru</a:t>
            </a:r>
            <a:r>
              <a:rPr lang="en-US" b="1" dirty="0"/>
              <a:t> al </a:t>
            </a:r>
            <a:r>
              <a:rPr lang="en-US" b="1" dirty="0" err="1"/>
              <a:t>proiectului</a:t>
            </a:r>
            <a:endParaRPr lang="en-US" dirty="0"/>
          </a:p>
        </p:txBody>
      </p:sp>
      <p:sp>
        <p:nvSpPr>
          <p:cNvPr id="3" name="Footer Placeholder 2"/>
          <p:cNvSpPr>
            <a:spLocks noGrp="1"/>
          </p:cNvSpPr>
          <p:nvPr>
            <p:ph type="ftr" sz="quarter" idx="10"/>
          </p:nvPr>
        </p:nvSpPr>
        <p:spPr/>
        <p:txBody>
          <a:bodyPr/>
          <a:lstStyle/>
          <a:p>
            <a:r>
              <a:rPr lang="ro-RO" dirty="0" smtClean="0"/>
              <a:t>Vitalie Ştirbu</a:t>
            </a:r>
            <a:endParaRPr lang="de-DE" dirty="0"/>
          </a:p>
        </p:txBody>
      </p:sp>
      <p:sp>
        <p:nvSpPr>
          <p:cNvPr id="4" name="Date Placeholder 3"/>
          <p:cNvSpPr>
            <a:spLocks noGrp="1"/>
          </p:cNvSpPr>
          <p:nvPr>
            <p:ph type="dt" sz="half" idx="11"/>
          </p:nvPr>
        </p:nvSpPr>
        <p:spPr/>
        <p:txBody>
          <a:bodyPr/>
          <a:lstStyle/>
          <a:p>
            <a:r>
              <a:rPr lang="ro-RO" noProof="0" dirty="0" smtClean="0"/>
              <a:t>20/06/2017</a:t>
            </a:r>
            <a:endParaRPr lang="en-GB" noProof="0" dirty="0"/>
          </a:p>
        </p:txBody>
      </p:sp>
      <p:sp>
        <p:nvSpPr>
          <p:cNvPr id="5" name="Content Placeholder 4"/>
          <p:cNvSpPr>
            <a:spLocks noGrp="1"/>
          </p:cNvSpPr>
          <p:nvPr>
            <p:ph idx="1"/>
          </p:nvPr>
        </p:nvSpPr>
        <p:spPr>
          <a:xfrm>
            <a:off x="498765" y="2021305"/>
            <a:ext cx="8326580" cy="4439879"/>
          </a:xfrm>
        </p:spPr>
        <p:txBody>
          <a:bodyPr/>
          <a:lstStyle/>
          <a:p>
            <a:pPr marL="285750" indent="-285750">
              <a:buFont typeface="Arial" panose="020B0604020202020204" pitchFamily="34" charset="0"/>
              <a:buChar char="•"/>
            </a:pPr>
            <a:r>
              <a:rPr lang="ro-RO" b="1" dirty="0"/>
              <a:t>organizarea </a:t>
            </a:r>
            <a:r>
              <a:rPr lang="ro-RO" b="1" dirty="0" smtClean="0"/>
              <a:t>lucrărilor </a:t>
            </a:r>
            <a:r>
              <a:rPr lang="ro-RO" b="1" dirty="0"/>
              <a:t>de construcție</a:t>
            </a:r>
          </a:p>
          <a:p>
            <a:pPr algn="just"/>
            <a:r>
              <a:rPr lang="ro-RO" dirty="0" smtClean="0"/>
              <a:t>     - </a:t>
            </a:r>
            <a:r>
              <a:rPr lang="en-US" dirty="0" err="1" smtClean="0"/>
              <a:t>cerinţe</a:t>
            </a:r>
            <a:r>
              <a:rPr lang="en-US" dirty="0" smtClean="0"/>
              <a:t> </a:t>
            </a:r>
            <a:r>
              <a:rPr lang="en-US" dirty="0"/>
              <a:t>care </a:t>
            </a:r>
            <a:r>
              <a:rPr lang="en-US" dirty="0" err="1"/>
              <a:t>trebuie</a:t>
            </a:r>
            <a:r>
              <a:rPr lang="en-US" dirty="0"/>
              <a:t> </a:t>
            </a:r>
            <a:r>
              <a:rPr lang="en-US" dirty="0" err="1"/>
              <a:t>luate</a:t>
            </a:r>
            <a:r>
              <a:rPr lang="en-US" dirty="0"/>
              <a:t> </a:t>
            </a:r>
            <a:r>
              <a:rPr lang="en-US" dirty="0" err="1"/>
              <a:t>în</a:t>
            </a:r>
            <a:r>
              <a:rPr lang="en-US" dirty="0"/>
              <a:t> </a:t>
            </a:r>
            <a:r>
              <a:rPr lang="en-US" dirty="0" err="1" smtClean="0"/>
              <a:t>considerare</a:t>
            </a:r>
            <a:r>
              <a:rPr lang="ro-RO" dirty="0" smtClean="0"/>
              <a:t> </a:t>
            </a:r>
            <a:r>
              <a:rPr lang="en-US" dirty="0" err="1" smtClean="0"/>
              <a:t>în</a:t>
            </a:r>
            <a:r>
              <a:rPr lang="en-US" dirty="0" smtClean="0"/>
              <a:t> </a:t>
            </a:r>
            <a:r>
              <a:rPr lang="en-US" dirty="0" err="1"/>
              <a:t>documentaţia</a:t>
            </a:r>
            <a:r>
              <a:rPr lang="en-US" dirty="0"/>
              <a:t> de </a:t>
            </a:r>
            <a:r>
              <a:rPr lang="en-US" dirty="0" err="1"/>
              <a:t>execuţie</a:t>
            </a:r>
            <a:r>
              <a:rPr lang="en-US" dirty="0"/>
              <a:t>, </a:t>
            </a:r>
            <a:endParaRPr lang="ro-RO" dirty="0" smtClean="0"/>
          </a:p>
          <a:p>
            <a:pPr algn="just"/>
            <a:r>
              <a:rPr lang="ro-RO" dirty="0"/>
              <a:t> </a:t>
            </a:r>
            <a:r>
              <a:rPr lang="ro-RO" dirty="0" smtClean="0"/>
              <a:t>      </a:t>
            </a:r>
            <a:r>
              <a:rPr lang="en-US" dirty="0" err="1" smtClean="0"/>
              <a:t>ce</a:t>
            </a:r>
            <a:r>
              <a:rPr lang="en-US" dirty="0" smtClean="0"/>
              <a:t> se</a:t>
            </a:r>
            <a:r>
              <a:rPr lang="ro-RO" dirty="0" smtClean="0"/>
              <a:t> </a:t>
            </a:r>
            <a:r>
              <a:rPr lang="en-US" dirty="0" err="1" smtClean="0"/>
              <a:t>elaborează</a:t>
            </a:r>
            <a:r>
              <a:rPr lang="en-US" dirty="0" smtClean="0"/>
              <a:t> </a:t>
            </a:r>
            <a:r>
              <a:rPr lang="en-US" dirty="0" err="1"/>
              <a:t>pe</a:t>
            </a:r>
            <a:r>
              <a:rPr lang="en-US" dirty="0"/>
              <a:t> </a:t>
            </a:r>
            <a:r>
              <a:rPr lang="en-US" dirty="0" err="1"/>
              <a:t>baza</a:t>
            </a:r>
            <a:r>
              <a:rPr lang="en-US" dirty="0"/>
              <a:t> </a:t>
            </a:r>
            <a:r>
              <a:rPr lang="en-US" dirty="0" err="1"/>
              <a:t>documentaţiei</a:t>
            </a:r>
            <a:r>
              <a:rPr lang="en-US" dirty="0"/>
              <a:t> </a:t>
            </a:r>
            <a:r>
              <a:rPr lang="en-US" dirty="0" smtClean="0"/>
              <a:t>de</a:t>
            </a:r>
            <a:r>
              <a:rPr lang="ro-RO" dirty="0" smtClean="0"/>
              <a:t> </a:t>
            </a:r>
            <a:r>
              <a:rPr lang="en-US" dirty="0" err="1" smtClean="0"/>
              <a:t>proiect</a:t>
            </a:r>
            <a:r>
              <a:rPr lang="en-US" dirty="0"/>
              <a:t>, </a:t>
            </a:r>
            <a:r>
              <a:rPr lang="ro-RO" dirty="0" smtClean="0"/>
              <a:t>î</a:t>
            </a:r>
            <a:r>
              <a:rPr lang="en-US" dirty="0" smtClean="0"/>
              <a:t>n </a:t>
            </a:r>
            <a:r>
              <a:rPr lang="en-US" dirty="0" err="1"/>
              <a:t>contextul</a:t>
            </a:r>
            <a:r>
              <a:rPr lang="en-US" dirty="0"/>
              <a:t> </a:t>
            </a:r>
            <a:endParaRPr lang="ro-RO" dirty="0" smtClean="0"/>
          </a:p>
          <a:p>
            <a:pPr algn="just"/>
            <a:r>
              <a:rPr lang="ro-RO" dirty="0"/>
              <a:t> </a:t>
            </a:r>
            <a:r>
              <a:rPr lang="ro-RO" dirty="0" smtClean="0"/>
              <a:t>      </a:t>
            </a:r>
            <a:r>
              <a:rPr lang="en-US" dirty="0" err="1" smtClean="0"/>
              <a:t>metodelor</a:t>
            </a:r>
            <a:r>
              <a:rPr lang="en-US" dirty="0" smtClean="0"/>
              <a:t> </a:t>
            </a:r>
            <a:r>
              <a:rPr lang="en-US" dirty="0" err="1" smtClean="0"/>
              <a:t>acceptate</a:t>
            </a:r>
            <a:r>
              <a:rPr lang="ro-RO" dirty="0"/>
              <a:t> </a:t>
            </a:r>
            <a:r>
              <a:rPr lang="en-US" dirty="0" err="1" smtClean="0"/>
              <a:t>pentru</a:t>
            </a:r>
            <a:r>
              <a:rPr lang="en-US" dirty="0" smtClean="0"/>
              <a:t> </a:t>
            </a:r>
            <a:r>
              <a:rPr lang="en-US" dirty="0" err="1"/>
              <a:t>construirea</a:t>
            </a:r>
            <a:r>
              <a:rPr lang="en-US" dirty="0"/>
              <a:t> </a:t>
            </a:r>
            <a:r>
              <a:rPr lang="en-US" dirty="0" err="1"/>
              <a:t>obiectului</a:t>
            </a:r>
            <a:r>
              <a:rPr lang="en-US" dirty="0"/>
              <a:t> şi </a:t>
            </a:r>
            <a:r>
              <a:rPr lang="en-US" dirty="0" err="1" smtClean="0"/>
              <a:t>montarea</a:t>
            </a:r>
            <a:r>
              <a:rPr lang="ro-RO" dirty="0" smtClean="0"/>
              <a:t>  </a:t>
            </a:r>
          </a:p>
          <a:p>
            <a:pPr algn="just"/>
            <a:r>
              <a:rPr lang="ro-RO" dirty="0"/>
              <a:t> </a:t>
            </a:r>
            <a:r>
              <a:rPr lang="ro-RO" dirty="0" smtClean="0"/>
              <a:t>      </a:t>
            </a:r>
            <a:r>
              <a:rPr lang="en-US" dirty="0" err="1" smtClean="0"/>
              <a:t>utilajului</a:t>
            </a:r>
            <a:endParaRPr lang="ro-RO" dirty="0"/>
          </a:p>
          <a:p>
            <a:r>
              <a:rPr lang="ro-RO" dirty="0"/>
              <a:t> </a:t>
            </a:r>
            <a:r>
              <a:rPr lang="ro-RO" dirty="0" smtClean="0"/>
              <a:t>    - </a:t>
            </a:r>
            <a:r>
              <a:rPr lang="en-US" dirty="0" err="1"/>
              <a:t>argumentarea</a:t>
            </a:r>
            <a:r>
              <a:rPr lang="en-US" dirty="0"/>
              <a:t> </a:t>
            </a:r>
            <a:r>
              <a:rPr lang="en-US" dirty="0" err="1"/>
              <a:t>duratei</a:t>
            </a:r>
            <a:r>
              <a:rPr lang="en-US" dirty="0"/>
              <a:t> de </a:t>
            </a:r>
            <a:r>
              <a:rPr lang="en-US" dirty="0" err="1" smtClean="0"/>
              <a:t>construire</a:t>
            </a:r>
            <a:r>
              <a:rPr lang="ro-RO" dirty="0" smtClean="0"/>
              <a:t> </a:t>
            </a:r>
            <a:r>
              <a:rPr lang="en-US" dirty="0" err="1" smtClean="0"/>
              <a:t>acceptate</a:t>
            </a:r>
            <a:r>
              <a:rPr lang="en-US" dirty="0" smtClean="0"/>
              <a:t> </a:t>
            </a:r>
            <a:r>
              <a:rPr lang="en-US" dirty="0"/>
              <a:t>a </a:t>
            </a:r>
            <a:r>
              <a:rPr lang="en-US" dirty="0" err="1"/>
              <a:t>obiectului</a:t>
            </a:r>
            <a:r>
              <a:rPr lang="en-US" dirty="0"/>
              <a:t> şi </a:t>
            </a:r>
            <a:r>
              <a:rPr lang="en-US" dirty="0" err="1"/>
              <a:t>etapelor</a:t>
            </a:r>
            <a:r>
              <a:rPr lang="en-US" dirty="0"/>
              <a:t> </a:t>
            </a:r>
            <a:endParaRPr lang="ro-RO" dirty="0" smtClean="0"/>
          </a:p>
          <a:p>
            <a:r>
              <a:rPr lang="ro-RO" dirty="0" smtClean="0"/>
              <a:t>       s</a:t>
            </a:r>
            <a:r>
              <a:rPr lang="en-US" dirty="0" err="1" smtClean="0"/>
              <a:t>eparate</a:t>
            </a:r>
            <a:r>
              <a:rPr lang="ro-RO" dirty="0" smtClean="0"/>
              <a:t> </a:t>
            </a:r>
            <a:r>
              <a:rPr lang="en-US" dirty="0" smtClean="0"/>
              <a:t>ale </a:t>
            </a:r>
            <a:r>
              <a:rPr lang="en-US" dirty="0" err="1" smtClean="0"/>
              <a:t>acestuia</a:t>
            </a:r>
            <a:endParaRPr lang="ro-RO" dirty="0"/>
          </a:p>
          <a:p>
            <a:r>
              <a:rPr lang="ro-RO" dirty="0"/>
              <a:t> </a:t>
            </a:r>
            <a:r>
              <a:rPr lang="ro-RO" dirty="0" smtClean="0"/>
              <a:t>    - </a:t>
            </a:r>
            <a:r>
              <a:rPr lang="en-US" dirty="0" err="1"/>
              <a:t>planul</a:t>
            </a:r>
            <a:r>
              <a:rPr lang="en-US" dirty="0"/>
              <a:t> general de </a:t>
            </a:r>
            <a:r>
              <a:rPr lang="en-US" dirty="0" err="1" smtClean="0"/>
              <a:t>construcţie</a:t>
            </a:r>
            <a:endParaRPr lang="ro-RO" dirty="0" smtClean="0"/>
          </a:p>
          <a:p>
            <a:r>
              <a:rPr lang="ro-RO" dirty="0"/>
              <a:t> </a:t>
            </a:r>
            <a:r>
              <a:rPr lang="ro-RO" dirty="0" smtClean="0"/>
              <a:t>    - </a:t>
            </a:r>
            <a:r>
              <a:rPr lang="en-US" dirty="0" err="1" smtClean="0"/>
              <a:t>soluţii</a:t>
            </a:r>
            <a:r>
              <a:rPr lang="ro-RO" dirty="0" smtClean="0"/>
              <a:t> </a:t>
            </a:r>
            <a:r>
              <a:rPr lang="en-US" dirty="0" smtClean="0"/>
              <a:t>de </a:t>
            </a:r>
            <a:r>
              <a:rPr lang="en-US" dirty="0" err="1"/>
              <a:t>bază</a:t>
            </a:r>
            <a:r>
              <a:rPr lang="en-US" dirty="0"/>
              <a:t> </a:t>
            </a:r>
            <a:r>
              <a:rPr lang="en-US" dirty="0" err="1"/>
              <a:t>privind</a:t>
            </a:r>
            <a:r>
              <a:rPr lang="en-US" dirty="0"/>
              <a:t> </a:t>
            </a:r>
            <a:r>
              <a:rPr lang="en-US" dirty="0" err="1"/>
              <a:t>demolarea</a:t>
            </a:r>
            <a:r>
              <a:rPr lang="en-US" dirty="0"/>
              <a:t> şi </a:t>
            </a:r>
            <a:r>
              <a:rPr lang="en-US" dirty="0" err="1" smtClean="0"/>
              <a:t>dezmembrarea</a:t>
            </a:r>
            <a:r>
              <a:rPr lang="ro-RO" dirty="0" smtClean="0"/>
              <a:t> </a:t>
            </a:r>
            <a:r>
              <a:rPr lang="en-US" dirty="0" err="1" smtClean="0"/>
              <a:t>obiectelor</a:t>
            </a:r>
            <a:r>
              <a:rPr lang="en-US" dirty="0" smtClean="0"/>
              <a:t> </a:t>
            </a:r>
            <a:r>
              <a:rPr lang="ro-RO" dirty="0" smtClean="0"/>
              <a:t>  </a:t>
            </a:r>
          </a:p>
          <a:p>
            <a:r>
              <a:rPr lang="ro-RO" dirty="0"/>
              <a:t> </a:t>
            </a:r>
            <a:r>
              <a:rPr lang="ro-RO" dirty="0" smtClean="0"/>
              <a:t>      </a:t>
            </a:r>
            <a:r>
              <a:rPr lang="en-US" dirty="0" err="1" smtClean="0"/>
              <a:t>existente</a:t>
            </a:r>
            <a:endParaRPr lang="ro-RO" dirty="0" smtClean="0"/>
          </a:p>
          <a:p>
            <a:r>
              <a:rPr lang="ro-RO" dirty="0"/>
              <a:t> </a:t>
            </a:r>
            <a:r>
              <a:rPr lang="ro-RO" dirty="0" smtClean="0"/>
              <a:t>    - etc.</a:t>
            </a:r>
            <a:endParaRPr lang="en-US"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69378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636" y="1555646"/>
            <a:ext cx="7776000" cy="617928"/>
          </a:xfrm>
        </p:spPr>
        <p:txBody>
          <a:bodyPr/>
          <a:lstStyle/>
          <a:p>
            <a:pPr algn="ctr"/>
            <a:r>
              <a:rPr lang="en-US" b="1" dirty="0" err="1"/>
              <a:t>Сomponenţa</a:t>
            </a:r>
            <a:r>
              <a:rPr lang="en-US" b="1" dirty="0"/>
              <a:t> şi </a:t>
            </a:r>
            <a:r>
              <a:rPr lang="en-US" b="1" dirty="0" err="1"/>
              <a:t>conţinutul-cadru</a:t>
            </a:r>
            <a:r>
              <a:rPr lang="en-US" b="1" dirty="0"/>
              <a:t> al </a:t>
            </a:r>
            <a:r>
              <a:rPr lang="en-US" b="1" dirty="0" err="1"/>
              <a:t>proiectului</a:t>
            </a:r>
            <a:endParaRPr lang="en-US" dirty="0"/>
          </a:p>
        </p:txBody>
      </p:sp>
      <p:sp>
        <p:nvSpPr>
          <p:cNvPr id="3" name="Footer Placeholder 2"/>
          <p:cNvSpPr>
            <a:spLocks noGrp="1"/>
          </p:cNvSpPr>
          <p:nvPr>
            <p:ph type="ftr" sz="quarter" idx="10"/>
          </p:nvPr>
        </p:nvSpPr>
        <p:spPr/>
        <p:txBody>
          <a:bodyPr/>
          <a:lstStyle/>
          <a:p>
            <a:r>
              <a:rPr lang="ro-RO" dirty="0" smtClean="0"/>
              <a:t>Vitalie Ştirbu</a:t>
            </a:r>
            <a:endParaRPr lang="de-DE" dirty="0"/>
          </a:p>
        </p:txBody>
      </p:sp>
      <p:sp>
        <p:nvSpPr>
          <p:cNvPr id="4" name="Date Placeholder 3"/>
          <p:cNvSpPr>
            <a:spLocks noGrp="1"/>
          </p:cNvSpPr>
          <p:nvPr>
            <p:ph type="dt" sz="half" idx="11"/>
          </p:nvPr>
        </p:nvSpPr>
        <p:spPr/>
        <p:txBody>
          <a:bodyPr/>
          <a:lstStyle/>
          <a:p>
            <a:r>
              <a:rPr lang="ro-RO" noProof="0" dirty="0" smtClean="0"/>
              <a:t>20/06/2017</a:t>
            </a:r>
            <a:endParaRPr lang="en-GB" noProof="0" dirty="0"/>
          </a:p>
        </p:txBody>
      </p:sp>
      <p:sp>
        <p:nvSpPr>
          <p:cNvPr id="5" name="Content Placeholder 4"/>
          <p:cNvSpPr>
            <a:spLocks noGrp="1"/>
          </p:cNvSpPr>
          <p:nvPr>
            <p:ph idx="1"/>
          </p:nvPr>
        </p:nvSpPr>
        <p:spPr>
          <a:xfrm>
            <a:off x="387927" y="2022764"/>
            <a:ext cx="8437418" cy="4438420"/>
          </a:xfrm>
        </p:spPr>
        <p:txBody>
          <a:bodyPr/>
          <a:lstStyle/>
          <a:p>
            <a:pPr marL="285750" indent="-285750">
              <a:buFont typeface="Arial" panose="020B0604020202020204" pitchFamily="34" charset="0"/>
              <a:buChar char="•"/>
            </a:pPr>
            <a:r>
              <a:rPr lang="ro-RO" b="1" dirty="0"/>
              <a:t>măsuri de asigurare a </a:t>
            </a:r>
            <a:r>
              <a:rPr lang="ro-RO" b="1" dirty="0" err="1"/>
              <a:t>siguranţei</a:t>
            </a:r>
            <a:r>
              <a:rPr lang="ro-RO" b="1" dirty="0"/>
              <a:t> la incendiu</a:t>
            </a:r>
          </a:p>
          <a:p>
            <a:r>
              <a:rPr lang="ro-RO" dirty="0"/>
              <a:t>     - </a:t>
            </a:r>
            <a:r>
              <a:rPr lang="en-US" dirty="0" err="1"/>
              <a:t>descrierea</a:t>
            </a:r>
            <a:r>
              <a:rPr lang="en-US" dirty="0"/>
              <a:t> </a:t>
            </a:r>
            <a:r>
              <a:rPr lang="en-US" dirty="0" err="1"/>
              <a:t>sistemului</a:t>
            </a:r>
            <a:r>
              <a:rPr lang="en-US" dirty="0"/>
              <a:t> de </a:t>
            </a:r>
            <a:r>
              <a:rPr lang="en-US" dirty="0" err="1"/>
              <a:t>asigurare</a:t>
            </a:r>
            <a:r>
              <a:rPr lang="ro-RO" dirty="0"/>
              <a:t> </a:t>
            </a:r>
            <a:r>
              <a:rPr lang="en-US" dirty="0"/>
              <a:t>a </a:t>
            </a:r>
            <a:r>
              <a:rPr lang="en-US" dirty="0" err="1"/>
              <a:t>siguranţei</a:t>
            </a:r>
            <a:r>
              <a:rPr lang="en-US" dirty="0"/>
              <a:t> la </a:t>
            </a:r>
            <a:r>
              <a:rPr lang="en-US" dirty="0" err="1"/>
              <a:t>incendiu</a:t>
            </a:r>
            <a:r>
              <a:rPr lang="en-US" dirty="0"/>
              <a:t> a </a:t>
            </a:r>
            <a:r>
              <a:rPr lang="en-US" dirty="0" err="1"/>
              <a:t>obiectului</a:t>
            </a:r>
            <a:endParaRPr lang="ro-RO" dirty="0"/>
          </a:p>
          <a:p>
            <a:r>
              <a:rPr lang="ro-RO" dirty="0"/>
              <a:t>     - </a:t>
            </a:r>
            <a:r>
              <a:rPr lang="en-US" dirty="0" err="1"/>
              <a:t>argumentarea</a:t>
            </a:r>
            <a:r>
              <a:rPr lang="en-US" dirty="0"/>
              <a:t> </a:t>
            </a:r>
            <a:r>
              <a:rPr lang="en-US" dirty="0" err="1"/>
              <a:t>distanţelor</a:t>
            </a:r>
            <a:r>
              <a:rPr lang="en-US" dirty="0"/>
              <a:t> de </a:t>
            </a:r>
            <a:r>
              <a:rPr lang="en-US" dirty="0" err="1"/>
              <a:t>protec</a:t>
            </a:r>
            <a:r>
              <a:rPr lang="it-IT" dirty="0"/>
              <a:t>ţie contra incendiilor între clădiri, </a:t>
            </a:r>
            <a:endParaRPr lang="ro-RO" dirty="0"/>
          </a:p>
          <a:p>
            <a:r>
              <a:rPr lang="ro-RO" dirty="0"/>
              <a:t>        </a:t>
            </a:r>
            <a:r>
              <a:rPr lang="it-IT" dirty="0"/>
              <a:t>construcţii</a:t>
            </a:r>
            <a:r>
              <a:rPr lang="ro-RO" dirty="0"/>
              <a:t> </a:t>
            </a:r>
            <a:r>
              <a:rPr lang="pt-BR" dirty="0"/>
              <a:t>şi instalaţiile exterioare, care asigură</a:t>
            </a:r>
            <a:r>
              <a:rPr lang="ro-RO" dirty="0"/>
              <a:t> </a:t>
            </a:r>
            <a:r>
              <a:rPr lang="en-US" dirty="0" err="1"/>
              <a:t>siguranţa</a:t>
            </a:r>
            <a:r>
              <a:rPr lang="en-US" dirty="0"/>
              <a:t> la </a:t>
            </a:r>
            <a:r>
              <a:rPr lang="en-US" dirty="0" err="1"/>
              <a:t>incendiu</a:t>
            </a:r>
            <a:endParaRPr lang="ro-RO" dirty="0"/>
          </a:p>
          <a:p>
            <a:r>
              <a:rPr lang="ro-RO" dirty="0"/>
              <a:t>     - </a:t>
            </a:r>
            <a:r>
              <a:rPr lang="pt-BR" dirty="0"/>
              <a:t>schema de evacuare a persoanelor</a:t>
            </a:r>
            <a:r>
              <a:rPr lang="ro-RO" dirty="0"/>
              <a:t> </a:t>
            </a:r>
            <a:r>
              <a:rPr lang="en-US" dirty="0"/>
              <a:t>şi </a:t>
            </a:r>
            <a:r>
              <a:rPr lang="en-US" dirty="0" err="1"/>
              <a:t>mijloacelor</a:t>
            </a:r>
            <a:r>
              <a:rPr lang="en-US" dirty="0"/>
              <a:t> </a:t>
            </a:r>
            <a:r>
              <a:rPr lang="en-US" dirty="0" err="1"/>
              <a:t>materiale</a:t>
            </a:r>
            <a:r>
              <a:rPr lang="en-US" dirty="0"/>
              <a:t> din </a:t>
            </a:r>
            <a:r>
              <a:rPr lang="en-US" dirty="0" err="1"/>
              <a:t>clădiri</a:t>
            </a:r>
            <a:r>
              <a:rPr lang="en-US" dirty="0"/>
              <a:t> </a:t>
            </a:r>
            <a:endParaRPr lang="ro-RO" dirty="0"/>
          </a:p>
          <a:p>
            <a:r>
              <a:rPr lang="ro-RO" dirty="0"/>
              <a:t>       </a:t>
            </a:r>
            <a:r>
              <a:rPr lang="en-US" dirty="0"/>
              <a:t>(construcţii)</a:t>
            </a:r>
            <a:r>
              <a:rPr lang="ro-RO" dirty="0"/>
              <a:t> </a:t>
            </a:r>
            <a:r>
              <a:rPr lang="it-IT" dirty="0"/>
              <a:t>şi din teritoriile adiacente cu clădiri</a:t>
            </a:r>
            <a:r>
              <a:rPr lang="ro-RO" dirty="0"/>
              <a:t> </a:t>
            </a:r>
            <a:r>
              <a:rPr lang="en-US" dirty="0"/>
              <a:t>(construcţii) </a:t>
            </a:r>
            <a:r>
              <a:rPr lang="en-US" dirty="0" err="1"/>
              <a:t>în</a:t>
            </a:r>
            <a:r>
              <a:rPr lang="en-US" dirty="0"/>
              <a:t> </a:t>
            </a:r>
            <a:r>
              <a:rPr lang="en-US" dirty="0" err="1"/>
              <a:t>caz</a:t>
            </a:r>
            <a:r>
              <a:rPr lang="en-US" dirty="0"/>
              <a:t> de </a:t>
            </a:r>
            <a:endParaRPr lang="ro-RO" dirty="0"/>
          </a:p>
          <a:p>
            <a:r>
              <a:rPr lang="ro-RO" dirty="0"/>
              <a:t>       </a:t>
            </a:r>
            <a:r>
              <a:rPr lang="en-US" dirty="0" err="1"/>
              <a:t>apariţie</a:t>
            </a:r>
            <a:r>
              <a:rPr lang="en-US" dirty="0"/>
              <a:t> a </a:t>
            </a:r>
            <a:r>
              <a:rPr lang="en-US" dirty="0" err="1"/>
              <a:t>incendiului</a:t>
            </a:r>
            <a:endParaRPr lang="ro-RO" dirty="0"/>
          </a:p>
          <a:p>
            <a:r>
              <a:rPr lang="ro-RO" dirty="0"/>
              <a:t>      - </a:t>
            </a:r>
            <a:r>
              <a:rPr lang="en-US" dirty="0" err="1"/>
              <a:t>schemele</a:t>
            </a:r>
            <a:r>
              <a:rPr lang="en-US" dirty="0"/>
              <a:t> de </a:t>
            </a:r>
            <a:r>
              <a:rPr lang="en-US" dirty="0" err="1"/>
              <a:t>pozare</a:t>
            </a:r>
            <a:r>
              <a:rPr lang="en-US" dirty="0"/>
              <a:t> a </a:t>
            </a:r>
            <a:r>
              <a:rPr lang="en-US" dirty="0" err="1"/>
              <a:t>conductelor</a:t>
            </a:r>
            <a:r>
              <a:rPr lang="ro-RO" dirty="0"/>
              <a:t> </a:t>
            </a:r>
            <a:r>
              <a:rPr lang="en-US" dirty="0"/>
              <a:t>de </a:t>
            </a:r>
            <a:r>
              <a:rPr lang="en-US" dirty="0" err="1"/>
              <a:t>apă</a:t>
            </a:r>
            <a:r>
              <a:rPr lang="en-US" dirty="0"/>
              <a:t> </a:t>
            </a:r>
            <a:r>
              <a:rPr lang="en-US" dirty="0" err="1"/>
              <a:t>pentru</a:t>
            </a:r>
            <a:r>
              <a:rPr lang="en-US" dirty="0"/>
              <a:t> </a:t>
            </a:r>
            <a:r>
              <a:rPr lang="en-US" dirty="0" err="1"/>
              <a:t>stingerea</a:t>
            </a:r>
            <a:r>
              <a:rPr lang="ro-RO" dirty="0"/>
              <a:t> i</a:t>
            </a:r>
            <a:r>
              <a:rPr lang="en-US" dirty="0" err="1"/>
              <a:t>ncen</a:t>
            </a:r>
            <a:r>
              <a:rPr lang="ro-RO" dirty="0"/>
              <a:t>-  </a:t>
            </a:r>
          </a:p>
          <a:p>
            <a:r>
              <a:rPr lang="ro-RO" dirty="0"/>
              <a:t>        </a:t>
            </a:r>
            <a:r>
              <a:rPr lang="en-US" dirty="0" err="1"/>
              <a:t>diilor</a:t>
            </a:r>
            <a:r>
              <a:rPr lang="en-US" dirty="0"/>
              <a:t>, </a:t>
            </a:r>
            <a:r>
              <a:rPr lang="en-US" dirty="0" err="1"/>
              <a:t>locurile</a:t>
            </a:r>
            <a:r>
              <a:rPr lang="ro-RO" dirty="0"/>
              <a:t> </a:t>
            </a:r>
            <a:r>
              <a:rPr lang="en-US" dirty="0"/>
              <a:t>de </a:t>
            </a:r>
            <a:r>
              <a:rPr lang="en-US" dirty="0" err="1"/>
              <a:t>amplasare</a:t>
            </a:r>
            <a:r>
              <a:rPr lang="en-US" dirty="0"/>
              <a:t> a </a:t>
            </a:r>
            <a:r>
              <a:rPr lang="en-US" dirty="0" err="1"/>
              <a:t>hidranţilor</a:t>
            </a:r>
            <a:r>
              <a:rPr lang="en-US" dirty="0"/>
              <a:t> de </a:t>
            </a:r>
            <a:r>
              <a:rPr lang="en-US" dirty="0" err="1"/>
              <a:t>incendiu</a:t>
            </a:r>
            <a:r>
              <a:rPr lang="ro-RO" dirty="0"/>
              <a:t> </a:t>
            </a:r>
            <a:r>
              <a:rPr lang="en-US" dirty="0"/>
              <a:t>şi </a:t>
            </a:r>
            <a:r>
              <a:rPr lang="en-US" dirty="0" err="1"/>
              <a:t>locurile</a:t>
            </a:r>
            <a:r>
              <a:rPr lang="en-US" dirty="0"/>
              <a:t> de </a:t>
            </a:r>
            <a:endParaRPr lang="ro-RO" dirty="0"/>
          </a:p>
          <a:p>
            <a:r>
              <a:rPr lang="ro-RO" dirty="0"/>
              <a:t>        </a:t>
            </a:r>
            <a:r>
              <a:rPr lang="en-US" dirty="0" err="1"/>
              <a:t>amplasare</a:t>
            </a:r>
            <a:r>
              <a:rPr lang="en-US" dirty="0"/>
              <a:t> a </a:t>
            </a:r>
            <a:r>
              <a:rPr lang="en-US" dirty="0" err="1"/>
              <a:t>staţiilor</a:t>
            </a:r>
            <a:r>
              <a:rPr lang="en-US" dirty="0"/>
              <a:t> de</a:t>
            </a:r>
            <a:r>
              <a:rPr lang="ro-RO" dirty="0"/>
              <a:t> </a:t>
            </a:r>
            <a:r>
              <a:rPr lang="en-US" dirty="0" err="1"/>
              <a:t>pompare</a:t>
            </a:r>
            <a:endParaRPr lang="ro-RO" dirty="0"/>
          </a:p>
          <a:p>
            <a:r>
              <a:rPr lang="ro-RO" dirty="0"/>
              <a:t>      - etc.</a:t>
            </a:r>
          </a:p>
          <a:p>
            <a:pPr marL="285750" indent="-285750">
              <a:buFont typeface="Arial" panose="020B0604020202020204" pitchFamily="34" charset="0"/>
              <a:buChar char="•"/>
            </a:pPr>
            <a:endParaRPr lang="en-US"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52135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473313"/>
            <a:ext cx="7776000" cy="617928"/>
          </a:xfrm>
        </p:spPr>
        <p:txBody>
          <a:bodyPr/>
          <a:lstStyle/>
          <a:p>
            <a:pPr algn="ctr"/>
            <a:r>
              <a:rPr lang="en-US" b="1" dirty="0" err="1"/>
              <a:t>Сomponenţa</a:t>
            </a:r>
            <a:r>
              <a:rPr lang="en-US" b="1" dirty="0"/>
              <a:t> şi </a:t>
            </a:r>
            <a:r>
              <a:rPr lang="en-US" b="1" dirty="0" err="1"/>
              <a:t>conţinutul-cadru</a:t>
            </a:r>
            <a:r>
              <a:rPr lang="en-US" b="1" dirty="0"/>
              <a:t> al </a:t>
            </a:r>
            <a:r>
              <a:rPr lang="en-US" b="1" dirty="0" err="1"/>
              <a:t>proiectului</a:t>
            </a:r>
            <a:endParaRPr lang="en-US" dirty="0"/>
          </a:p>
        </p:txBody>
      </p:sp>
      <p:sp>
        <p:nvSpPr>
          <p:cNvPr id="3" name="Footer Placeholder 2"/>
          <p:cNvSpPr>
            <a:spLocks noGrp="1"/>
          </p:cNvSpPr>
          <p:nvPr>
            <p:ph type="ftr" sz="quarter" idx="10"/>
          </p:nvPr>
        </p:nvSpPr>
        <p:spPr/>
        <p:txBody>
          <a:bodyPr/>
          <a:lstStyle/>
          <a:p>
            <a:r>
              <a:rPr lang="ro-RO" dirty="0" smtClean="0"/>
              <a:t>Vitalie Ştirbu</a:t>
            </a:r>
            <a:endParaRPr lang="de-DE" dirty="0"/>
          </a:p>
        </p:txBody>
      </p:sp>
      <p:sp>
        <p:nvSpPr>
          <p:cNvPr id="4" name="Date Placeholder 3"/>
          <p:cNvSpPr>
            <a:spLocks noGrp="1"/>
          </p:cNvSpPr>
          <p:nvPr>
            <p:ph type="dt" sz="half" idx="11"/>
          </p:nvPr>
        </p:nvSpPr>
        <p:spPr/>
        <p:txBody>
          <a:bodyPr/>
          <a:lstStyle/>
          <a:p>
            <a:r>
              <a:rPr lang="ro-RO" noProof="0" dirty="0" smtClean="0"/>
              <a:t>20/06/2017</a:t>
            </a:r>
            <a:endParaRPr lang="en-GB" noProof="0" dirty="0"/>
          </a:p>
        </p:txBody>
      </p:sp>
      <p:sp>
        <p:nvSpPr>
          <p:cNvPr id="5" name="Content Placeholder 4"/>
          <p:cNvSpPr>
            <a:spLocks noGrp="1"/>
          </p:cNvSpPr>
          <p:nvPr>
            <p:ph idx="1"/>
          </p:nvPr>
        </p:nvSpPr>
        <p:spPr>
          <a:xfrm>
            <a:off x="684000" y="2008908"/>
            <a:ext cx="7776000" cy="4478155"/>
          </a:xfrm>
        </p:spPr>
        <p:txBody>
          <a:bodyPr/>
          <a:lstStyle/>
          <a:p>
            <a:pPr marL="285750" indent="-285750">
              <a:buFont typeface="Arial" panose="020B0604020202020204" pitchFamily="34" charset="0"/>
              <a:buChar char="•"/>
            </a:pPr>
            <a:r>
              <a:rPr lang="ro-RO" b="1" dirty="0" err="1"/>
              <a:t>protecţia</a:t>
            </a:r>
            <a:r>
              <a:rPr lang="ro-RO" b="1" dirty="0"/>
              <a:t> mediului înconjurător</a:t>
            </a:r>
          </a:p>
          <a:p>
            <a:r>
              <a:rPr lang="ro-RO" dirty="0" smtClean="0"/>
              <a:t>     - </a:t>
            </a:r>
            <a:r>
              <a:rPr lang="ro-RO" dirty="0"/>
              <a:t>măsurile de protecție a mediului </a:t>
            </a:r>
            <a:r>
              <a:rPr lang="ro-RO" dirty="0" smtClean="0"/>
              <a:t>înconjurător (conform </a:t>
            </a:r>
          </a:p>
          <a:p>
            <a:pPr marL="285750" indent="-285750">
              <a:buFont typeface="Arial" panose="020B0604020202020204" pitchFamily="34" charset="0"/>
              <a:buChar char="•"/>
            </a:pPr>
            <a:r>
              <a:rPr lang="ro-RO" b="1" dirty="0" err="1"/>
              <a:t>cerinţe</a:t>
            </a:r>
            <a:r>
              <a:rPr lang="ro-RO" b="1" dirty="0"/>
              <a:t> de bază privind exploatarea</a:t>
            </a:r>
          </a:p>
          <a:p>
            <a:r>
              <a:rPr lang="ro-RO" dirty="0" smtClean="0"/>
              <a:t>     (conform </a:t>
            </a:r>
            <a:r>
              <a:rPr lang="pt-BR" dirty="0" smtClean="0"/>
              <a:t>norme</a:t>
            </a:r>
            <a:r>
              <a:rPr lang="ro-RO" dirty="0" smtClean="0"/>
              <a:t>lor</a:t>
            </a:r>
            <a:r>
              <a:rPr lang="pt-BR" dirty="0" smtClean="0"/>
              <a:t> </a:t>
            </a:r>
            <a:r>
              <a:rPr lang="pt-BR" dirty="0"/>
              <a:t>de proiectare </a:t>
            </a:r>
            <a:r>
              <a:rPr lang="ro-RO" dirty="0" smtClean="0"/>
              <a:t>și exploatare </a:t>
            </a:r>
            <a:r>
              <a:rPr lang="pt-BR" dirty="0" smtClean="0"/>
              <a:t>a </a:t>
            </a:r>
            <a:r>
              <a:rPr lang="pt-BR" dirty="0"/>
              <a:t>clădirilor </a:t>
            </a:r>
            <a:r>
              <a:rPr lang="pt-BR" dirty="0" smtClean="0"/>
              <a:t>şi</a:t>
            </a:r>
            <a:r>
              <a:rPr lang="ro-RO" dirty="0" smtClean="0"/>
              <a:t>     </a:t>
            </a:r>
          </a:p>
          <a:p>
            <a:r>
              <a:rPr lang="ro-RO" dirty="0"/>
              <a:t> </a:t>
            </a:r>
            <a:r>
              <a:rPr lang="ro-RO" dirty="0" smtClean="0"/>
              <a:t>     </a:t>
            </a:r>
            <a:r>
              <a:rPr lang="en-US" dirty="0" smtClean="0"/>
              <a:t>construcţiilor</a:t>
            </a:r>
            <a:r>
              <a:rPr lang="ro-RO" dirty="0" smtClean="0"/>
              <a:t>)</a:t>
            </a:r>
          </a:p>
          <a:p>
            <a:pPr marL="285750" indent="-285750">
              <a:buFont typeface="Arial" panose="020B0604020202020204" pitchFamily="34" charset="0"/>
              <a:buChar char="•"/>
            </a:pPr>
            <a:r>
              <a:rPr lang="ro-RO" b="1" dirty="0" err="1"/>
              <a:t>documentaţia</a:t>
            </a:r>
            <a:r>
              <a:rPr lang="ro-RO" b="1" dirty="0"/>
              <a:t> de deviz</a:t>
            </a:r>
            <a:endParaRPr lang="en-US" dirty="0"/>
          </a:p>
          <a:p>
            <a:r>
              <a:rPr lang="ro-RO" dirty="0" smtClean="0"/>
              <a:t>     - se </a:t>
            </a:r>
            <a:r>
              <a:rPr lang="ro-RO" dirty="0"/>
              <a:t>determină costul de deviz în conformitate cu prevederile expuse în </a:t>
            </a:r>
            <a:endParaRPr lang="ro-RO" dirty="0" smtClean="0"/>
          </a:p>
          <a:p>
            <a:r>
              <a:rPr lang="ro-RO" dirty="0"/>
              <a:t> </a:t>
            </a:r>
            <a:r>
              <a:rPr lang="ro-RO" dirty="0" smtClean="0"/>
              <a:t>    NCM L.01.01 </a:t>
            </a:r>
            <a:r>
              <a:rPr lang="en-US" dirty="0" smtClean="0"/>
              <a:t>“</a:t>
            </a:r>
            <a:r>
              <a:rPr lang="en-US" dirty="0" err="1"/>
              <a:t>Reguli</a:t>
            </a:r>
            <a:r>
              <a:rPr lang="en-US" dirty="0"/>
              <a:t> de </a:t>
            </a:r>
            <a:r>
              <a:rPr lang="en-US" dirty="0" err="1"/>
              <a:t>determinare</a:t>
            </a:r>
            <a:r>
              <a:rPr lang="en-US" dirty="0"/>
              <a:t> a </a:t>
            </a:r>
            <a:r>
              <a:rPr lang="en-US" dirty="0" err="1" smtClean="0"/>
              <a:t>valorii</a:t>
            </a:r>
            <a:r>
              <a:rPr lang="en-US" dirty="0" smtClean="0"/>
              <a:t> </a:t>
            </a:r>
            <a:r>
              <a:rPr lang="en-US" dirty="0" err="1" smtClean="0"/>
              <a:t>obiectivelor</a:t>
            </a:r>
            <a:r>
              <a:rPr lang="en-US" dirty="0" smtClean="0"/>
              <a:t> </a:t>
            </a:r>
            <a:r>
              <a:rPr lang="en-US" dirty="0"/>
              <a:t>de </a:t>
            </a:r>
            <a:r>
              <a:rPr lang="en-US" dirty="0" smtClean="0"/>
              <a:t>              </a:t>
            </a:r>
          </a:p>
          <a:p>
            <a:r>
              <a:rPr lang="en-US" dirty="0"/>
              <a:t> </a:t>
            </a:r>
            <a:r>
              <a:rPr lang="en-US" dirty="0" smtClean="0"/>
              <a:t>                            construcţii”</a:t>
            </a:r>
            <a:r>
              <a:rPr lang="ro-RO" dirty="0" smtClean="0"/>
              <a:t> </a:t>
            </a:r>
            <a:r>
              <a:rPr lang="ro-RO" dirty="0"/>
              <a:t>și </a:t>
            </a:r>
            <a:endParaRPr lang="en-US" dirty="0" smtClean="0"/>
          </a:p>
          <a:p>
            <a:r>
              <a:rPr lang="en-US" dirty="0"/>
              <a:t> </a:t>
            </a:r>
            <a:r>
              <a:rPr lang="en-US" dirty="0" smtClean="0"/>
              <a:t>   </a:t>
            </a:r>
            <a:r>
              <a:rPr lang="ro-RO" dirty="0" smtClean="0"/>
              <a:t>CP L.01.01</a:t>
            </a:r>
            <a:r>
              <a:rPr lang="en-US" dirty="0" smtClean="0"/>
              <a:t> “</a:t>
            </a:r>
            <a:r>
              <a:rPr lang="en-US" dirty="0" err="1"/>
              <a:t>Instrucţiuni</a:t>
            </a:r>
            <a:r>
              <a:rPr lang="en-US" dirty="0"/>
              <a:t> </a:t>
            </a:r>
            <a:r>
              <a:rPr lang="en-US" dirty="0" err="1"/>
              <a:t>privind</a:t>
            </a:r>
            <a:r>
              <a:rPr lang="en-US" dirty="0"/>
              <a:t> </a:t>
            </a:r>
            <a:r>
              <a:rPr lang="en-US" dirty="0" err="1"/>
              <a:t>întocmirea</a:t>
            </a:r>
            <a:r>
              <a:rPr lang="en-US" dirty="0"/>
              <a:t> </a:t>
            </a:r>
            <a:r>
              <a:rPr lang="en-US" dirty="0" err="1" smtClean="0"/>
              <a:t>devizelor</a:t>
            </a:r>
            <a:r>
              <a:rPr lang="ro-RO" dirty="0" smtClean="0"/>
              <a:t> </a:t>
            </a:r>
            <a:r>
              <a:rPr lang="en-US" dirty="0" err="1" smtClean="0"/>
              <a:t>pentru</a:t>
            </a:r>
            <a:r>
              <a:rPr lang="en-US" dirty="0" smtClean="0"/>
              <a:t> </a:t>
            </a:r>
            <a:r>
              <a:rPr lang="en-US" dirty="0" err="1"/>
              <a:t>lucrările</a:t>
            </a:r>
            <a:r>
              <a:rPr lang="en-US" dirty="0"/>
              <a:t> de </a:t>
            </a:r>
            <a:r>
              <a:rPr lang="ro-RO" dirty="0" smtClean="0"/>
              <a:t>                      </a:t>
            </a:r>
          </a:p>
          <a:p>
            <a:r>
              <a:rPr lang="ro-RO" dirty="0"/>
              <a:t> </a:t>
            </a:r>
            <a:r>
              <a:rPr lang="ro-RO" dirty="0" smtClean="0"/>
              <a:t>                       </a:t>
            </a:r>
            <a:r>
              <a:rPr lang="en-US" dirty="0" smtClean="0"/>
              <a:t>construcţii-</a:t>
            </a:r>
            <a:r>
              <a:rPr lang="en-US" dirty="0" err="1" smtClean="0"/>
              <a:t>montaj</a:t>
            </a:r>
            <a:r>
              <a:rPr lang="en-US" dirty="0" smtClean="0"/>
              <a:t> </a:t>
            </a:r>
            <a:r>
              <a:rPr lang="en-US" dirty="0" err="1" smtClean="0"/>
              <a:t>prin</a:t>
            </a:r>
            <a:r>
              <a:rPr lang="ro-RO" dirty="0" smtClean="0"/>
              <a:t> </a:t>
            </a:r>
            <a:r>
              <a:rPr lang="en-US" dirty="0" err="1" smtClean="0"/>
              <a:t>metoda</a:t>
            </a:r>
            <a:r>
              <a:rPr lang="en-US" dirty="0" smtClean="0"/>
              <a:t> </a:t>
            </a:r>
            <a:r>
              <a:rPr lang="en-US" dirty="0"/>
              <a:t>de </a:t>
            </a:r>
            <a:r>
              <a:rPr lang="en-US" dirty="0" err="1"/>
              <a:t>resurse</a:t>
            </a:r>
            <a:r>
              <a:rPr lang="en-US" dirty="0" smtClean="0"/>
              <a:t>”</a:t>
            </a:r>
            <a:endParaRPr lang="en-US"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39959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err="1" smtClean="0"/>
              <a:t>Сomponenţa</a:t>
            </a:r>
            <a:r>
              <a:rPr lang="en-US" b="1" dirty="0" smtClean="0"/>
              <a:t> </a:t>
            </a:r>
            <a:r>
              <a:rPr lang="en-US" b="1" dirty="0" err="1" smtClean="0"/>
              <a:t>şi</a:t>
            </a:r>
            <a:r>
              <a:rPr lang="en-US" b="1" dirty="0" smtClean="0"/>
              <a:t> </a:t>
            </a:r>
            <a:r>
              <a:rPr lang="en-US" b="1" dirty="0" err="1" smtClean="0"/>
              <a:t>conţinutul-cadru</a:t>
            </a:r>
            <a:r>
              <a:rPr lang="en-US" b="1" dirty="0" smtClean="0"/>
              <a:t> al </a:t>
            </a:r>
            <a:r>
              <a:rPr lang="en-US" b="1" dirty="0" err="1" smtClean="0"/>
              <a:t>proiectului</a:t>
            </a:r>
            <a:endParaRPr lang="ru-RU" dirty="0"/>
          </a:p>
        </p:txBody>
      </p:sp>
      <p:sp>
        <p:nvSpPr>
          <p:cNvPr id="3" name="Нижний колонтитул 2"/>
          <p:cNvSpPr>
            <a:spLocks noGrp="1"/>
          </p:cNvSpPr>
          <p:nvPr>
            <p:ph type="ftr" sz="quarter" idx="10"/>
          </p:nvPr>
        </p:nvSpPr>
        <p:spPr/>
        <p:txBody>
          <a:bodyPr/>
          <a:lstStyle/>
          <a:p>
            <a:r>
              <a:rPr lang="de-DE" dirty="0" err="1" smtClean="0"/>
              <a:t>Stirbu</a:t>
            </a:r>
            <a:r>
              <a:rPr lang="de-DE" dirty="0" smtClean="0"/>
              <a:t> </a:t>
            </a:r>
            <a:r>
              <a:rPr lang="de-DE" dirty="0" err="1" smtClean="0"/>
              <a:t>Vitalie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5" name="Содержимое 4"/>
          <p:cNvSpPr>
            <a:spLocks noGrp="1"/>
          </p:cNvSpPr>
          <p:nvPr>
            <p:ph idx="1"/>
          </p:nvPr>
        </p:nvSpPr>
        <p:spPr/>
        <p:txBody>
          <a:bodyPr/>
          <a:lstStyle/>
          <a:p>
            <a:pPr algn="ctr"/>
            <a:r>
              <a:rPr lang="ro-RO" sz="2400" dirty="0" smtClean="0"/>
              <a:t>Conform pct. 5.5.1 al </a:t>
            </a:r>
            <a:r>
              <a:rPr lang="ro-RO" sz="2400" b="1" dirty="0" smtClean="0"/>
              <a:t>NCM A.07.02-2012 </a:t>
            </a:r>
            <a:r>
              <a:rPr lang="en-US" sz="2400" b="1" dirty="0" smtClean="0"/>
              <a:t>“PROCEDURA DE ELABORARE, AVIZARE, APROBARE ŞI CONŢINUTUL-CADRUAL DOCUMENTAŢIEI DE PROIECT PENTRU CONSTRUCŢII</a:t>
            </a:r>
            <a:r>
              <a:rPr lang="ro-RO" sz="2400" dirty="0" smtClean="0"/>
              <a:t> Evidenţa şi păstrarea originalelor documentaţiei de proiect trebuie să fie efectuată în conformitate cu cerinţele din </a:t>
            </a:r>
            <a:r>
              <a:rPr lang="ro-RO" sz="2400" u="sng" dirty="0" smtClean="0"/>
              <a:t>GOST </a:t>
            </a:r>
            <a:r>
              <a:rPr lang="ro-RO" sz="2400" dirty="0" smtClean="0"/>
              <a:t>21.203.</a:t>
            </a:r>
            <a:endParaRPr lang="ru-RU" sz="2400" dirty="0" smtClean="0"/>
          </a:p>
          <a:p>
            <a:pPr algn="ctr"/>
            <a:r>
              <a:rPr lang="en-US" sz="2400" b="1" dirty="0" smtClean="0"/>
              <a:t> </a:t>
            </a:r>
            <a:endParaRPr lang="ru-RU" sz="2400" dirty="0" smtClean="0"/>
          </a:p>
          <a:p>
            <a:endParaRPr lang="ru-RU"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0" y="1483200"/>
            <a:ext cx="7776000" cy="883482"/>
          </a:xfrm>
        </p:spPr>
        <p:txBody>
          <a:bodyPr/>
          <a:lstStyle/>
          <a:p>
            <a:pPr algn="ctr"/>
            <a:r>
              <a:rPr lang="en-US" b="1" dirty="0" err="1" smtClean="0">
                <a:latin typeface="Times New Roman" panose="02020603050405020304" pitchFamily="18" charset="0"/>
                <a:cs typeface="Times New Roman" panose="02020603050405020304" pitchFamily="18" charset="0"/>
              </a:rPr>
              <a:t>Verificarea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avizarea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şi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aprobarea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documentaţiei</a:t>
            </a:r>
            <a:r>
              <a:rPr lang="en-US" b="1" dirty="0" smtClean="0">
                <a:latin typeface="Times New Roman" panose="02020603050405020304" pitchFamily="18" charset="0"/>
                <a:cs typeface="Times New Roman" panose="02020603050405020304" pitchFamily="18" charset="0"/>
              </a:rPr>
              <a:t> de </a:t>
            </a:r>
            <a:r>
              <a:rPr lang="en-US" b="1" dirty="0" err="1" smtClean="0">
                <a:latin typeface="Times New Roman" panose="02020603050405020304" pitchFamily="18" charset="0"/>
                <a:cs typeface="Times New Roman" panose="02020603050405020304" pitchFamily="18" charset="0"/>
              </a:rPr>
              <a:t>proiect</a:t>
            </a:r>
            <a:r>
              <a:rPr lang="ro-RO" b="1" dirty="0" smtClean="0">
                <a:latin typeface="Times New Roman" panose="02020603050405020304" pitchFamily="18" charset="0"/>
                <a:cs typeface="Times New Roman" panose="02020603050405020304" pitchFamily="18" charset="0"/>
              </a:rPr>
              <a:t> </a:t>
            </a:r>
            <a:endParaRPr lang="ru-RU" dirty="0"/>
          </a:p>
        </p:txBody>
      </p:sp>
      <p:sp>
        <p:nvSpPr>
          <p:cNvPr id="3" name="Нижний колонтитул 2"/>
          <p:cNvSpPr>
            <a:spLocks noGrp="1"/>
          </p:cNvSpPr>
          <p:nvPr>
            <p:ph type="ftr" sz="quarter" idx="10"/>
          </p:nvPr>
        </p:nvSpPr>
        <p:spPr/>
        <p:txBody>
          <a:bodyPr/>
          <a:lstStyle/>
          <a:p>
            <a:r>
              <a:rPr lang="de-DE" dirty="0" err="1" smtClean="0"/>
              <a:t>Stirbu</a:t>
            </a:r>
            <a:r>
              <a:rPr lang="de-DE" dirty="0" smtClean="0"/>
              <a:t> </a:t>
            </a:r>
            <a:r>
              <a:rPr lang="de-DE" dirty="0" err="1" smtClean="0"/>
              <a:t>Vitalie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5" name="Содержимое 4"/>
          <p:cNvSpPr>
            <a:spLocks noGrp="1"/>
          </p:cNvSpPr>
          <p:nvPr>
            <p:ph idx="1"/>
          </p:nvPr>
        </p:nvSpPr>
        <p:spPr>
          <a:xfrm>
            <a:off x="684000" y="2635624"/>
            <a:ext cx="7776000" cy="3628376"/>
          </a:xfrm>
        </p:spPr>
        <p:txBody>
          <a:bodyPr/>
          <a:lstStyle/>
          <a:p>
            <a:r>
              <a:rPr lang="ro-RO" b="1" dirty="0" smtClean="0"/>
              <a:t>Conform pct. 5.2.1</a:t>
            </a:r>
            <a:r>
              <a:rPr lang="ro-RO" dirty="0" smtClean="0"/>
              <a:t> al NCM A.07.02-2012 </a:t>
            </a:r>
            <a:r>
              <a:rPr lang="en-US" dirty="0" smtClean="0"/>
              <a:t>“PROCEDURA DE ELABORARE, AVIZARE, APROBARE ŞI CONŢINUTUL-CADRUAL DOCUMENTAŢIEI DE PROIECT PENTRU CONSTRUCŢII”</a:t>
            </a:r>
            <a:r>
              <a:rPr lang="ro-RO" dirty="0" smtClean="0"/>
              <a:t> Documentaţia de proiect pentru construcţia întreprinderilor, clădirilor şi obiectelor, indiferent de sursa de finanţa-re şi forma de proprietate, este supusă verificării</a:t>
            </a:r>
            <a:r>
              <a:rPr lang="en-US" dirty="0" smtClean="0"/>
              <a:t> (</a:t>
            </a:r>
            <a:r>
              <a:rPr lang="en-US" dirty="0" err="1" smtClean="0"/>
              <a:t>expertizării</a:t>
            </a:r>
            <a:r>
              <a:rPr lang="en-US" dirty="0" smtClean="0"/>
              <a:t>)</a:t>
            </a:r>
            <a:r>
              <a:rPr lang="ro-RO" dirty="0" smtClean="0"/>
              <a:t>, în modul stabilit.</a:t>
            </a:r>
            <a:endParaRPr lang="ru-RU" dirty="0" smtClean="0"/>
          </a:p>
          <a:p>
            <a:r>
              <a:rPr lang="ro-RO" dirty="0" smtClean="0"/>
              <a:t>Documentația în cauză, trebuie supusă verificării, referitor la siguranţa ecologică, conform procedurii stabilite de instrucţiune </a:t>
            </a:r>
            <a:endParaRPr lang="ru-RU" dirty="0" smtClean="0"/>
          </a:p>
          <a:p>
            <a:endParaRPr lang="ru-RU"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0" y="1483199"/>
            <a:ext cx="7776000" cy="843141"/>
          </a:xfrm>
        </p:spPr>
        <p:txBody>
          <a:bodyPr/>
          <a:lstStyle/>
          <a:p>
            <a:pPr algn="ctr"/>
            <a:r>
              <a:rPr lang="en-US" b="1" dirty="0" err="1" smtClean="0">
                <a:latin typeface="Times New Roman" panose="02020603050405020304" pitchFamily="18" charset="0"/>
                <a:cs typeface="Times New Roman" panose="02020603050405020304" pitchFamily="18" charset="0"/>
              </a:rPr>
              <a:t>Verificarea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avizarea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şi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aprobarea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documentaţiei</a:t>
            </a:r>
            <a:r>
              <a:rPr lang="en-US" b="1" dirty="0" smtClean="0">
                <a:latin typeface="Times New Roman" panose="02020603050405020304" pitchFamily="18" charset="0"/>
                <a:cs typeface="Times New Roman" panose="02020603050405020304" pitchFamily="18" charset="0"/>
              </a:rPr>
              <a:t> de </a:t>
            </a:r>
            <a:r>
              <a:rPr lang="en-US" b="1" dirty="0" err="1" smtClean="0">
                <a:latin typeface="Times New Roman" panose="02020603050405020304" pitchFamily="18" charset="0"/>
                <a:cs typeface="Times New Roman" panose="02020603050405020304" pitchFamily="18" charset="0"/>
              </a:rPr>
              <a:t>proiect</a:t>
            </a:r>
            <a:endParaRPr lang="ru-RU" dirty="0"/>
          </a:p>
        </p:txBody>
      </p:sp>
      <p:sp>
        <p:nvSpPr>
          <p:cNvPr id="3" name="Нижний колонтитул 2"/>
          <p:cNvSpPr>
            <a:spLocks noGrp="1"/>
          </p:cNvSpPr>
          <p:nvPr>
            <p:ph type="ftr" sz="quarter" idx="10"/>
          </p:nvPr>
        </p:nvSpPr>
        <p:spPr/>
        <p:txBody>
          <a:bodyPr/>
          <a:lstStyle/>
          <a:p>
            <a:r>
              <a:rPr lang="de-DE" dirty="0" err="1" smtClean="0"/>
              <a:t>Stirbu</a:t>
            </a:r>
            <a:r>
              <a:rPr lang="de-DE" dirty="0" smtClean="0"/>
              <a:t> </a:t>
            </a:r>
            <a:r>
              <a:rPr lang="de-DE" dirty="0" err="1" smtClean="0"/>
              <a:t>Vitalie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5" name="Содержимое 4"/>
          <p:cNvSpPr>
            <a:spLocks noGrp="1"/>
          </p:cNvSpPr>
          <p:nvPr>
            <p:ph idx="1"/>
          </p:nvPr>
        </p:nvSpPr>
        <p:spPr/>
        <p:txBody>
          <a:bodyPr/>
          <a:lstStyle/>
          <a:p>
            <a:r>
              <a:rPr lang="ro-RO" dirty="0" smtClean="0"/>
              <a:t>Actori implicați în proces:</a:t>
            </a:r>
          </a:p>
          <a:p>
            <a:endParaRPr lang="ro-RO" dirty="0" smtClean="0"/>
          </a:p>
          <a:p>
            <a:pPr marL="285750" indent="-285750">
              <a:buFont typeface="Arial" panose="020B0604020202020204" pitchFamily="34" charset="0"/>
              <a:buChar char="•"/>
            </a:pPr>
            <a:r>
              <a:rPr lang="ro-RO" dirty="0" smtClean="0"/>
              <a:t>Beneficiar</a:t>
            </a:r>
          </a:p>
          <a:p>
            <a:pPr marL="285750" indent="-285750">
              <a:buFont typeface="Arial" panose="020B0604020202020204" pitchFamily="34" charset="0"/>
              <a:buChar char="•"/>
            </a:pPr>
            <a:r>
              <a:rPr lang="ro-RO" dirty="0" smtClean="0"/>
              <a:t>Proiectant</a:t>
            </a:r>
          </a:p>
          <a:p>
            <a:pPr marL="285750" indent="-285750">
              <a:buFont typeface="Arial" panose="020B0604020202020204" pitchFamily="34" charset="0"/>
              <a:buChar char="•"/>
            </a:pPr>
            <a:r>
              <a:rPr lang="ro-RO" dirty="0" smtClean="0"/>
              <a:t>Verificator</a:t>
            </a:r>
            <a:endParaRPr lang="en-US" dirty="0" smtClean="0"/>
          </a:p>
          <a:p>
            <a:endParaRPr lang="ru-R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7043" y="4740934"/>
            <a:ext cx="1591591" cy="1328207"/>
          </a:xfrm>
          <a:prstGeom prst="rect">
            <a:avLst/>
          </a:prstGeom>
        </p:spPr>
      </p:pic>
      <p:sp>
        <p:nvSpPr>
          <p:cNvPr id="13318" name="AutoShape 6"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0" name="AutoShape 8"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2" name="AutoShape 10"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4" name="AutoShape 12"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6" name="AutoShape 14"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8" name="AutoShape 16"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30" name="Picture 18" descr="Похожее изображение"/>
          <p:cNvPicPr>
            <a:picLocks noChangeAspect="1" noChangeArrowheads="1"/>
          </p:cNvPicPr>
          <p:nvPr/>
        </p:nvPicPr>
        <p:blipFill>
          <a:blip r:embed="rId3"/>
          <a:srcRect/>
          <a:stretch>
            <a:fillRect/>
          </a:stretch>
        </p:blipFill>
        <p:spPr bwMode="auto">
          <a:xfrm>
            <a:off x="5145928" y="1903972"/>
            <a:ext cx="3363072" cy="2247857"/>
          </a:xfrm>
          <a:prstGeom prst="rect">
            <a:avLst/>
          </a:prstGeom>
          <a:noFill/>
        </p:spPr>
      </p:pic>
      <p:pic>
        <p:nvPicPr>
          <p:cNvPr id="13332" name="Picture 20" descr="Картинки по запросу proiecte de ap["/>
          <p:cNvPicPr>
            <a:picLocks noChangeAspect="1" noChangeArrowheads="1"/>
          </p:cNvPicPr>
          <p:nvPr/>
        </p:nvPicPr>
        <p:blipFill>
          <a:blip r:embed="rId4"/>
          <a:srcRect/>
          <a:stretch>
            <a:fillRect/>
          </a:stretch>
        </p:blipFill>
        <p:spPr bwMode="auto">
          <a:xfrm>
            <a:off x="2124075" y="4187826"/>
            <a:ext cx="4289425" cy="2413642"/>
          </a:xfrm>
          <a:prstGeom prst="rect">
            <a:avLst/>
          </a:prstGeom>
          <a:noFill/>
        </p:spPr>
      </p:pic>
      <p:pic>
        <p:nvPicPr>
          <p:cNvPr id="15" name="Picture 2" descr="D:\docs\desktop\ELdZ_Mol_cmyk_ru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0" y="1483199"/>
            <a:ext cx="7776000" cy="1165871"/>
          </a:xfrm>
        </p:spPr>
        <p:txBody>
          <a:bodyPr/>
          <a:lstStyle/>
          <a:p>
            <a:pPr algn="ctr"/>
            <a:r>
              <a:rPr lang="en-US" b="1" dirty="0" err="1" smtClean="0"/>
              <a:t>Autorizaţia</a:t>
            </a:r>
            <a:r>
              <a:rPr lang="en-US" b="1" dirty="0" smtClean="0"/>
              <a:t> de </a:t>
            </a:r>
            <a:r>
              <a:rPr lang="en-US" b="1" dirty="0" err="1" smtClean="0"/>
              <a:t>construire</a:t>
            </a:r>
            <a:r>
              <a:rPr lang="en-US" b="1" dirty="0" smtClean="0"/>
              <a:t> </a:t>
            </a:r>
            <a:r>
              <a:rPr lang="en-US" b="1" dirty="0" err="1" smtClean="0"/>
              <a:t>elaborată</a:t>
            </a:r>
            <a:r>
              <a:rPr lang="en-US" b="1" dirty="0" smtClean="0"/>
              <a:t> conform art. 12, al </a:t>
            </a:r>
            <a:r>
              <a:rPr lang="ro-RO" dirty="0" smtClean="0"/>
              <a:t>Legii nr. 163 din 09.07.2010 Privind autorizarea lucrărilor de construire</a:t>
            </a:r>
            <a:endParaRPr lang="ru-RU" dirty="0"/>
          </a:p>
        </p:txBody>
      </p:sp>
      <p:sp>
        <p:nvSpPr>
          <p:cNvPr id="3" name="Нижний колонтитул 2"/>
          <p:cNvSpPr>
            <a:spLocks noGrp="1"/>
          </p:cNvSpPr>
          <p:nvPr>
            <p:ph type="ftr" sz="quarter" idx="10"/>
          </p:nvPr>
        </p:nvSpPr>
        <p:spPr/>
        <p:txBody>
          <a:bodyPr/>
          <a:lstStyle/>
          <a:p>
            <a:r>
              <a:rPr lang="de-DE" dirty="0" err="1" smtClean="0"/>
              <a:t>Stirbu</a:t>
            </a:r>
            <a:r>
              <a:rPr lang="de-DE" dirty="0" smtClean="0"/>
              <a:t> </a:t>
            </a:r>
            <a:r>
              <a:rPr lang="de-DE" dirty="0" err="1" smtClean="0"/>
              <a:t>Vitalie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5" name="Содержимое 4"/>
          <p:cNvSpPr>
            <a:spLocks noGrp="1"/>
          </p:cNvSpPr>
          <p:nvPr>
            <p:ph idx="1"/>
          </p:nvPr>
        </p:nvSpPr>
        <p:spPr>
          <a:xfrm>
            <a:off x="684000" y="2944906"/>
            <a:ext cx="7776000" cy="3319094"/>
          </a:xfrm>
        </p:spPr>
        <p:txBody>
          <a:bodyPr/>
          <a:lstStyle/>
          <a:p>
            <a:pPr algn="ctr"/>
            <a:r>
              <a:rPr lang="en-US" sz="2400" i="1" dirty="0" err="1" smtClean="0"/>
              <a:t>autorizaţie</a:t>
            </a:r>
            <a:r>
              <a:rPr lang="en-US" sz="2400" i="1" dirty="0" smtClean="0"/>
              <a:t> de </a:t>
            </a:r>
            <a:r>
              <a:rPr lang="en-US" sz="2400" i="1" dirty="0" err="1" smtClean="0"/>
              <a:t>construire</a:t>
            </a:r>
            <a:r>
              <a:rPr lang="en-US" sz="2400" dirty="0" smtClean="0"/>
              <a:t> – act, </a:t>
            </a:r>
            <a:r>
              <a:rPr lang="en-US" sz="2400" dirty="0" err="1" smtClean="0"/>
              <a:t>eliberat</a:t>
            </a:r>
            <a:r>
              <a:rPr lang="en-US" sz="2400" dirty="0" smtClean="0"/>
              <a:t> de </a:t>
            </a:r>
            <a:r>
              <a:rPr lang="en-US" sz="2400" dirty="0" err="1" smtClean="0"/>
              <a:t>către</a:t>
            </a:r>
            <a:r>
              <a:rPr lang="en-US" sz="2400" dirty="0" smtClean="0"/>
              <a:t> </a:t>
            </a:r>
            <a:r>
              <a:rPr lang="en-US" sz="2400" dirty="0" err="1" smtClean="0"/>
              <a:t>emitent</a:t>
            </a:r>
            <a:r>
              <a:rPr lang="en-US" sz="2400" dirty="0" smtClean="0"/>
              <a:t>, </a:t>
            </a:r>
            <a:r>
              <a:rPr lang="en-US" sz="2400" dirty="0" err="1" smtClean="0"/>
              <a:t>prin</a:t>
            </a:r>
            <a:r>
              <a:rPr lang="en-US" sz="2400" dirty="0" smtClean="0"/>
              <a:t> care se </a:t>
            </a:r>
            <a:r>
              <a:rPr lang="en-US" sz="2400" dirty="0" err="1" smtClean="0"/>
              <a:t>autorizează</a:t>
            </a:r>
            <a:r>
              <a:rPr lang="en-US" sz="2400" dirty="0" smtClean="0"/>
              <a:t> </a:t>
            </a:r>
            <a:r>
              <a:rPr lang="en-US" sz="2400" dirty="0" err="1" smtClean="0"/>
              <a:t>executarea</a:t>
            </a:r>
            <a:r>
              <a:rPr lang="en-US" sz="2400" dirty="0" smtClean="0"/>
              <a:t> </a:t>
            </a:r>
            <a:r>
              <a:rPr lang="en-US" sz="2400" dirty="0" err="1" smtClean="0"/>
              <a:t>lucrărilor</a:t>
            </a:r>
            <a:r>
              <a:rPr lang="en-US" sz="2400" dirty="0" smtClean="0"/>
              <a:t> de </a:t>
            </a:r>
            <a:r>
              <a:rPr lang="en-US" sz="2400" dirty="0" err="1" smtClean="0"/>
              <a:t>construcţie</a:t>
            </a:r>
            <a:r>
              <a:rPr lang="en-US" sz="2400" dirty="0" smtClean="0"/>
              <a:t> </a:t>
            </a:r>
            <a:r>
              <a:rPr lang="en-US" sz="2400" dirty="0" err="1" smtClean="0"/>
              <a:t>în</a:t>
            </a:r>
            <a:r>
              <a:rPr lang="en-US" sz="2400" dirty="0" smtClean="0"/>
              <a:t> </a:t>
            </a:r>
            <a:r>
              <a:rPr lang="en-US" sz="2400" dirty="0" err="1" smtClean="0"/>
              <a:t>temeiul</a:t>
            </a:r>
            <a:r>
              <a:rPr lang="en-US" sz="2400" dirty="0" smtClean="0"/>
              <a:t> </a:t>
            </a:r>
            <a:r>
              <a:rPr lang="en-US" sz="2400" dirty="0" err="1" smtClean="0"/>
              <a:t>şi</a:t>
            </a:r>
            <a:r>
              <a:rPr lang="en-US" sz="2400" dirty="0" smtClean="0"/>
              <a:t> cu </a:t>
            </a:r>
            <a:r>
              <a:rPr lang="en-US" sz="2400" dirty="0" err="1" smtClean="0"/>
              <a:t>respectarea</a:t>
            </a:r>
            <a:r>
              <a:rPr lang="ro-RO" sz="2400" dirty="0" smtClean="0"/>
              <a:t> </a:t>
            </a:r>
            <a:r>
              <a:rPr lang="en-US" sz="2400" dirty="0" err="1" smtClean="0"/>
              <a:t>certificatului</a:t>
            </a:r>
            <a:r>
              <a:rPr lang="en-US" sz="2400" dirty="0" smtClean="0"/>
              <a:t> de urbanism </a:t>
            </a:r>
            <a:r>
              <a:rPr lang="en-US" sz="2400" dirty="0" err="1" smtClean="0"/>
              <a:t>pentru</a:t>
            </a:r>
            <a:r>
              <a:rPr lang="ro-RO" sz="2400" dirty="0" smtClean="0"/>
              <a:t> </a:t>
            </a:r>
            <a:r>
              <a:rPr lang="en-US" sz="2400" dirty="0" err="1" smtClean="0"/>
              <a:t>proiectare</a:t>
            </a:r>
            <a:r>
              <a:rPr lang="ro-RO" sz="2400" dirty="0" smtClean="0"/>
              <a:t> </a:t>
            </a:r>
            <a:r>
              <a:rPr lang="en-US" sz="2400" dirty="0" err="1" smtClean="0"/>
              <a:t>şi</a:t>
            </a:r>
            <a:r>
              <a:rPr lang="en-US" sz="2400" dirty="0" smtClean="0"/>
              <a:t> a</a:t>
            </a:r>
            <a:r>
              <a:rPr lang="ro-RO" sz="2400" dirty="0" smtClean="0"/>
              <a:t> </a:t>
            </a:r>
            <a:r>
              <a:rPr lang="en-US" sz="2400" dirty="0" err="1" smtClean="0"/>
              <a:t>documentaţiei</a:t>
            </a:r>
            <a:r>
              <a:rPr lang="en-US" sz="2400" dirty="0" smtClean="0"/>
              <a:t> de </a:t>
            </a:r>
            <a:r>
              <a:rPr lang="en-US" sz="2400" dirty="0" err="1" smtClean="0"/>
              <a:t>proiect</a:t>
            </a:r>
            <a:r>
              <a:rPr lang="en-US" sz="2400" dirty="0" smtClean="0"/>
              <a:t> elaborate </a:t>
            </a:r>
            <a:r>
              <a:rPr lang="en-US" sz="2400" dirty="0" err="1" smtClean="0"/>
              <a:t>şi</a:t>
            </a:r>
            <a:r>
              <a:rPr lang="ro-RO" sz="2400" dirty="0" smtClean="0"/>
              <a:t> </a:t>
            </a:r>
            <a:r>
              <a:rPr lang="en-US" sz="2400" dirty="0" err="1" smtClean="0"/>
              <a:t>verificate</a:t>
            </a:r>
            <a:endParaRPr lang="ru-RU" sz="2400"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0" y="1062318"/>
            <a:ext cx="7776000" cy="457200"/>
          </a:xfrm>
        </p:spPr>
        <p:txBody>
          <a:bodyPr/>
          <a:lstStyle/>
          <a:p>
            <a:pPr algn="ctr"/>
            <a:r>
              <a:rPr lang="ro-RO" dirty="0" smtClean="0"/>
              <a:t>Bibliografie</a:t>
            </a:r>
            <a:endParaRPr lang="ru-RU" dirty="0"/>
          </a:p>
        </p:txBody>
      </p:sp>
      <p:sp>
        <p:nvSpPr>
          <p:cNvPr id="3" name="Нижний колонтитул 2"/>
          <p:cNvSpPr>
            <a:spLocks noGrp="1"/>
          </p:cNvSpPr>
          <p:nvPr>
            <p:ph type="ftr" sz="quarter" idx="10"/>
          </p:nvPr>
        </p:nvSpPr>
        <p:spPr/>
        <p:txBody>
          <a:bodyPr/>
          <a:lstStyle/>
          <a:p>
            <a:r>
              <a:rPr lang="de-DE" dirty="0" err="1" smtClean="0"/>
              <a:t>Stirbu</a:t>
            </a:r>
            <a:r>
              <a:rPr lang="de-DE" dirty="0" smtClean="0"/>
              <a:t> </a:t>
            </a:r>
            <a:r>
              <a:rPr lang="de-DE" dirty="0" err="1" smtClean="0"/>
              <a:t>Vitalie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5" name="Содержимое 4"/>
          <p:cNvSpPr>
            <a:spLocks noGrp="1"/>
          </p:cNvSpPr>
          <p:nvPr>
            <p:ph idx="1"/>
          </p:nvPr>
        </p:nvSpPr>
        <p:spPr>
          <a:xfrm>
            <a:off x="684000" y="1586753"/>
            <a:ext cx="7776000" cy="4677247"/>
          </a:xfrm>
        </p:spPr>
        <p:txBody>
          <a:bodyPr/>
          <a:lstStyle/>
          <a:p>
            <a:pPr>
              <a:buFontTx/>
              <a:buChar char="-"/>
            </a:pPr>
            <a:r>
              <a:rPr lang="ro-RO" sz="1600" dirty="0" smtClean="0"/>
              <a:t>Legii nr. 163 din 09.07.2010 Privind autorizarea lucrărilor de construire;</a:t>
            </a:r>
          </a:p>
          <a:p>
            <a:pPr>
              <a:buFontTx/>
              <a:buChar char="-"/>
            </a:pPr>
            <a:r>
              <a:rPr lang="ro-RO" sz="1600" dirty="0" smtClean="0"/>
              <a:t>NCM A.07.02-2012 </a:t>
            </a:r>
            <a:r>
              <a:rPr lang="en-US" sz="1600" dirty="0" smtClean="0"/>
              <a:t>“PROCEDURA DE ELABORARE, AVIZARE, APROBARE ŞI CONŢINUTUL-CADRUAL DOCUMENTAŢIEI DE PROIECT PENTRU CONSTRUCŢII”</a:t>
            </a:r>
            <a:r>
              <a:rPr lang="ro-RO" sz="1600" dirty="0" smtClean="0"/>
              <a:t>;</a:t>
            </a:r>
          </a:p>
          <a:p>
            <a:pPr>
              <a:buFontTx/>
              <a:buChar char="-"/>
            </a:pPr>
            <a:r>
              <a:rPr lang="ro-RO" sz="1600" u="sng" dirty="0" smtClean="0"/>
              <a:t>GOST </a:t>
            </a:r>
            <a:r>
              <a:rPr lang="ro-RO" sz="1600" dirty="0" smtClean="0"/>
              <a:t>21.203 cu privire la păstrarea documentaţiei de proiect;</a:t>
            </a:r>
          </a:p>
          <a:p>
            <a:r>
              <a:rPr lang="ro-RO" sz="1600" dirty="0" smtClean="0"/>
              <a:t>- NCM L.01.01 </a:t>
            </a:r>
            <a:r>
              <a:rPr lang="en-US" sz="1600" dirty="0" smtClean="0"/>
              <a:t>“</a:t>
            </a:r>
            <a:r>
              <a:rPr lang="en-US" sz="1600" dirty="0" err="1" smtClean="0"/>
              <a:t>Reguli</a:t>
            </a:r>
            <a:r>
              <a:rPr lang="en-US" sz="1600" dirty="0" smtClean="0"/>
              <a:t> de </a:t>
            </a:r>
            <a:r>
              <a:rPr lang="en-US" sz="1600" dirty="0" err="1" smtClean="0"/>
              <a:t>determinare</a:t>
            </a:r>
            <a:r>
              <a:rPr lang="en-US" sz="1600" dirty="0" smtClean="0"/>
              <a:t> a </a:t>
            </a:r>
            <a:r>
              <a:rPr lang="en-US" sz="1600" dirty="0" err="1" smtClean="0"/>
              <a:t>valorii</a:t>
            </a:r>
            <a:r>
              <a:rPr lang="en-US" sz="1600" dirty="0" smtClean="0"/>
              <a:t> </a:t>
            </a:r>
            <a:r>
              <a:rPr lang="en-US" sz="1600" dirty="0" err="1" smtClean="0"/>
              <a:t>obiectivelor</a:t>
            </a:r>
            <a:r>
              <a:rPr lang="en-US" sz="1600" dirty="0" smtClean="0"/>
              <a:t> de               </a:t>
            </a:r>
          </a:p>
          <a:p>
            <a:r>
              <a:rPr lang="en-US" sz="1600" dirty="0" smtClean="0"/>
              <a:t>                             </a:t>
            </a:r>
            <a:r>
              <a:rPr lang="en-US" sz="1600" dirty="0" err="1" smtClean="0"/>
              <a:t>construcţii</a:t>
            </a:r>
            <a:r>
              <a:rPr lang="en-US" sz="1600" dirty="0" smtClean="0"/>
              <a:t>”</a:t>
            </a:r>
            <a:r>
              <a:rPr lang="ro-RO" sz="1600" dirty="0" smtClean="0"/>
              <a:t> </a:t>
            </a:r>
            <a:endParaRPr lang="en-US" sz="1600" dirty="0" smtClean="0"/>
          </a:p>
          <a:p>
            <a:r>
              <a:rPr lang="ro-RO" sz="1600" dirty="0" smtClean="0"/>
              <a:t>- CP L.01.01</a:t>
            </a:r>
            <a:r>
              <a:rPr lang="en-US" sz="1600" dirty="0" smtClean="0"/>
              <a:t> “</a:t>
            </a:r>
            <a:r>
              <a:rPr lang="en-US" sz="1600" dirty="0" err="1" smtClean="0"/>
              <a:t>Instrucţiuni</a:t>
            </a:r>
            <a:r>
              <a:rPr lang="en-US" sz="1600" dirty="0" smtClean="0"/>
              <a:t> </a:t>
            </a:r>
            <a:r>
              <a:rPr lang="en-US" sz="1600" dirty="0" err="1" smtClean="0"/>
              <a:t>privind</a:t>
            </a:r>
            <a:r>
              <a:rPr lang="en-US" sz="1600" dirty="0" smtClean="0"/>
              <a:t> </a:t>
            </a:r>
            <a:r>
              <a:rPr lang="en-US" sz="1600" dirty="0" err="1" smtClean="0"/>
              <a:t>întocmirea</a:t>
            </a:r>
            <a:r>
              <a:rPr lang="en-US" sz="1600" dirty="0" smtClean="0"/>
              <a:t> </a:t>
            </a:r>
            <a:r>
              <a:rPr lang="en-US" sz="1600" dirty="0" err="1" smtClean="0"/>
              <a:t>devizelor</a:t>
            </a:r>
            <a:r>
              <a:rPr lang="ro-RO" sz="1600" dirty="0" smtClean="0"/>
              <a:t> </a:t>
            </a:r>
            <a:r>
              <a:rPr lang="en-US" sz="1600" dirty="0" err="1" smtClean="0"/>
              <a:t>pentru</a:t>
            </a:r>
            <a:r>
              <a:rPr lang="en-US" sz="1600" dirty="0" smtClean="0"/>
              <a:t> </a:t>
            </a:r>
            <a:r>
              <a:rPr lang="en-US" sz="1600" dirty="0" err="1" smtClean="0"/>
              <a:t>lucrările</a:t>
            </a:r>
            <a:r>
              <a:rPr lang="en-US" sz="1600" dirty="0" smtClean="0"/>
              <a:t> de </a:t>
            </a:r>
            <a:r>
              <a:rPr lang="ro-RO" sz="1600" dirty="0" smtClean="0"/>
              <a:t>                      </a:t>
            </a:r>
          </a:p>
          <a:p>
            <a:r>
              <a:rPr lang="ro-RO" sz="1600" dirty="0" smtClean="0"/>
              <a:t>                        </a:t>
            </a:r>
            <a:r>
              <a:rPr lang="en-US" sz="1600" dirty="0" err="1" smtClean="0"/>
              <a:t>construcţii-montaj</a:t>
            </a:r>
            <a:r>
              <a:rPr lang="en-US" sz="1600" dirty="0" smtClean="0"/>
              <a:t> </a:t>
            </a:r>
            <a:r>
              <a:rPr lang="en-US" sz="1600" dirty="0" err="1" smtClean="0"/>
              <a:t>prin</a:t>
            </a:r>
            <a:r>
              <a:rPr lang="ro-RO" sz="1600" dirty="0" smtClean="0"/>
              <a:t> </a:t>
            </a:r>
            <a:r>
              <a:rPr lang="en-US" sz="1600" dirty="0" err="1" smtClean="0"/>
              <a:t>metoda</a:t>
            </a:r>
            <a:r>
              <a:rPr lang="en-US" sz="1600" dirty="0" smtClean="0"/>
              <a:t> de </a:t>
            </a:r>
            <a:r>
              <a:rPr lang="en-US" sz="1600" dirty="0" err="1" smtClean="0"/>
              <a:t>resurse</a:t>
            </a:r>
            <a:r>
              <a:rPr lang="en-US" sz="1600" dirty="0" smtClean="0"/>
              <a:t>”</a:t>
            </a:r>
            <a:r>
              <a:rPr lang="ro-RO" sz="1600" dirty="0" smtClean="0"/>
              <a:t>;</a:t>
            </a:r>
          </a:p>
          <a:p>
            <a:pPr>
              <a:buFontTx/>
              <a:buChar char="-"/>
            </a:pPr>
            <a:r>
              <a:rPr lang="en-US" sz="1600" dirty="0" smtClean="0"/>
              <a:t>Leg</a:t>
            </a:r>
            <a:r>
              <a:rPr lang="ro-RO" sz="1600" dirty="0" smtClean="0"/>
              <a:t>ea</a:t>
            </a:r>
            <a:r>
              <a:rPr lang="en-US" sz="1600" dirty="0" smtClean="0"/>
              <a:t> nr. 835 din 17.05.1996 </a:t>
            </a:r>
            <a:r>
              <a:rPr lang="en-US" sz="1600" b="1" dirty="0" err="1" smtClean="0"/>
              <a:t>privind</a:t>
            </a:r>
            <a:r>
              <a:rPr lang="en-US" sz="1600" b="1" dirty="0" smtClean="0"/>
              <a:t> </a:t>
            </a:r>
            <a:r>
              <a:rPr lang="en-US" sz="1600" b="1" dirty="0" err="1" smtClean="0"/>
              <a:t>principiile</a:t>
            </a:r>
            <a:r>
              <a:rPr lang="en-US" sz="1600" b="1" dirty="0" smtClean="0"/>
              <a:t> </a:t>
            </a:r>
            <a:r>
              <a:rPr lang="en-US" sz="1600" b="1" dirty="0" err="1" smtClean="0"/>
              <a:t>urbanismului</a:t>
            </a:r>
            <a:r>
              <a:rPr lang="en-US" sz="1600" b="1" dirty="0" smtClean="0"/>
              <a:t> </a:t>
            </a:r>
            <a:r>
              <a:rPr lang="en-US" sz="1600" b="1" dirty="0" err="1" smtClean="0"/>
              <a:t>şi</a:t>
            </a:r>
            <a:r>
              <a:rPr lang="en-US" sz="1600" b="1" dirty="0" smtClean="0"/>
              <a:t> </a:t>
            </a:r>
            <a:r>
              <a:rPr lang="en-US" sz="1600" b="1" dirty="0" err="1" smtClean="0"/>
              <a:t>amenjării</a:t>
            </a:r>
            <a:r>
              <a:rPr lang="en-US" sz="1600" b="1" dirty="0" smtClean="0"/>
              <a:t> </a:t>
            </a:r>
            <a:r>
              <a:rPr lang="en-US" sz="1600" b="1" dirty="0" err="1" smtClean="0"/>
              <a:t>teritoriului</a:t>
            </a:r>
            <a:r>
              <a:rPr lang="ro-RO" sz="1600" b="1" dirty="0" smtClean="0"/>
              <a:t>;</a:t>
            </a:r>
          </a:p>
          <a:p>
            <a:pPr>
              <a:buFontTx/>
              <a:buChar char="-"/>
            </a:pPr>
            <a:endParaRPr lang="ro-RO" sz="1600" b="1" dirty="0" smtClean="0"/>
          </a:p>
          <a:p>
            <a:pPr>
              <a:buFontTx/>
              <a:buChar char="-"/>
            </a:pPr>
            <a:endParaRPr lang="ro-RO" sz="1600" dirty="0" smtClean="0"/>
          </a:p>
          <a:p>
            <a:pPr>
              <a:buFontTx/>
              <a:buChar char="-"/>
            </a:pPr>
            <a:endParaRPr lang="ru-RU"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66668BD7-2E80-41EE-AE37-E848B7CB8721}"/>
              </a:ext>
            </a:extLst>
          </p:cNvPr>
          <p:cNvSpPr>
            <a:spLocks noGrp="1"/>
          </p:cNvSpPr>
          <p:nvPr>
            <p:ph type="title"/>
          </p:nvPr>
        </p:nvSpPr>
        <p:spPr>
          <a:xfrm>
            <a:off x="678320" y="1048142"/>
            <a:ext cx="7776000" cy="617928"/>
          </a:xfrm>
        </p:spPr>
        <p:txBody>
          <a:bodyPr/>
          <a:lstStyle/>
          <a:p>
            <a:pPr algn="ctr"/>
            <a:r>
              <a:rPr lang="ro-RO" dirty="0">
                <a:solidFill>
                  <a:srgbClr val="002060"/>
                </a:solidFill>
              </a:rPr>
              <a:t>Cuprinsul sesiunii</a:t>
            </a:r>
            <a:endParaRPr lang="en-US" dirty="0">
              <a:solidFill>
                <a:srgbClr val="002060"/>
              </a:solidFill>
            </a:endParaRPr>
          </a:p>
        </p:txBody>
      </p:sp>
      <p:sp>
        <p:nvSpPr>
          <p:cNvPr id="3" name="Substituent subsol 2">
            <a:extLst>
              <a:ext uri="{FF2B5EF4-FFF2-40B4-BE49-F238E27FC236}">
                <a16:creationId xmlns="" xmlns:a16="http://schemas.microsoft.com/office/drawing/2014/main" id="{88400265-6CC6-42A0-B3C1-D8693988EE17}"/>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22272179-FC96-4615-9D3F-4FE23F5CAF36}"/>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F9F54966-F190-4425-8622-8B88AEBE05E2}"/>
              </a:ext>
            </a:extLst>
          </p:cNvPr>
          <p:cNvSpPr>
            <a:spLocks noGrp="1"/>
          </p:cNvSpPr>
          <p:nvPr>
            <p:ph idx="1"/>
          </p:nvPr>
        </p:nvSpPr>
        <p:spPr>
          <a:xfrm>
            <a:off x="391993" y="1696297"/>
            <a:ext cx="7776000" cy="2878221"/>
          </a:xfrm>
        </p:spPr>
        <p:txBody>
          <a:bodyPr/>
          <a:lstStyle/>
          <a:p>
            <a:pPr marL="342900" indent="-342900">
              <a:buFont typeface="+mj-lt"/>
              <a:buAutoNum type="arabicPeriod"/>
            </a:pPr>
            <a:r>
              <a:rPr lang="ro-RO" dirty="0"/>
              <a:t>Introducere</a:t>
            </a:r>
          </a:p>
          <a:p>
            <a:pPr marL="342900" indent="-342900">
              <a:buFont typeface="+mj-lt"/>
              <a:buAutoNum type="arabicPeriod"/>
            </a:pPr>
            <a:r>
              <a:rPr lang="ro-RO" dirty="0"/>
              <a:t>Calitatea în Construcții</a:t>
            </a:r>
          </a:p>
          <a:p>
            <a:pPr marL="342900" indent="-342900">
              <a:buFont typeface="+mj-lt"/>
              <a:buAutoNum type="arabicPeriod"/>
            </a:pPr>
            <a:r>
              <a:rPr lang="ro-RO" dirty="0"/>
              <a:t>Documentația de proiect</a:t>
            </a:r>
          </a:p>
          <a:p>
            <a:pPr marL="342900" indent="-342900">
              <a:buFont typeface="Arial" panose="020B0604020202020204" pitchFamily="34" charset="0"/>
              <a:buChar char="•"/>
            </a:pPr>
            <a:r>
              <a:rPr lang="ro-RO" dirty="0"/>
              <a:t>Procedura de elaborare</a:t>
            </a:r>
          </a:p>
          <a:p>
            <a:pPr marL="342900" indent="-342900">
              <a:buFont typeface="Arial" panose="020B0604020202020204" pitchFamily="34" charset="0"/>
              <a:buChar char="•"/>
            </a:pPr>
            <a:r>
              <a:rPr lang="ro-RO" dirty="0"/>
              <a:t>Procedura de verificare, avizare și aprobare</a:t>
            </a:r>
          </a:p>
          <a:p>
            <a:pPr marL="342900" indent="-342900">
              <a:buFont typeface="+mj-lt"/>
              <a:buAutoNum type="arabicParenR" startAt="4"/>
            </a:pPr>
            <a:r>
              <a:rPr lang="ro-RO" dirty="0"/>
              <a:t>Componența și conținutul </a:t>
            </a:r>
            <a:r>
              <a:rPr lang="ro-RO" dirty="0" smtClean="0"/>
              <a:t>cadru</a:t>
            </a:r>
            <a:endParaRPr lang="en-US" dirty="0" smtClean="0"/>
          </a:p>
          <a:p>
            <a:r>
              <a:rPr lang="en-US" dirty="0"/>
              <a:t> </a:t>
            </a:r>
            <a:r>
              <a:rPr lang="en-US" dirty="0" smtClean="0"/>
              <a:t>   </a:t>
            </a:r>
            <a:r>
              <a:rPr lang="ro-RO" dirty="0" smtClean="0"/>
              <a:t> </a:t>
            </a:r>
            <a:r>
              <a:rPr lang="ro-RO" dirty="0"/>
              <a:t>al documentației de proiect</a:t>
            </a:r>
          </a:p>
          <a:p>
            <a:pPr marL="342900" indent="-342900">
              <a:buFont typeface="+mj-lt"/>
              <a:buAutoNum type="arabicPeriod"/>
            </a:pPr>
            <a:endParaRPr lang="en-US" dirty="0"/>
          </a:p>
        </p:txBody>
      </p:sp>
      <p:pic>
        <p:nvPicPr>
          <p:cNvPr id="28676" name="Picture 4" descr="Картинки по запросу documentatia de proiect apa"/>
          <p:cNvPicPr>
            <a:picLocks noChangeAspect="1" noChangeArrowheads="1"/>
          </p:cNvPicPr>
          <p:nvPr/>
        </p:nvPicPr>
        <p:blipFill>
          <a:blip r:embed="rId2"/>
          <a:srcRect/>
          <a:stretch>
            <a:fillRect/>
          </a:stretch>
        </p:blipFill>
        <p:spPr bwMode="auto">
          <a:xfrm>
            <a:off x="5830234" y="1509713"/>
            <a:ext cx="2743200" cy="3048001"/>
          </a:xfrm>
          <a:prstGeom prst="rect">
            <a:avLst/>
          </a:prstGeom>
          <a:noFill/>
        </p:spPr>
      </p:pic>
      <p:pic>
        <p:nvPicPr>
          <p:cNvPr id="28678" name="Picture 6" descr="Картинки по запросу documentatia de proiect apa"/>
          <p:cNvPicPr>
            <a:picLocks noChangeAspect="1" noChangeArrowheads="1"/>
          </p:cNvPicPr>
          <p:nvPr/>
        </p:nvPicPr>
        <p:blipFill>
          <a:blip r:embed="rId3"/>
          <a:srcRect/>
          <a:stretch>
            <a:fillRect/>
          </a:stretch>
        </p:blipFill>
        <p:spPr bwMode="auto">
          <a:xfrm>
            <a:off x="1500281" y="4683218"/>
            <a:ext cx="5626660" cy="1878947"/>
          </a:xfrm>
          <a:prstGeom prst="rect">
            <a:avLst/>
          </a:prstGeom>
          <a:noFill/>
        </p:spPr>
      </p:pic>
      <p:pic>
        <p:nvPicPr>
          <p:cNvPr id="8" name="Picture 2" descr="D:\docs\desktop\ELdZ_Mol_cmyk_r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18322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0" y="1021976"/>
            <a:ext cx="7776000" cy="457200"/>
          </a:xfrm>
        </p:spPr>
        <p:txBody>
          <a:bodyPr/>
          <a:lstStyle/>
          <a:p>
            <a:pPr algn="ctr"/>
            <a:r>
              <a:rPr lang="ro-RO" dirty="0" smtClean="0"/>
              <a:t>Bibliografie</a:t>
            </a:r>
            <a:endParaRPr lang="ru-RU" dirty="0"/>
          </a:p>
        </p:txBody>
      </p:sp>
      <p:sp>
        <p:nvSpPr>
          <p:cNvPr id="3" name="Нижний колонтитул 2"/>
          <p:cNvSpPr>
            <a:spLocks noGrp="1"/>
          </p:cNvSpPr>
          <p:nvPr>
            <p:ph type="ftr" sz="quarter" idx="10"/>
          </p:nvPr>
        </p:nvSpPr>
        <p:spPr/>
        <p:txBody>
          <a:bodyPr/>
          <a:lstStyle/>
          <a:p>
            <a:r>
              <a:rPr lang="de-DE" dirty="0" err="1" smtClean="0"/>
              <a:t>Stirbu</a:t>
            </a:r>
            <a:r>
              <a:rPr lang="de-DE" dirty="0" smtClean="0"/>
              <a:t> </a:t>
            </a:r>
            <a:r>
              <a:rPr lang="de-DE" dirty="0" err="1" smtClean="0"/>
              <a:t>Vitalie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01/11/2017</a:t>
            </a:fld>
            <a:endParaRPr lang="en-GB" noProof="0" dirty="0"/>
          </a:p>
        </p:txBody>
      </p:sp>
      <p:sp>
        <p:nvSpPr>
          <p:cNvPr id="5" name="Содержимое 4"/>
          <p:cNvSpPr>
            <a:spLocks noGrp="1"/>
          </p:cNvSpPr>
          <p:nvPr>
            <p:ph idx="1"/>
          </p:nvPr>
        </p:nvSpPr>
        <p:spPr>
          <a:xfrm>
            <a:off x="684000" y="1559859"/>
            <a:ext cx="7776000" cy="4704141"/>
          </a:xfrm>
        </p:spPr>
        <p:txBody>
          <a:bodyPr/>
          <a:lstStyle/>
          <a:p>
            <a:pPr marL="285750" lvl="0" indent="-285750">
              <a:buFont typeface="Arial" panose="020B0604020202020204" pitchFamily="34" charset="0"/>
              <a:buChar char="•"/>
            </a:pPr>
            <a:r>
              <a:rPr lang="ro-RO" dirty="0" smtClean="0"/>
              <a:t>Strategia naţională de dezvoltare regională pentru anii 2010 - 2012 aprobată prin HG Nr. 158 din 04.03.2010;</a:t>
            </a:r>
            <a:endParaRPr lang="en-GB" dirty="0" smtClean="0"/>
          </a:p>
          <a:p>
            <a:pPr marL="285750" lvl="0" indent="-285750">
              <a:buFont typeface="Arial" panose="020B0604020202020204" pitchFamily="34" charset="0"/>
              <a:buChar char="•"/>
            </a:pPr>
            <a:r>
              <a:rPr lang="ro-RO" dirty="0" smtClean="0"/>
              <a:t>Strategia naţională de dezvoltare regională pentru anii  2013-2015 aprobată prin HG Nr. 685 din 04.09.2013;</a:t>
            </a:r>
            <a:endParaRPr lang="en-GB" dirty="0" smtClean="0"/>
          </a:p>
          <a:p>
            <a:pPr marL="285750" lvl="0" indent="-285750">
              <a:buFont typeface="Arial" panose="020B0604020202020204" pitchFamily="34" charset="0"/>
              <a:buChar char="•"/>
            </a:pPr>
            <a:r>
              <a:rPr lang="ro-RO" dirty="0" smtClean="0"/>
              <a:t>Strategia națională de dezvoltare regională pentru anii 2016–2020 aprobată prin Legea nr. 239 din 13.10.2016;</a:t>
            </a:r>
          </a:p>
          <a:p>
            <a:pPr marL="285750" lvl="0" indent="-285750">
              <a:buFont typeface="Arial" panose="020B0604020202020204" pitchFamily="34" charset="0"/>
              <a:buChar char="•"/>
            </a:pPr>
            <a:r>
              <a:rPr lang="nn-NO" dirty="0" smtClean="0"/>
              <a:t>Legea Nr. 721 din 02.02.1996 </a:t>
            </a:r>
            <a:r>
              <a:rPr lang="ro-RO" dirty="0" smtClean="0"/>
              <a:t>privind calitatea în construcții;</a:t>
            </a:r>
          </a:p>
          <a:p>
            <a:endParaRPr lang="ru-RU"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e-DE" dirty="0" err="1" smtClean="0"/>
              <a:t>Vitalie</a:t>
            </a:r>
            <a:r>
              <a:rPr lang="de-DE" dirty="0" smtClean="0"/>
              <a:t> </a:t>
            </a:r>
            <a:r>
              <a:rPr lang="de-DE" dirty="0" err="1" smtClean="0"/>
              <a:t>Ştirbu</a:t>
            </a:r>
            <a:endParaRPr lang="de-DE" dirty="0"/>
          </a:p>
        </p:txBody>
      </p:sp>
      <p:sp>
        <p:nvSpPr>
          <p:cNvPr id="4" name="Date Placeholder 3"/>
          <p:cNvSpPr>
            <a:spLocks noGrp="1"/>
          </p:cNvSpPr>
          <p:nvPr>
            <p:ph type="dt" sz="half" idx="11"/>
          </p:nvPr>
        </p:nvSpPr>
        <p:spPr/>
        <p:txBody>
          <a:bodyPr/>
          <a:lstStyle/>
          <a:p>
            <a:r>
              <a:rPr lang="en-GB" noProof="0" dirty="0" smtClean="0"/>
              <a:t>20/06/2017</a:t>
            </a:r>
            <a:endParaRPr lang="en-GB" noProof="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555646"/>
            <a:ext cx="9144000" cy="5025355"/>
          </a:xfrm>
        </p:spPr>
      </p:pic>
      <p:pic>
        <p:nvPicPr>
          <p:cNvPr id="5"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9823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r>
              <a:rPr lang="de-DE" dirty="0" err="1" smtClean="0"/>
              <a:t>Vitalie</a:t>
            </a:r>
            <a:r>
              <a:rPr lang="de-DE" dirty="0" smtClean="0"/>
              <a:t> </a:t>
            </a:r>
            <a:r>
              <a:rPr lang="de-DE" dirty="0" err="1" smtClean="0"/>
              <a:t>Ştirbu</a:t>
            </a:r>
            <a:endParaRPr lang="de-DE" dirty="0"/>
          </a:p>
        </p:txBody>
      </p:sp>
      <p:sp>
        <p:nvSpPr>
          <p:cNvPr id="4" name="Date Placeholder 3"/>
          <p:cNvSpPr>
            <a:spLocks noGrp="1"/>
          </p:cNvSpPr>
          <p:nvPr>
            <p:ph type="dt" sz="half" idx="11"/>
          </p:nvPr>
        </p:nvSpPr>
        <p:spPr/>
        <p:txBody>
          <a:bodyPr/>
          <a:lstStyle/>
          <a:p>
            <a:r>
              <a:rPr lang="en-GB" noProof="0" dirty="0" smtClean="0"/>
              <a:t>20/06/2017</a:t>
            </a:r>
            <a:endParaRPr lang="en-GB" noProof="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57745"/>
            <a:ext cx="9143999" cy="4801516"/>
          </a:xfrm>
        </p:spPr>
      </p:pic>
      <p:pic>
        <p:nvPicPr>
          <p:cNvPr id="7"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35570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r>
              <a:rPr lang="de-DE" dirty="0" err="1" smtClean="0"/>
              <a:t>Vitalie</a:t>
            </a:r>
            <a:r>
              <a:rPr lang="de-DE" dirty="0" smtClean="0"/>
              <a:t> </a:t>
            </a:r>
            <a:r>
              <a:rPr lang="de-DE" dirty="0" err="1" smtClean="0"/>
              <a:t>Ştirbu</a:t>
            </a:r>
            <a:endParaRPr lang="de-DE" dirty="0"/>
          </a:p>
        </p:txBody>
      </p:sp>
      <p:sp>
        <p:nvSpPr>
          <p:cNvPr id="4" name="Date Placeholder 3"/>
          <p:cNvSpPr>
            <a:spLocks noGrp="1"/>
          </p:cNvSpPr>
          <p:nvPr>
            <p:ph type="dt" sz="half" idx="11"/>
          </p:nvPr>
        </p:nvSpPr>
        <p:spPr/>
        <p:txBody>
          <a:bodyPr/>
          <a:lstStyle/>
          <a:p>
            <a:r>
              <a:rPr lang="en-GB" noProof="0" dirty="0" smtClean="0"/>
              <a:t>20/06/2017</a:t>
            </a:r>
            <a:endParaRPr lang="en-GB" noProof="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12808"/>
            <a:ext cx="9143999" cy="5468193"/>
          </a:xfrm>
        </p:spPr>
      </p:pic>
      <p:pic>
        <p:nvPicPr>
          <p:cNvPr id="7"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29849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r>
              <a:rPr lang="de-DE" dirty="0" err="1" smtClean="0"/>
              <a:t>Vitalie</a:t>
            </a:r>
            <a:r>
              <a:rPr lang="de-DE" dirty="0" smtClean="0"/>
              <a:t> </a:t>
            </a:r>
            <a:r>
              <a:rPr lang="de-DE" dirty="0" err="1" smtClean="0"/>
              <a:t>Ştirbu</a:t>
            </a:r>
            <a:endParaRPr lang="de-DE" dirty="0"/>
          </a:p>
        </p:txBody>
      </p:sp>
      <p:sp>
        <p:nvSpPr>
          <p:cNvPr id="4" name="Date Placeholder 3"/>
          <p:cNvSpPr>
            <a:spLocks noGrp="1"/>
          </p:cNvSpPr>
          <p:nvPr>
            <p:ph type="dt" sz="half" idx="11"/>
          </p:nvPr>
        </p:nvSpPr>
        <p:spPr/>
        <p:txBody>
          <a:bodyPr/>
          <a:lstStyle/>
          <a:p>
            <a:r>
              <a:rPr lang="en-GB" noProof="0" dirty="0" smtClean="0"/>
              <a:t>20/06/2017</a:t>
            </a:r>
            <a:endParaRPr lang="en-GB" noProof="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39604"/>
            <a:ext cx="9143999" cy="5041397"/>
          </a:xfrm>
        </p:spPr>
      </p:pic>
      <p:pic>
        <p:nvPicPr>
          <p:cNvPr id="7"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42"/>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668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a:extLst>
              <a:ext uri="{FF2B5EF4-FFF2-40B4-BE49-F238E27FC236}">
                <a16:creationId xmlns="" xmlns:a16="http://schemas.microsoft.com/office/drawing/2014/main" id="{4712E539-A56B-4F8D-B497-0B937A4E8B8B}"/>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2144EF17-D5F9-44EB-90AB-C233D065BEE5}"/>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480C09A6-D4B0-4B30-B422-BBE7BA116BA9}"/>
              </a:ext>
            </a:extLst>
          </p:cNvPr>
          <p:cNvSpPr>
            <a:spLocks noGrp="1"/>
          </p:cNvSpPr>
          <p:nvPr>
            <p:ph idx="1"/>
          </p:nvPr>
        </p:nvSpPr>
        <p:spPr>
          <a:xfrm>
            <a:off x="684000" y="2936302"/>
            <a:ext cx="7776000" cy="3327697"/>
          </a:xfrm>
        </p:spPr>
        <p:txBody>
          <a:bodyPr/>
          <a:lstStyle/>
          <a:p>
            <a:pPr algn="ctr"/>
            <a:r>
              <a:rPr lang="ro-RO" sz="3200" dirty="0"/>
              <a:t>Vă </a:t>
            </a:r>
            <a:r>
              <a:rPr lang="ro-RO" sz="3200" dirty="0" smtClean="0"/>
              <a:t>mulţumesc </a:t>
            </a:r>
            <a:r>
              <a:rPr lang="ro-RO" sz="3200" dirty="0"/>
              <a:t>pentru atenție</a:t>
            </a:r>
            <a:endParaRPr lang="en-US" sz="3200"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84740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ro-RO" dirty="0" smtClean="0"/>
              <a:t>Vitalie Ştirbu</a:t>
            </a:r>
            <a:endParaRPr lang="de-DE" dirty="0"/>
          </a:p>
        </p:txBody>
      </p:sp>
      <p:sp>
        <p:nvSpPr>
          <p:cNvPr id="4" name="Datumsplatzhalter 3"/>
          <p:cNvSpPr>
            <a:spLocks noGrp="1"/>
          </p:cNvSpPr>
          <p:nvPr>
            <p:ph type="dt" sz="half" idx="11"/>
          </p:nvPr>
        </p:nvSpPr>
        <p:spPr/>
        <p:txBody>
          <a:bodyPr/>
          <a:lstStyle/>
          <a:p>
            <a:r>
              <a:rPr lang="en-GB" dirty="0" smtClean="0"/>
              <a:t>20/06/2017</a:t>
            </a:r>
            <a:endParaRPr lang="de-DE" noProof="0" dirty="0"/>
          </a:p>
        </p:txBody>
      </p:sp>
      <p:sp>
        <p:nvSpPr>
          <p:cNvPr id="6" name="Inhaltsplatzhalter 7"/>
          <p:cNvSpPr txBox="1">
            <a:spLocks/>
          </p:cNvSpPr>
          <p:nvPr/>
        </p:nvSpPr>
        <p:spPr>
          <a:xfrm>
            <a:off x="684213" y="2108200"/>
            <a:ext cx="4481512" cy="26098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600"/>
              </a:spcAft>
              <a:defRPr/>
            </a:pPr>
            <a:r>
              <a:rPr lang="ro-RO" sz="1050" b="0" dirty="0">
                <a:solidFill>
                  <a:schemeClr val="tx2">
                    <a:lumMod val="75000"/>
                  </a:schemeClr>
                </a:solidFill>
                <a:latin typeface="Arial" pitchFamily="34" charset="0"/>
                <a:cs typeface="Arial" pitchFamily="34" charset="0"/>
              </a:rPr>
              <a:t>În calitate de entitate federală</a:t>
            </a:r>
            <a:r>
              <a:rPr lang="en-GB" sz="1050" b="0" dirty="0">
                <a:solidFill>
                  <a:schemeClr val="tx2">
                    <a:lumMod val="75000"/>
                  </a:schemeClr>
                </a:solidFill>
                <a:latin typeface="Arial" pitchFamily="34" charset="0"/>
                <a:cs typeface="Arial" pitchFamily="34" charset="0"/>
              </a:rPr>
              <a:t>, </a:t>
            </a:r>
            <a:r>
              <a:rPr lang="ro-RO" sz="1050" b="0" dirty="0">
                <a:solidFill>
                  <a:schemeClr val="tx2">
                    <a:lumMod val="75000"/>
                  </a:schemeClr>
                </a:solidFill>
                <a:latin typeface="Arial" pitchFamily="34" charset="0"/>
                <a:cs typeface="Arial" pitchFamily="34" charset="0"/>
              </a:rPr>
              <a:t>GIZ sprijină atingerea obiectivelor Guvernului Germaniei de cooperare internațională și dezvoltare durabilă. </a:t>
            </a:r>
          </a:p>
          <a:p>
            <a:pPr algn="l">
              <a:spcBef>
                <a:spcPts val="0"/>
              </a:spcBef>
              <a:spcAft>
                <a:spcPts val="600"/>
              </a:spcAft>
              <a:defRPr/>
            </a:pPr>
            <a:r>
              <a:rPr lang="ro-RO" sz="1050" dirty="0">
                <a:solidFill>
                  <a:schemeClr val="tx2">
                    <a:lumMod val="75000"/>
                  </a:schemeClr>
                </a:solidFill>
                <a:latin typeface="Arial" pitchFamily="34" charset="0"/>
                <a:cs typeface="Arial" pitchFamily="34" charset="0"/>
              </a:rPr>
              <a:t>Publicat de</a:t>
            </a:r>
            <a:r>
              <a:rPr lang="en-GB" sz="1050" b="0" dirty="0">
                <a:solidFill>
                  <a:schemeClr val="tx2">
                    <a:lumMod val="75000"/>
                  </a:schemeClr>
                </a:solidFill>
                <a:latin typeface="Arial" pitchFamily="34" charset="0"/>
                <a:cs typeface="Arial" pitchFamily="34" charset="0"/>
              </a:rPr>
              <a:t/>
            </a:r>
            <a:br>
              <a:rPr lang="en-GB" sz="1050" b="0" dirty="0">
                <a:solidFill>
                  <a:schemeClr val="tx2">
                    <a:lumMod val="75000"/>
                  </a:schemeClr>
                </a:solidFill>
                <a:latin typeface="Arial" pitchFamily="34" charset="0"/>
                <a:cs typeface="Arial" pitchFamily="34" charset="0"/>
              </a:rPr>
            </a:br>
            <a:r>
              <a:rPr lang="en-GB" sz="1050" b="0" dirty="0">
                <a:solidFill>
                  <a:schemeClr val="tx2">
                    <a:lumMod val="75000"/>
                  </a:schemeClr>
                </a:solidFill>
                <a:latin typeface="Arial" pitchFamily="34" charset="0"/>
                <a:cs typeface="Arial" pitchFamily="34" charset="0"/>
              </a:rPr>
              <a:t>Deutsche </a:t>
            </a:r>
            <a:r>
              <a:rPr lang="de-DE" sz="1050" b="0" dirty="0">
                <a:solidFill>
                  <a:schemeClr val="tx2">
                    <a:lumMod val="75000"/>
                  </a:schemeClr>
                </a:solidFill>
                <a:latin typeface="Arial" pitchFamily="34" charset="0"/>
                <a:cs typeface="Arial" pitchFamily="34" charset="0"/>
              </a:rPr>
              <a:t>Gesellschaft für</a:t>
            </a:r>
            <a:br>
              <a:rPr lang="de-DE" sz="1050" b="0" dirty="0">
                <a:solidFill>
                  <a:schemeClr val="tx2">
                    <a:lumMod val="75000"/>
                  </a:schemeClr>
                </a:solidFill>
                <a:latin typeface="Arial" pitchFamily="34" charset="0"/>
                <a:cs typeface="Arial" pitchFamily="34" charset="0"/>
              </a:rPr>
            </a:br>
            <a:r>
              <a:rPr lang="de-DE" sz="1050" b="0" dirty="0">
                <a:solidFill>
                  <a:schemeClr val="tx2">
                    <a:lumMod val="75000"/>
                  </a:schemeClr>
                </a:solidFill>
                <a:latin typeface="Arial" pitchFamily="34" charset="0"/>
                <a:cs typeface="Arial" pitchFamily="34" charset="0"/>
              </a:rPr>
              <a:t>Internationale Zusammenarbeit </a:t>
            </a:r>
            <a:r>
              <a:rPr lang="en-GB" sz="1050" b="0" dirty="0">
                <a:solidFill>
                  <a:schemeClr val="tx2">
                    <a:lumMod val="75000"/>
                  </a:schemeClr>
                </a:solidFill>
                <a:latin typeface="Arial" pitchFamily="34" charset="0"/>
                <a:cs typeface="Arial" pitchFamily="34" charset="0"/>
              </a:rPr>
              <a:t>(GIZ) GmbH</a:t>
            </a:r>
          </a:p>
          <a:p>
            <a:pPr algn="l">
              <a:spcBef>
                <a:spcPts val="0"/>
              </a:spcBef>
              <a:spcAft>
                <a:spcPts val="600"/>
              </a:spcAft>
              <a:defRPr/>
            </a:pPr>
            <a:r>
              <a:rPr lang="ro-RO" sz="1050" b="0" dirty="0">
                <a:solidFill>
                  <a:schemeClr val="tx2">
                    <a:lumMod val="75000"/>
                  </a:schemeClr>
                </a:solidFill>
                <a:latin typeface="Arial" pitchFamily="34" charset="0"/>
                <a:cs typeface="Arial" pitchFamily="34" charset="0"/>
              </a:rPr>
              <a:t>Oficii înregistrate</a:t>
            </a:r>
            <a:r>
              <a:rPr lang="en-GB" sz="1050" b="0" dirty="0">
                <a:solidFill>
                  <a:schemeClr val="tx2">
                    <a:lumMod val="75000"/>
                  </a:schemeClr>
                </a:solidFill>
                <a:latin typeface="Arial" pitchFamily="34" charset="0"/>
                <a:cs typeface="Arial" pitchFamily="34" charset="0"/>
              </a:rPr>
              <a:t>, Bonn </a:t>
            </a:r>
            <a:r>
              <a:rPr lang="ro-RO" sz="1050" b="0" dirty="0">
                <a:solidFill>
                  <a:schemeClr val="tx2">
                    <a:lumMod val="75000"/>
                  </a:schemeClr>
                </a:solidFill>
                <a:latin typeface="Arial" pitchFamily="34" charset="0"/>
                <a:cs typeface="Arial" pitchFamily="34" charset="0"/>
              </a:rPr>
              <a:t>și</a:t>
            </a:r>
            <a:r>
              <a:rPr lang="en-GB" sz="1050" b="0" dirty="0">
                <a:solidFill>
                  <a:schemeClr val="tx2">
                    <a:lumMod val="75000"/>
                  </a:schemeClr>
                </a:solidFill>
                <a:latin typeface="Arial" pitchFamily="34" charset="0"/>
                <a:cs typeface="Arial" pitchFamily="34" charset="0"/>
              </a:rPr>
              <a:t> Eschborn, German</a:t>
            </a:r>
            <a:r>
              <a:rPr lang="ro-RO" sz="1050" b="0" dirty="0">
                <a:solidFill>
                  <a:schemeClr val="tx2">
                    <a:lumMod val="75000"/>
                  </a:schemeClr>
                </a:solidFill>
                <a:latin typeface="Arial" pitchFamily="34" charset="0"/>
                <a:cs typeface="Arial" pitchFamily="34" charset="0"/>
              </a:rPr>
              <a:t>ia</a:t>
            </a:r>
            <a:endParaRPr lang="en-GB" sz="1050" b="0" dirty="0">
              <a:solidFill>
                <a:schemeClr val="tx2">
                  <a:lumMod val="75000"/>
                </a:schemeClr>
              </a:solidFill>
              <a:latin typeface="Arial" pitchFamily="34" charset="0"/>
              <a:cs typeface="Arial" pitchFamily="34" charset="0"/>
            </a:endParaRPr>
          </a:p>
          <a:p>
            <a:pPr algn="l">
              <a:spcBef>
                <a:spcPts val="0"/>
              </a:spcBef>
              <a:spcAft>
                <a:spcPts val="600"/>
              </a:spcAft>
              <a:defRPr/>
            </a:pPr>
            <a:r>
              <a:rPr lang="ro-RO" sz="1050" b="0" dirty="0">
                <a:solidFill>
                  <a:schemeClr val="tx2">
                    <a:lumMod val="75000"/>
                  </a:schemeClr>
                </a:solidFill>
                <a:latin typeface="Arial" pitchFamily="34" charset="0"/>
                <a:cs typeface="Arial" pitchFamily="34" charset="0"/>
              </a:rPr>
              <a:t>Proiectul ”Modernizarea serviciilor publice locale în Republica Moldova”</a:t>
            </a:r>
          </a:p>
          <a:p>
            <a:pPr algn="l">
              <a:spcBef>
                <a:spcPts val="0"/>
              </a:spcBef>
              <a:spcAft>
                <a:spcPts val="600"/>
              </a:spcAft>
              <a:defRPr/>
            </a:pPr>
            <a:r>
              <a:rPr lang="en-GB" sz="1050" b="0" dirty="0" err="1">
                <a:solidFill>
                  <a:schemeClr val="tx2">
                    <a:lumMod val="75000"/>
                  </a:schemeClr>
                </a:solidFill>
                <a:latin typeface="Arial" pitchFamily="34" charset="0"/>
                <a:cs typeface="Arial" pitchFamily="34" charset="0"/>
              </a:rPr>
              <a:t>Chișinău</a:t>
            </a:r>
            <a:r>
              <a:rPr lang="en-GB" sz="1050" b="0" dirty="0">
                <a:solidFill>
                  <a:schemeClr val="tx2">
                    <a:lumMod val="75000"/>
                  </a:schemeClr>
                </a:solidFill>
                <a:latin typeface="Arial" pitchFamily="34" charset="0"/>
                <a:cs typeface="Arial" pitchFamily="34" charset="0"/>
              </a:rPr>
              <a:t>, </a:t>
            </a:r>
            <a:r>
              <a:rPr lang="ro-RO" sz="1050" b="0" dirty="0">
                <a:solidFill>
                  <a:schemeClr val="tx2">
                    <a:lumMod val="75000"/>
                  </a:schemeClr>
                </a:solidFill>
                <a:latin typeface="Arial" pitchFamily="34" charset="0"/>
                <a:cs typeface="Arial" pitchFamily="34" charset="0"/>
              </a:rPr>
              <a:t>str. </a:t>
            </a:r>
            <a:r>
              <a:rPr lang="en-GB" sz="1050" b="0" dirty="0" err="1">
                <a:solidFill>
                  <a:schemeClr val="tx2">
                    <a:lumMod val="75000"/>
                  </a:schemeClr>
                </a:solidFill>
                <a:latin typeface="Arial" pitchFamily="34" charset="0"/>
                <a:cs typeface="Arial" pitchFamily="34" charset="0"/>
              </a:rPr>
              <a:t>Bernardazzi</a:t>
            </a:r>
            <a:r>
              <a:rPr lang="en-GB" sz="1050" b="0" dirty="0">
                <a:solidFill>
                  <a:schemeClr val="tx2">
                    <a:lumMod val="75000"/>
                  </a:schemeClr>
                </a:solidFill>
                <a:latin typeface="Arial" pitchFamily="34" charset="0"/>
                <a:cs typeface="Arial" pitchFamily="34" charset="0"/>
              </a:rPr>
              <a:t> </a:t>
            </a:r>
            <a:r>
              <a:rPr lang="ro-RO" sz="1050" b="0" dirty="0">
                <a:solidFill>
                  <a:schemeClr val="tx2">
                    <a:lumMod val="75000"/>
                  </a:schemeClr>
                </a:solidFill>
                <a:latin typeface="Arial" pitchFamily="34" charset="0"/>
                <a:cs typeface="Arial" pitchFamily="34" charset="0"/>
              </a:rPr>
              <a:t>66</a:t>
            </a:r>
            <a:endParaRPr lang="en-GB" sz="1050" b="0" dirty="0">
              <a:solidFill>
                <a:schemeClr val="tx2">
                  <a:lumMod val="75000"/>
                </a:schemeClr>
              </a:solidFill>
              <a:latin typeface="Arial" pitchFamily="34" charset="0"/>
              <a:cs typeface="Arial" pitchFamily="34" charset="0"/>
            </a:endParaRPr>
          </a:p>
          <a:p>
            <a:pPr algn="l">
              <a:spcBef>
                <a:spcPts val="0"/>
              </a:spcBef>
              <a:spcAft>
                <a:spcPts val="600"/>
              </a:spcAft>
              <a:tabLst>
                <a:tab pos="180975" algn="l"/>
              </a:tabLst>
              <a:defRPr/>
            </a:pPr>
            <a:r>
              <a:rPr lang="en-GB" sz="1050" b="0" dirty="0">
                <a:solidFill>
                  <a:schemeClr val="tx2">
                    <a:lumMod val="75000"/>
                  </a:schemeClr>
                </a:solidFill>
                <a:latin typeface="Arial" pitchFamily="34" charset="0"/>
                <a:cs typeface="Arial" pitchFamily="34" charset="0"/>
              </a:rPr>
              <a:t>T  + 373 22 22-83-19</a:t>
            </a:r>
          </a:p>
          <a:p>
            <a:pPr algn="l">
              <a:spcBef>
                <a:spcPts val="0"/>
              </a:spcBef>
              <a:spcAft>
                <a:spcPts val="600"/>
              </a:spcAft>
              <a:tabLst>
                <a:tab pos="180975" algn="l"/>
              </a:tabLst>
              <a:defRPr/>
            </a:pPr>
            <a:r>
              <a:rPr lang="en-GB" sz="1050" b="0" dirty="0">
                <a:solidFill>
                  <a:schemeClr val="tx2">
                    <a:lumMod val="75000"/>
                  </a:schemeClr>
                </a:solidFill>
                <a:latin typeface="Arial" pitchFamily="34" charset="0"/>
                <a:cs typeface="Arial" pitchFamily="34" charset="0"/>
              </a:rPr>
              <a:t>F  + 373 22 00-02-38</a:t>
            </a:r>
            <a:br>
              <a:rPr lang="en-GB" sz="1050" b="0" dirty="0">
                <a:solidFill>
                  <a:schemeClr val="tx2">
                    <a:lumMod val="75000"/>
                  </a:schemeClr>
                </a:solidFill>
                <a:latin typeface="Arial" pitchFamily="34" charset="0"/>
                <a:cs typeface="Arial" pitchFamily="34" charset="0"/>
              </a:rPr>
            </a:br>
            <a:r>
              <a:rPr lang="en-GB" sz="1050" b="0" dirty="0">
                <a:solidFill>
                  <a:schemeClr val="tx2">
                    <a:lumMod val="75000"/>
                  </a:schemeClr>
                </a:solidFill>
                <a:latin typeface="Arial" pitchFamily="34" charset="0"/>
                <a:cs typeface="Arial" pitchFamily="34" charset="0"/>
              </a:rPr>
              <a:t>I	</a:t>
            </a:r>
            <a:r>
              <a:rPr lang="en-GB" sz="1050" b="0" dirty="0">
                <a:solidFill>
                  <a:schemeClr val="tx2">
                    <a:lumMod val="75000"/>
                  </a:schemeClr>
                </a:solidFill>
                <a:latin typeface="Arial" pitchFamily="34" charset="0"/>
                <a:cs typeface="Arial" pitchFamily="34" charset="0"/>
                <a:hlinkClick r:id="rId2"/>
              </a:rPr>
              <a:t>www.giz.de</a:t>
            </a:r>
            <a:r>
              <a:rPr lang="en-GB" sz="1050" b="0" dirty="0">
                <a:solidFill>
                  <a:schemeClr val="tx2">
                    <a:lumMod val="75000"/>
                  </a:schemeClr>
                </a:solidFill>
                <a:latin typeface="Arial" pitchFamily="34" charset="0"/>
                <a:cs typeface="Arial" pitchFamily="34" charset="0"/>
              </a:rPr>
              <a:t>, </a:t>
            </a:r>
            <a:r>
              <a:rPr lang="en-GB" sz="1050" b="0" dirty="0">
                <a:solidFill>
                  <a:schemeClr val="tx2">
                    <a:lumMod val="75000"/>
                  </a:schemeClr>
                </a:solidFill>
                <a:latin typeface="Arial" pitchFamily="34" charset="0"/>
                <a:cs typeface="Arial" pitchFamily="34" charset="0"/>
                <a:hlinkClick r:id="rId3"/>
              </a:rPr>
              <a:t>www.serviciilocale.md</a:t>
            </a:r>
            <a:r>
              <a:rPr lang="en-GB" sz="1050" b="0" dirty="0">
                <a:solidFill>
                  <a:schemeClr val="tx2">
                    <a:lumMod val="75000"/>
                  </a:schemeClr>
                </a:solidFill>
                <a:latin typeface="Arial" pitchFamily="34" charset="0"/>
                <a:cs typeface="Arial" pitchFamily="34" charset="0"/>
              </a:rPr>
              <a:t> </a:t>
            </a:r>
          </a:p>
          <a:p>
            <a:pPr>
              <a:spcBef>
                <a:spcPts val="0"/>
              </a:spcBef>
              <a:spcAft>
                <a:spcPts val="300"/>
              </a:spcAft>
              <a:defRPr/>
            </a:pPr>
            <a:endParaRPr lang="de-DE" sz="1200" dirty="0">
              <a:solidFill>
                <a:schemeClr val="tx2">
                  <a:lumMod val="75000"/>
                </a:schemeClr>
              </a:solidFill>
            </a:endParaRPr>
          </a:p>
          <a:p>
            <a:pPr>
              <a:defRPr/>
            </a:pPr>
            <a:endParaRPr lang="de-DE" sz="1200" dirty="0">
              <a:solidFill>
                <a:schemeClr val="tx2">
                  <a:lumMod val="75000"/>
                </a:schemeClr>
              </a:solidFill>
            </a:endParaRPr>
          </a:p>
        </p:txBody>
      </p:sp>
      <p:sp>
        <p:nvSpPr>
          <p:cNvPr id="7" name="Inhaltsplatzhalter 8"/>
          <p:cNvSpPr txBox="1">
            <a:spLocks/>
          </p:cNvSpPr>
          <p:nvPr/>
        </p:nvSpPr>
        <p:spPr>
          <a:xfrm>
            <a:off x="5467350" y="2108200"/>
            <a:ext cx="3005138" cy="3814763"/>
          </a:xfrm>
          <a:prstGeom prst="rect">
            <a:avLst/>
          </a:prstGeom>
        </p:spPr>
        <p:txBody>
          <a:bodyPr vert="horz" lIns="91440" tIns="45720" rIns="91440" bIns="45720" rtlCol="0" anchor="t" anchorCtr="0"/>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defRPr/>
            </a:pPr>
            <a:r>
              <a:rPr lang="en-GB" sz="1050" b="1" dirty="0" err="1">
                <a:solidFill>
                  <a:schemeClr val="tx2">
                    <a:lumMod val="75000"/>
                  </a:schemeClr>
                </a:solidFill>
                <a:latin typeface="Arial" pitchFamily="34" charset="0"/>
                <a:cs typeface="Arial" pitchFamily="34" charset="0"/>
              </a:rPr>
              <a:t>Autor</a:t>
            </a:r>
            <a:r>
              <a:rPr lang="ro-RO" sz="1050" b="1" dirty="0">
                <a:solidFill>
                  <a:schemeClr val="tx2">
                    <a:lumMod val="75000"/>
                  </a:schemeClr>
                </a:solidFill>
                <a:latin typeface="Arial" pitchFamily="34" charset="0"/>
                <a:cs typeface="Arial" pitchFamily="34" charset="0"/>
              </a:rPr>
              <a:t>i</a:t>
            </a:r>
            <a:r>
              <a:rPr lang="en-GB" sz="1050" b="1" dirty="0">
                <a:solidFill>
                  <a:schemeClr val="tx2">
                    <a:lumMod val="75000"/>
                  </a:schemeClr>
                </a:solidFill>
                <a:latin typeface="Arial" pitchFamily="34" charset="0"/>
                <a:cs typeface="Arial" pitchFamily="34" charset="0"/>
              </a:rPr>
              <a:t/>
            </a:r>
            <a:br>
              <a:rPr lang="en-GB" sz="1050" b="1" dirty="0">
                <a:solidFill>
                  <a:schemeClr val="tx2">
                    <a:lumMod val="75000"/>
                  </a:schemeClr>
                </a:solidFill>
                <a:latin typeface="Arial" pitchFamily="34" charset="0"/>
                <a:cs typeface="Arial" pitchFamily="34" charset="0"/>
              </a:rPr>
            </a:br>
            <a:r>
              <a:rPr lang="ro-MD" sz="1050" b="1" smtClean="0">
                <a:solidFill>
                  <a:schemeClr val="tx2">
                    <a:lumMod val="75000"/>
                  </a:schemeClr>
                </a:solidFill>
                <a:latin typeface="Arial" pitchFamily="34" charset="0"/>
                <a:cs typeface="Arial" pitchFamily="34" charset="0"/>
              </a:rPr>
              <a:t>Vitalie Știrbu</a:t>
            </a:r>
            <a:endParaRPr lang="en-GB" sz="1050" b="0" dirty="0">
              <a:solidFill>
                <a:schemeClr val="tx2">
                  <a:lumMod val="75000"/>
                </a:schemeClr>
              </a:solidFill>
              <a:latin typeface="Arial" pitchFamily="34" charset="0"/>
              <a:cs typeface="Arial" pitchFamily="34" charset="0"/>
            </a:endParaRPr>
          </a:p>
          <a:p>
            <a:pPr algn="l">
              <a:spcAft>
                <a:spcPts val="300"/>
              </a:spcAft>
              <a:defRPr/>
            </a:pPr>
            <a:endParaRPr lang="en-GB" sz="1050" dirty="0">
              <a:solidFill>
                <a:schemeClr val="tx2">
                  <a:lumMod val="75000"/>
                </a:schemeClr>
              </a:solidFill>
              <a:latin typeface="Arial" pitchFamily="34" charset="0"/>
              <a:cs typeface="Arial" pitchFamily="34" charset="0"/>
            </a:endParaRPr>
          </a:p>
          <a:p>
            <a:pPr algn="l">
              <a:defRPr/>
            </a:pPr>
            <a:endParaRPr lang="en-GB" sz="1050" dirty="0">
              <a:solidFill>
                <a:schemeClr val="tx2">
                  <a:lumMod val="75000"/>
                </a:schemeClr>
              </a:solidFill>
              <a:latin typeface="Arial" pitchFamily="34" charset="0"/>
              <a:cs typeface="Arial" pitchFamily="34" charset="0"/>
            </a:endParaRPr>
          </a:p>
        </p:txBody>
      </p:sp>
      <p:sp>
        <p:nvSpPr>
          <p:cNvPr id="10" name="Textfeld 9"/>
          <p:cNvSpPr txBox="1">
            <a:spLocks noChangeArrowheads="1"/>
          </p:cNvSpPr>
          <p:nvPr/>
        </p:nvSpPr>
        <p:spPr bwMode="auto">
          <a:xfrm>
            <a:off x="495377" y="4718050"/>
            <a:ext cx="11477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r>
              <a:rPr lang="ro-RO" sz="800" b="0" dirty="0">
                <a:solidFill>
                  <a:schemeClr val="tx2">
                    <a:lumMod val="75000"/>
                  </a:schemeClr>
                </a:solidFill>
              </a:rPr>
              <a:t>Proiect cofinanțat de </a:t>
            </a:r>
            <a:endParaRPr lang="en-GB" sz="800" b="0" dirty="0">
              <a:solidFill>
                <a:schemeClr val="tx2">
                  <a:lumMod val="75000"/>
                </a:schemeClr>
              </a:solidFill>
            </a:endParaRPr>
          </a:p>
        </p:txBody>
      </p:sp>
      <p:pic>
        <p:nvPicPr>
          <p:cNvPr id="14" name="Picture 2" descr="D:\docs\desktop\ELdZ_Mol_cmyk_r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5"/>
          <p:cNvSpPr txBox="1"/>
          <p:nvPr/>
        </p:nvSpPr>
        <p:spPr>
          <a:xfrm>
            <a:off x="7419434" y="314102"/>
            <a:ext cx="1066949" cy="215444"/>
          </a:xfrm>
          <a:prstGeom prst="rect">
            <a:avLst/>
          </a:prstGeom>
          <a:noFill/>
        </p:spPr>
        <p:txBody>
          <a:bodyPr wrap="square" rtlCol="0">
            <a:spAutoFit/>
          </a:bodyPr>
          <a:lstStyle/>
          <a:p>
            <a:r>
              <a:rPr lang="ro-RO" sz="800" b="0" dirty="0">
                <a:solidFill>
                  <a:schemeClr val="tx1"/>
                </a:solidFill>
                <a:latin typeface="Arial" pitchFamily="34" charset="0"/>
                <a:cs typeface="Arial" pitchFamily="34" charset="0"/>
              </a:rPr>
              <a:t>Implementat de</a:t>
            </a:r>
            <a:endParaRPr lang="en-GB" sz="800" b="0" dirty="0">
              <a:solidFill>
                <a:schemeClr val="tx1"/>
              </a:solidFill>
              <a:latin typeface="Arial" pitchFamily="34" charset="0"/>
              <a:cs typeface="Arial" pitchFamily="34" charset="0"/>
            </a:endParaRPr>
          </a:p>
        </p:txBody>
      </p:sp>
      <p:sp>
        <p:nvSpPr>
          <p:cNvPr id="18" name="Textfeld 9"/>
          <p:cNvSpPr txBox="1">
            <a:spLocks noChangeArrowheads="1"/>
          </p:cNvSpPr>
          <p:nvPr/>
        </p:nvSpPr>
        <p:spPr bwMode="auto">
          <a:xfrm>
            <a:off x="5530055" y="3305969"/>
            <a:ext cx="11477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r>
              <a:rPr lang="ro-RO" sz="800" b="0" dirty="0">
                <a:solidFill>
                  <a:schemeClr val="tx2">
                    <a:lumMod val="75000"/>
                  </a:schemeClr>
                </a:solidFill>
              </a:rPr>
              <a:t>În cooperare cu</a:t>
            </a:r>
            <a:endParaRPr lang="en-GB" sz="800" b="0" dirty="0">
              <a:solidFill>
                <a:schemeClr val="tx2">
                  <a:lumMod val="75000"/>
                </a:schemeClr>
              </a:solidFill>
            </a:endParaRPr>
          </a:p>
        </p:txBody>
      </p:sp>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8905" y="3303588"/>
            <a:ext cx="847626" cy="85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statia2\Desktop\SDC-Rom_CMYK_hoch_po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846" y="5215306"/>
            <a:ext cx="1984375" cy="11588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Stela\Desktop\Logou nou UTM\Logo_inscript_horizontal (1).png"/>
          <p:cNvPicPr/>
          <p:nvPr/>
        </p:nvPicPr>
        <p:blipFill>
          <a:blip r:embed="rId7">
            <a:extLst>
              <a:ext uri="{28A0092B-C50C-407E-A947-70E740481C1C}">
                <a14:useLocalDpi xmlns:a14="http://schemas.microsoft.com/office/drawing/2010/main" val="0"/>
              </a:ext>
            </a:extLst>
          </a:blip>
          <a:srcRect/>
          <a:stretch>
            <a:fillRect/>
          </a:stretch>
        </p:blipFill>
        <p:spPr bwMode="auto">
          <a:xfrm>
            <a:off x="5767643" y="4352447"/>
            <a:ext cx="2635885" cy="655955"/>
          </a:xfrm>
          <a:prstGeom prst="rect">
            <a:avLst/>
          </a:prstGeom>
          <a:noFill/>
          <a:ln>
            <a:noFill/>
          </a:ln>
        </p:spPr>
      </p:pic>
      <p:pic>
        <p:nvPicPr>
          <p:cNvPr id="16" name="Picture 19" descr="ifcaac_logo0200p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3388" y="3227389"/>
            <a:ext cx="988783"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descr="cf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6888" y="3303588"/>
            <a:ext cx="83343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0125" y="5540375"/>
            <a:ext cx="15906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4125" y="5797282"/>
            <a:ext cx="9445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51300" y="57229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11317" y="5722592"/>
            <a:ext cx="7461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1564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ro-RO" dirty="0" smtClean="0"/>
              <a:t>Vitalie Ştirbu</a:t>
            </a:r>
            <a:endParaRPr lang="de-DE" dirty="0"/>
          </a:p>
        </p:txBody>
      </p:sp>
      <p:sp>
        <p:nvSpPr>
          <p:cNvPr id="4" name="Datumsplatzhalter 3"/>
          <p:cNvSpPr>
            <a:spLocks noGrp="1"/>
          </p:cNvSpPr>
          <p:nvPr>
            <p:ph type="dt" sz="half" idx="11"/>
          </p:nvPr>
        </p:nvSpPr>
        <p:spPr/>
        <p:txBody>
          <a:bodyPr/>
          <a:lstStyle/>
          <a:p>
            <a:r>
              <a:rPr lang="en-GB" dirty="0" smtClean="0"/>
              <a:t>20/06/2017</a:t>
            </a:r>
            <a:endParaRPr lang="de-DE" noProof="0" dirty="0"/>
          </a:p>
        </p:txBody>
      </p:sp>
      <p:pic>
        <p:nvPicPr>
          <p:cNvPr id="14"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5"/>
          <p:cNvSpPr txBox="1"/>
          <p:nvPr/>
        </p:nvSpPr>
        <p:spPr>
          <a:xfrm>
            <a:off x="7419434" y="314102"/>
            <a:ext cx="1066949" cy="215444"/>
          </a:xfrm>
          <a:prstGeom prst="rect">
            <a:avLst/>
          </a:prstGeom>
          <a:noFill/>
        </p:spPr>
        <p:txBody>
          <a:bodyPr wrap="square" rtlCol="0">
            <a:spAutoFit/>
          </a:bodyPr>
          <a:lstStyle/>
          <a:p>
            <a:r>
              <a:rPr lang="ro-RO" sz="800" b="0" dirty="0">
                <a:solidFill>
                  <a:schemeClr val="tx1"/>
                </a:solidFill>
                <a:latin typeface="Arial" pitchFamily="34" charset="0"/>
                <a:cs typeface="Arial" pitchFamily="34" charset="0"/>
              </a:rPr>
              <a:t>Implementat de</a:t>
            </a:r>
            <a:endParaRPr lang="en-GB" sz="800" b="0" dirty="0">
              <a:solidFill>
                <a:schemeClr val="tx1"/>
              </a:solidFill>
              <a:latin typeface="Arial" pitchFamily="34" charset="0"/>
              <a:cs typeface="Arial" pitchFamily="34" charset="0"/>
            </a:endParaRPr>
          </a:p>
        </p:txBody>
      </p:sp>
      <p:pic>
        <p:nvPicPr>
          <p:cNvPr id="16" name="Picture 15" descr="Gopa Log MS cmyk RZ"/>
          <p:cNvPicPr/>
          <p:nvPr/>
        </p:nvPicPr>
        <p:blipFill>
          <a:blip r:embed="rId3">
            <a:extLst>
              <a:ext uri="{28A0092B-C50C-407E-A947-70E740481C1C}">
                <a14:useLocalDpi xmlns:a14="http://schemas.microsoft.com/office/drawing/2010/main" val="0"/>
              </a:ext>
            </a:extLst>
          </a:blip>
          <a:srcRect/>
          <a:stretch>
            <a:fillRect/>
          </a:stretch>
        </p:blipFill>
        <p:spPr bwMode="auto">
          <a:xfrm>
            <a:off x="1405451" y="2793129"/>
            <a:ext cx="2827336" cy="1144690"/>
          </a:xfrm>
          <a:prstGeom prst="rect">
            <a:avLst/>
          </a:prstGeom>
          <a:noFill/>
        </p:spPr>
      </p:pic>
      <p:sp>
        <p:nvSpPr>
          <p:cNvPr id="19" name="Textfeld 5"/>
          <p:cNvSpPr txBox="1"/>
          <p:nvPr/>
        </p:nvSpPr>
        <p:spPr>
          <a:xfrm>
            <a:off x="5395399" y="2428037"/>
            <a:ext cx="1066949" cy="215444"/>
          </a:xfrm>
          <a:prstGeom prst="rect">
            <a:avLst/>
          </a:prstGeom>
          <a:noFill/>
        </p:spPr>
        <p:txBody>
          <a:bodyPr wrap="square" rtlCol="0">
            <a:spAutoFit/>
          </a:bodyPr>
          <a:lstStyle/>
          <a:p>
            <a:r>
              <a:rPr lang="en-US" sz="800" b="0" dirty="0">
                <a:solidFill>
                  <a:schemeClr val="tx1"/>
                </a:solidFill>
                <a:latin typeface="Arial" pitchFamily="34" charset="0"/>
                <a:cs typeface="Arial" pitchFamily="34" charset="0"/>
              </a:rPr>
              <a:t>Din </a:t>
            </a:r>
            <a:r>
              <a:rPr lang="en-US" sz="800" b="0" dirty="0" err="1">
                <a:solidFill>
                  <a:schemeClr val="tx1"/>
                </a:solidFill>
                <a:latin typeface="Arial" pitchFamily="34" charset="0"/>
                <a:cs typeface="Arial" pitchFamily="34" charset="0"/>
              </a:rPr>
              <a:t>numele</a:t>
            </a:r>
            <a:endParaRPr lang="en-GB" sz="800" b="0" dirty="0">
              <a:solidFill>
                <a:schemeClr val="tx1"/>
              </a:solidFill>
              <a:latin typeface="Arial" pitchFamily="34" charset="0"/>
              <a:cs typeface="Arial" pitchFamily="34" charset="0"/>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95399" y="2793129"/>
            <a:ext cx="3400425" cy="914400"/>
          </a:xfrm>
          <a:prstGeom prst="rect">
            <a:avLst/>
          </a:prstGeom>
          <a:noFill/>
        </p:spPr>
      </p:pic>
    </p:spTree>
    <p:extLst>
      <p:ext uri="{BB962C8B-B14F-4D97-AF65-F5344CB8AC3E}">
        <p14:creationId xmlns:p14="http://schemas.microsoft.com/office/powerpoint/2010/main" val="17352808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a:extLst>
              <a:ext uri="{FF2B5EF4-FFF2-40B4-BE49-F238E27FC236}">
                <a16:creationId xmlns="" xmlns:a16="http://schemas.microsoft.com/office/drawing/2014/main" id="{E0334BC8-5D27-4443-83D6-418C5E73C70A}"/>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3315A1F7-31D5-471C-8D4C-4A5CF777C0EC}"/>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97B45CBB-6487-49F7-BCB5-36379B2BA554}"/>
              </a:ext>
            </a:extLst>
          </p:cNvPr>
          <p:cNvSpPr>
            <a:spLocks noGrp="1"/>
          </p:cNvSpPr>
          <p:nvPr>
            <p:ph idx="1"/>
          </p:nvPr>
        </p:nvSpPr>
        <p:spPr>
          <a:xfrm>
            <a:off x="679155" y="1669908"/>
            <a:ext cx="7776000" cy="3816000"/>
          </a:xfrm>
        </p:spPr>
        <p:txBody>
          <a:bodyPr/>
          <a:lstStyle/>
          <a:p>
            <a:pPr marL="285750" lvl="0" indent="-285750">
              <a:buFont typeface="Arial" panose="020B0604020202020204" pitchFamily="34" charset="0"/>
              <a:buChar char="•"/>
            </a:pPr>
            <a:r>
              <a:rPr lang="ro-RO" sz="2400" dirty="0"/>
              <a:t>Strategia </a:t>
            </a:r>
            <a:r>
              <a:rPr lang="ro-RO" sz="2400" dirty="0" err="1"/>
              <a:t>naţională</a:t>
            </a:r>
            <a:r>
              <a:rPr lang="ro-RO" sz="2400" dirty="0"/>
              <a:t> de dezvoltare regională pentru anii 2010 - 2012 aprobată prin HG Nr. 158 din 04.03.2010</a:t>
            </a:r>
            <a:endParaRPr lang="en-GB" sz="2400" dirty="0"/>
          </a:p>
          <a:p>
            <a:pPr marL="285750" lvl="0" indent="-285750">
              <a:buFont typeface="Arial" panose="020B0604020202020204" pitchFamily="34" charset="0"/>
              <a:buChar char="•"/>
            </a:pPr>
            <a:r>
              <a:rPr lang="ro-RO" sz="2400" dirty="0"/>
              <a:t>Strategia </a:t>
            </a:r>
            <a:r>
              <a:rPr lang="ro-RO" sz="2400" dirty="0" err="1"/>
              <a:t>naţională</a:t>
            </a:r>
            <a:r>
              <a:rPr lang="ro-RO" sz="2400" dirty="0"/>
              <a:t> de dezvoltare regională pentru anii  2013-2015 aprobată prin HG Nr. 685 din 04.09.2013</a:t>
            </a:r>
            <a:endParaRPr lang="en-GB" sz="2400" dirty="0"/>
          </a:p>
          <a:p>
            <a:pPr marL="285750" lvl="0" indent="-285750">
              <a:buFont typeface="Arial" panose="020B0604020202020204" pitchFamily="34" charset="0"/>
              <a:buChar char="•"/>
            </a:pPr>
            <a:r>
              <a:rPr lang="ro-RO" sz="2400" dirty="0"/>
              <a:t>Strategia națională de dezvoltare regională pentru anii 2016–2020 aprobată prin Legea nr. 239 din 13.10.2016</a:t>
            </a:r>
            <a:endParaRPr lang="en-GB" sz="2400" dirty="0"/>
          </a:p>
          <a:p>
            <a:endParaRPr lang="en-US"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7527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2B2F3B13-A9B0-48D6-A2D5-4273EBEE1218}"/>
              </a:ext>
            </a:extLst>
          </p:cNvPr>
          <p:cNvSpPr>
            <a:spLocks noGrp="1"/>
          </p:cNvSpPr>
          <p:nvPr>
            <p:ph type="title"/>
          </p:nvPr>
        </p:nvSpPr>
        <p:spPr/>
        <p:txBody>
          <a:bodyPr/>
          <a:lstStyle/>
          <a:p>
            <a:pPr algn="ctr"/>
            <a:r>
              <a:rPr lang="ro-RO" dirty="0"/>
              <a:t>Proiecte realizate 2010 - 2015</a:t>
            </a:r>
            <a:endParaRPr lang="en-US" dirty="0"/>
          </a:p>
        </p:txBody>
      </p:sp>
      <p:sp>
        <p:nvSpPr>
          <p:cNvPr id="3" name="Substituent subsol 2">
            <a:extLst>
              <a:ext uri="{FF2B5EF4-FFF2-40B4-BE49-F238E27FC236}">
                <a16:creationId xmlns="" xmlns:a16="http://schemas.microsoft.com/office/drawing/2014/main" id="{BB582D36-B2BF-46DA-B36D-6DAC69D9E347}"/>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71A706F9-4BB8-4F31-9AA2-DFF82795652D}"/>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63049D83-0348-43D1-92FB-1CF9549BAE08}"/>
              </a:ext>
            </a:extLst>
          </p:cNvPr>
          <p:cNvSpPr>
            <a:spLocks noGrp="1"/>
          </p:cNvSpPr>
          <p:nvPr>
            <p:ph idx="1"/>
          </p:nvPr>
        </p:nvSpPr>
        <p:spPr/>
        <p:txBody>
          <a:bodyPr/>
          <a:lstStyle/>
          <a:p>
            <a:pPr marL="285750" lvl="0" indent="-285750">
              <a:buFont typeface="Arial" panose="020B0604020202020204" pitchFamily="34" charset="0"/>
              <a:buChar char="•"/>
            </a:pPr>
            <a:r>
              <a:rPr lang="ro-RO" sz="2400" dirty="0"/>
              <a:t>3 stații de epurare a apelor reziduale</a:t>
            </a:r>
            <a:endParaRPr lang="en-GB" sz="2400" dirty="0"/>
          </a:p>
          <a:p>
            <a:pPr marL="285750" lvl="0" indent="-285750">
              <a:buFont typeface="Arial" panose="020B0604020202020204" pitchFamily="34" charset="0"/>
              <a:buChar char="•"/>
            </a:pPr>
            <a:r>
              <a:rPr lang="ro-RO" sz="2400" dirty="0"/>
              <a:t>2 stații de tratare a apei potabile</a:t>
            </a:r>
            <a:endParaRPr lang="en-GB" sz="2400" dirty="0"/>
          </a:p>
          <a:p>
            <a:pPr marL="285750" lvl="0" indent="-285750">
              <a:buFont typeface="Arial" panose="020B0604020202020204" pitchFamily="34" charset="0"/>
              <a:buChar char="•"/>
            </a:pPr>
            <a:r>
              <a:rPr lang="ro-RO" sz="2400" dirty="0"/>
              <a:t>164,1 km rețele de apeduct</a:t>
            </a:r>
            <a:endParaRPr lang="en-GB" sz="2400" dirty="0"/>
          </a:p>
          <a:p>
            <a:pPr marL="285750" lvl="0" indent="-285750">
              <a:buFont typeface="Arial" panose="020B0604020202020204" pitchFamily="34" charset="0"/>
              <a:buChar char="•"/>
            </a:pPr>
            <a:r>
              <a:rPr lang="ro-RO" sz="2400" dirty="0"/>
              <a:t>55,0 km rețele de canalizare</a:t>
            </a:r>
            <a:endParaRPr lang="en-GB" sz="2400" dirty="0"/>
          </a:p>
          <a:p>
            <a:endParaRPr lang="ro-RO" dirty="0"/>
          </a:p>
          <a:p>
            <a:r>
              <a:rPr lang="ro-RO" sz="2400" dirty="0"/>
              <a:t>Beneficiari: 151 mii de locuitori din 53 de localități.</a:t>
            </a:r>
            <a:endParaRPr lang="en-GB" sz="2400" dirty="0"/>
          </a:p>
          <a:p>
            <a:endParaRPr lang="en-US"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9542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E29466F7-D8CB-4425-A02B-469481BD5FF2}"/>
              </a:ext>
            </a:extLst>
          </p:cNvPr>
          <p:cNvSpPr>
            <a:spLocks noGrp="1"/>
          </p:cNvSpPr>
          <p:nvPr>
            <p:ph type="title"/>
          </p:nvPr>
        </p:nvSpPr>
        <p:spPr>
          <a:xfrm>
            <a:off x="110836" y="1484723"/>
            <a:ext cx="8922328" cy="835360"/>
          </a:xfrm>
        </p:spPr>
        <p:txBody>
          <a:bodyPr/>
          <a:lstStyle/>
          <a:p>
            <a:pPr algn="ctr"/>
            <a:r>
              <a:rPr lang="nn-NO" dirty="0"/>
              <a:t>Legea Nr. 721 din </a:t>
            </a:r>
            <a:r>
              <a:rPr lang="nn-NO" dirty="0" smtClean="0"/>
              <a:t>02.02.1996 </a:t>
            </a:r>
            <a:r>
              <a:rPr lang="ro-RO" dirty="0" smtClean="0"/>
              <a:t>privind </a:t>
            </a:r>
            <a:r>
              <a:rPr lang="ro-RO" dirty="0"/>
              <a:t>calitatea în construcții</a:t>
            </a:r>
            <a:endParaRPr lang="en-US" dirty="0"/>
          </a:p>
        </p:txBody>
      </p:sp>
      <p:sp>
        <p:nvSpPr>
          <p:cNvPr id="3" name="Substituent subsol 2">
            <a:extLst>
              <a:ext uri="{FF2B5EF4-FFF2-40B4-BE49-F238E27FC236}">
                <a16:creationId xmlns="" xmlns:a16="http://schemas.microsoft.com/office/drawing/2014/main" id="{78D34755-4092-4F2A-BC7D-7B237A997CC7}"/>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04DD7320-18F4-48C2-9A3E-B22E3D79503E}"/>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CA7996F8-7208-4F30-88A2-1FF37F1F599B}"/>
              </a:ext>
            </a:extLst>
          </p:cNvPr>
          <p:cNvSpPr>
            <a:spLocks noGrp="1"/>
          </p:cNvSpPr>
          <p:nvPr>
            <p:ph idx="1"/>
          </p:nvPr>
        </p:nvSpPr>
        <p:spPr>
          <a:xfrm>
            <a:off x="679155" y="2263667"/>
            <a:ext cx="4834547" cy="4068905"/>
          </a:xfrm>
        </p:spPr>
        <p:txBody>
          <a:bodyPr/>
          <a:lstStyle/>
          <a:p>
            <a:pPr algn="ctr"/>
            <a:r>
              <a:rPr lang="ro-RO" b="1" dirty="0" smtClean="0"/>
              <a:t>Art. 6, EXIGENȚE </a:t>
            </a:r>
            <a:r>
              <a:rPr lang="ro-RO" b="1" dirty="0"/>
              <a:t>ESENȚIALE</a:t>
            </a:r>
          </a:p>
          <a:p>
            <a:pPr marL="514350" indent="-514350">
              <a:buFont typeface="+mj-lt"/>
              <a:buAutoNum type="alphaUcPeriod"/>
            </a:pPr>
            <a:r>
              <a:rPr lang="en-GB" dirty="0" err="1"/>
              <a:t>rezistenţă</a:t>
            </a:r>
            <a:r>
              <a:rPr lang="en-GB" dirty="0"/>
              <a:t> </a:t>
            </a:r>
            <a:r>
              <a:rPr lang="en-GB" dirty="0" err="1"/>
              <a:t>şi</a:t>
            </a:r>
            <a:r>
              <a:rPr lang="en-GB" dirty="0"/>
              <a:t> </a:t>
            </a:r>
            <a:r>
              <a:rPr lang="en-GB" dirty="0" err="1"/>
              <a:t>stabilitate</a:t>
            </a:r>
            <a:r>
              <a:rPr lang="en-GB" dirty="0"/>
              <a:t> </a:t>
            </a:r>
            <a:endParaRPr lang="ro-RO" dirty="0"/>
          </a:p>
          <a:p>
            <a:pPr marL="514350" indent="-514350">
              <a:buFont typeface="+mj-lt"/>
              <a:buAutoNum type="alphaUcPeriod"/>
            </a:pPr>
            <a:r>
              <a:rPr lang="en-GB" dirty="0" err="1"/>
              <a:t>siguranţă</a:t>
            </a:r>
            <a:r>
              <a:rPr lang="en-GB" dirty="0"/>
              <a:t> </a:t>
            </a:r>
            <a:r>
              <a:rPr lang="en-GB" dirty="0" err="1"/>
              <a:t>în</a:t>
            </a:r>
            <a:r>
              <a:rPr lang="en-GB" dirty="0"/>
              <a:t> </a:t>
            </a:r>
            <a:r>
              <a:rPr lang="en-GB" dirty="0" err="1"/>
              <a:t>exploatare</a:t>
            </a:r>
            <a:endParaRPr lang="ro-RO" dirty="0"/>
          </a:p>
          <a:p>
            <a:pPr marL="514350" indent="-514350">
              <a:buFont typeface="+mj-lt"/>
              <a:buAutoNum type="alphaUcPeriod"/>
            </a:pPr>
            <a:r>
              <a:rPr lang="en-GB" dirty="0" err="1"/>
              <a:t>securitatea</a:t>
            </a:r>
            <a:r>
              <a:rPr lang="en-GB" dirty="0"/>
              <a:t> la </a:t>
            </a:r>
            <a:r>
              <a:rPr lang="en-GB" dirty="0" err="1"/>
              <a:t>foc</a:t>
            </a:r>
            <a:endParaRPr lang="ro-RO" dirty="0"/>
          </a:p>
          <a:p>
            <a:pPr marL="514350" indent="-514350">
              <a:buFont typeface="+mj-lt"/>
              <a:buAutoNum type="alphaUcPeriod"/>
            </a:pPr>
            <a:r>
              <a:rPr lang="en-GB" dirty="0" err="1"/>
              <a:t>igienă</a:t>
            </a:r>
            <a:r>
              <a:rPr lang="en-GB" dirty="0"/>
              <a:t>, </a:t>
            </a:r>
            <a:r>
              <a:rPr lang="en-GB" dirty="0" err="1"/>
              <a:t>sănătatea</a:t>
            </a:r>
            <a:r>
              <a:rPr lang="en-GB" dirty="0"/>
              <a:t> </a:t>
            </a:r>
            <a:r>
              <a:rPr lang="en-GB" dirty="0" err="1"/>
              <a:t>oamenilor</a:t>
            </a:r>
            <a:r>
              <a:rPr lang="en-GB" dirty="0"/>
              <a:t> </a:t>
            </a:r>
            <a:r>
              <a:rPr lang="en-GB" dirty="0" err="1" smtClean="0"/>
              <a:t>refacerea</a:t>
            </a:r>
            <a:r>
              <a:rPr lang="en-GB" dirty="0" smtClean="0"/>
              <a:t> </a:t>
            </a:r>
            <a:r>
              <a:rPr lang="en-GB" dirty="0" err="1"/>
              <a:t>şi</a:t>
            </a:r>
            <a:r>
              <a:rPr lang="en-GB" dirty="0"/>
              <a:t> </a:t>
            </a:r>
            <a:r>
              <a:rPr lang="en-GB" dirty="0" err="1"/>
              <a:t>protecţia</a:t>
            </a:r>
            <a:r>
              <a:rPr lang="en-GB" dirty="0"/>
              <a:t> </a:t>
            </a:r>
            <a:r>
              <a:rPr lang="en-GB" dirty="0" err="1"/>
              <a:t>mediului</a:t>
            </a:r>
            <a:r>
              <a:rPr lang="en-GB" dirty="0"/>
              <a:t> </a:t>
            </a:r>
            <a:r>
              <a:rPr lang="en-GB" dirty="0" err="1"/>
              <a:t>înconjurăto</a:t>
            </a:r>
            <a:r>
              <a:rPr lang="ro-RO" dirty="0"/>
              <a:t>r</a:t>
            </a:r>
          </a:p>
          <a:p>
            <a:pPr marL="514350" indent="-514350">
              <a:buFont typeface="+mj-lt"/>
              <a:buAutoNum type="alphaUcPeriod"/>
            </a:pPr>
            <a:r>
              <a:rPr lang="en-GB" dirty="0" err="1"/>
              <a:t>izolare</a:t>
            </a:r>
            <a:r>
              <a:rPr lang="en-GB" dirty="0"/>
              <a:t> </a:t>
            </a:r>
            <a:r>
              <a:rPr lang="en-GB" dirty="0" err="1"/>
              <a:t>termică</a:t>
            </a:r>
            <a:r>
              <a:rPr lang="en-GB" dirty="0"/>
              <a:t>, </a:t>
            </a:r>
            <a:r>
              <a:rPr lang="en-GB" dirty="0" err="1"/>
              <a:t>hidrofugă</a:t>
            </a:r>
            <a:r>
              <a:rPr lang="en-GB" dirty="0"/>
              <a:t> </a:t>
            </a:r>
            <a:r>
              <a:rPr lang="en-GB" dirty="0" err="1"/>
              <a:t>şi</a:t>
            </a:r>
            <a:r>
              <a:rPr lang="en-GB" dirty="0"/>
              <a:t> </a:t>
            </a:r>
            <a:r>
              <a:rPr lang="en-GB" dirty="0" err="1"/>
              <a:t>economie</a:t>
            </a:r>
            <a:r>
              <a:rPr lang="en-GB" dirty="0"/>
              <a:t> de </a:t>
            </a:r>
            <a:r>
              <a:rPr lang="en-GB" dirty="0" err="1"/>
              <a:t>energie</a:t>
            </a:r>
            <a:endParaRPr lang="ro-RO" dirty="0"/>
          </a:p>
          <a:p>
            <a:pPr marL="514350" indent="-514350">
              <a:buFont typeface="+mj-lt"/>
              <a:buAutoNum type="alphaUcPeriod"/>
            </a:pPr>
            <a:r>
              <a:rPr lang="en-GB" dirty="0" err="1"/>
              <a:t>protecţia</a:t>
            </a:r>
            <a:r>
              <a:rPr lang="en-GB" dirty="0"/>
              <a:t> </a:t>
            </a:r>
            <a:r>
              <a:rPr lang="en-GB" dirty="0" err="1"/>
              <a:t>împotriva</a:t>
            </a:r>
            <a:r>
              <a:rPr lang="en-GB" dirty="0"/>
              <a:t> </a:t>
            </a:r>
            <a:r>
              <a:rPr lang="en-GB" dirty="0" err="1" smtClean="0"/>
              <a:t>zgomotului</a:t>
            </a:r>
            <a:endParaRPr lang="ro-RO" dirty="0" smtClean="0"/>
          </a:p>
          <a:p>
            <a:pPr marL="514350" indent="-514350">
              <a:buFont typeface="+mj-lt"/>
              <a:buAutoNum type="alphaUcPeriod"/>
            </a:pPr>
            <a:r>
              <a:rPr lang="ro-RO" b="1" dirty="0" smtClean="0"/>
              <a:t>Utilizare sustenabilă a resurselor naturale </a:t>
            </a:r>
            <a:endParaRPr lang="en-GB" dirty="0"/>
          </a:p>
          <a:p>
            <a:endParaRPr lang="en-US" dirty="0"/>
          </a:p>
        </p:txBody>
      </p:sp>
      <p:pic>
        <p:nvPicPr>
          <p:cNvPr id="25604" name="Picture 4" descr="Картинки по запросу приколы сопротивление металла"/>
          <p:cNvPicPr>
            <a:picLocks noChangeAspect="1" noChangeArrowheads="1"/>
          </p:cNvPicPr>
          <p:nvPr/>
        </p:nvPicPr>
        <p:blipFill>
          <a:blip r:embed="rId2"/>
          <a:srcRect/>
          <a:stretch>
            <a:fillRect/>
          </a:stretch>
        </p:blipFill>
        <p:spPr bwMode="auto">
          <a:xfrm>
            <a:off x="5742709" y="2278867"/>
            <a:ext cx="3048000" cy="3997288"/>
          </a:xfrm>
          <a:prstGeom prst="rect">
            <a:avLst/>
          </a:prstGeom>
          <a:noFill/>
        </p:spPr>
      </p:pic>
      <p:pic>
        <p:nvPicPr>
          <p:cNvPr id="7"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541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9FD9FB42-CE67-44B6-B060-EEBC95193DC4}"/>
              </a:ext>
            </a:extLst>
          </p:cNvPr>
          <p:cNvSpPr>
            <a:spLocks noGrp="1"/>
          </p:cNvSpPr>
          <p:nvPr>
            <p:ph type="title"/>
          </p:nvPr>
        </p:nvSpPr>
        <p:spPr>
          <a:xfrm>
            <a:off x="679155" y="1524252"/>
            <a:ext cx="7776000" cy="889886"/>
          </a:xfrm>
        </p:spPr>
        <p:txBody>
          <a:bodyPr/>
          <a:lstStyle/>
          <a:p>
            <a:pPr algn="ctr"/>
            <a:r>
              <a:rPr lang="nn-NO" dirty="0" smtClean="0"/>
              <a:t>Legea Nr. 721 din 02.02.1996 </a:t>
            </a:r>
            <a:r>
              <a:rPr lang="ro-RO" dirty="0" smtClean="0"/>
              <a:t>privind calitatea în construcții</a:t>
            </a:r>
            <a:r>
              <a:rPr lang="ro-RO" b="1" dirty="0" smtClean="0">
                <a:cs typeface="Times New Roman" panose="02020603050405020304" pitchFamily="18" charset="0"/>
              </a:rPr>
              <a:t>și </a:t>
            </a:r>
            <a:r>
              <a:rPr lang="ro-RO" b="1" dirty="0">
                <a:cs typeface="Times New Roman" panose="02020603050405020304" pitchFamily="18" charset="0"/>
              </a:rPr>
              <a:t>Construcțiilor</a:t>
            </a:r>
            <a:endParaRPr lang="en-US" dirty="0"/>
          </a:p>
        </p:txBody>
      </p:sp>
      <p:sp>
        <p:nvSpPr>
          <p:cNvPr id="3" name="Substituent subsol 2">
            <a:extLst>
              <a:ext uri="{FF2B5EF4-FFF2-40B4-BE49-F238E27FC236}">
                <a16:creationId xmlns="" xmlns:a16="http://schemas.microsoft.com/office/drawing/2014/main" id="{ABBC9EC4-D472-43DD-A2B8-793049D81BFD}"/>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2A943715-1EE5-4563-9D28-3D3832FB7BCC}"/>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424C26AD-A07E-4A25-A1CC-5CCAC0552C03}"/>
              </a:ext>
            </a:extLst>
          </p:cNvPr>
          <p:cNvSpPr>
            <a:spLocks noGrp="1"/>
          </p:cNvSpPr>
          <p:nvPr>
            <p:ph idx="1"/>
          </p:nvPr>
        </p:nvSpPr>
        <p:spPr>
          <a:xfrm>
            <a:off x="234059" y="2414138"/>
            <a:ext cx="8575962" cy="3778853"/>
          </a:xfrm>
        </p:spPr>
        <p:txBody>
          <a:bodyPr/>
          <a:lstStyle/>
          <a:p>
            <a:pPr algn="ctr"/>
            <a:r>
              <a:rPr lang="en-US" sz="2000" b="1" dirty="0" smtClean="0"/>
              <a:t>art. 7, al </a:t>
            </a:r>
            <a:r>
              <a:rPr lang="en-US" sz="2000" b="1" dirty="0" err="1" smtClean="0"/>
              <a:t>Legii</a:t>
            </a:r>
            <a:r>
              <a:rPr lang="en-US" sz="2000" b="1" dirty="0" smtClean="0"/>
              <a:t> nr. 721 din 02.02.1996 </a:t>
            </a:r>
            <a:r>
              <a:rPr lang="en-US" sz="2000" b="1" dirty="0" err="1" smtClean="0"/>
              <a:t>Privind</a:t>
            </a:r>
            <a:r>
              <a:rPr lang="en-US" sz="2000" b="1" dirty="0" smtClean="0"/>
              <a:t> </a:t>
            </a:r>
            <a:r>
              <a:rPr lang="en-US" sz="2000" b="1" dirty="0" err="1" smtClean="0"/>
              <a:t>calitatea</a:t>
            </a:r>
            <a:r>
              <a:rPr lang="en-US" sz="2000" b="1" dirty="0" smtClean="0"/>
              <a:t> </a:t>
            </a:r>
            <a:r>
              <a:rPr lang="en-US" sz="2000" b="1" dirty="0" err="1" smtClean="0"/>
              <a:t>în</a:t>
            </a:r>
            <a:r>
              <a:rPr lang="en-US" sz="2000" b="1" dirty="0" smtClean="0"/>
              <a:t> </a:t>
            </a:r>
            <a:r>
              <a:rPr lang="en-US" sz="2000" b="1" dirty="0" err="1" smtClean="0"/>
              <a:t>construcţii</a:t>
            </a:r>
            <a:r>
              <a:rPr lang="ro-RO" sz="2000" b="1" dirty="0" smtClean="0"/>
              <a:t>,</a:t>
            </a:r>
            <a:r>
              <a:rPr lang="en-US" sz="2000" dirty="0" smtClean="0"/>
              <a:t> </a:t>
            </a:r>
            <a:endParaRPr lang="ro-RO" sz="2000" dirty="0"/>
          </a:p>
          <a:p>
            <a:pPr algn="ctr"/>
            <a:r>
              <a:rPr lang="ro-RO" sz="2400" dirty="0" smtClean="0"/>
              <a:t>Durata existentei constructiilor pe toata viata</a:t>
            </a:r>
            <a:endParaRPr lang="en-US" sz="2400" dirty="0"/>
          </a:p>
        </p:txBody>
      </p:sp>
      <p:pic>
        <p:nvPicPr>
          <p:cNvPr id="24578" name="Picture 2" descr="Картинки по запросу durata constructiilor"/>
          <p:cNvPicPr>
            <a:picLocks noChangeAspect="1" noChangeArrowheads="1"/>
          </p:cNvPicPr>
          <p:nvPr/>
        </p:nvPicPr>
        <p:blipFill>
          <a:blip r:embed="rId2"/>
          <a:srcRect/>
          <a:stretch>
            <a:fillRect/>
          </a:stretch>
        </p:blipFill>
        <p:spPr bwMode="auto">
          <a:xfrm>
            <a:off x="1770444" y="3588521"/>
            <a:ext cx="5503192" cy="2863380"/>
          </a:xfrm>
          <a:prstGeom prst="rect">
            <a:avLst/>
          </a:prstGeom>
          <a:noFill/>
        </p:spPr>
      </p:pic>
      <p:pic>
        <p:nvPicPr>
          <p:cNvPr id="7"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7602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07B2DD53-8AB8-423B-916F-1506FED307F8}"/>
              </a:ext>
            </a:extLst>
          </p:cNvPr>
          <p:cNvSpPr>
            <a:spLocks noGrp="1"/>
          </p:cNvSpPr>
          <p:nvPr>
            <p:ph type="title"/>
          </p:nvPr>
        </p:nvSpPr>
        <p:spPr>
          <a:xfrm>
            <a:off x="684000" y="1483200"/>
            <a:ext cx="7776000" cy="829694"/>
          </a:xfrm>
        </p:spPr>
        <p:txBody>
          <a:bodyPr/>
          <a:lstStyle/>
          <a:p>
            <a:pPr algn="ctr"/>
            <a:r>
              <a:rPr lang="ro-RO" b="1" dirty="0" smtClean="0">
                <a:cs typeface="Times New Roman" panose="02020603050405020304" pitchFamily="18" charset="0"/>
              </a:rPr>
              <a:t>Rolul fiecărui proiect şi necesitatea lui, elaborarea planului   </a:t>
            </a:r>
            <a:endParaRPr lang="en-US" dirty="0"/>
          </a:p>
        </p:txBody>
      </p:sp>
      <p:sp>
        <p:nvSpPr>
          <p:cNvPr id="3" name="Substituent subsol 2">
            <a:extLst>
              <a:ext uri="{FF2B5EF4-FFF2-40B4-BE49-F238E27FC236}">
                <a16:creationId xmlns="" xmlns:a16="http://schemas.microsoft.com/office/drawing/2014/main" id="{1B2F34E5-5BC7-4FC9-B845-7A347C8FDD35}"/>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AE41B213-6DA8-4A3E-97FA-FF5AC6FF9008}"/>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7AA213CD-A226-40F0-9757-BC5D2576AC89}"/>
              </a:ext>
            </a:extLst>
          </p:cNvPr>
          <p:cNvSpPr>
            <a:spLocks noGrp="1"/>
          </p:cNvSpPr>
          <p:nvPr>
            <p:ph idx="1"/>
          </p:nvPr>
        </p:nvSpPr>
        <p:spPr>
          <a:xfrm>
            <a:off x="684000" y="2243404"/>
            <a:ext cx="7776000" cy="4020596"/>
          </a:xfrm>
        </p:spPr>
        <p:txBody>
          <a:bodyPr/>
          <a:lstStyle/>
          <a:p>
            <a:pPr marL="514350" indent="-514350" algn="ctr">
              <a:buFont typeface="+mj-lt"/>
              <a:buAutoNum type="alphaUcPeriod"/>
            </a:pPr>
            <a:r>
              <a:rPr lang="ro-RO" sz="2400" dirty="0" smtClean="0"/>
              <a:t>Condiţiile de viaţă a proiectuliu (amplasamentul)</a:t>
            </a:r>
            <a:endParaRPr lang="ro-RO" sz="2400" dirty="0">
              <a:solidFill>
                <a:schemeClr val="tx1"/>
              </a:solidFill>
            </a:endParaRPr>
          </a:p>
          <a:p>
            <a:endParaRPr lang="en-US" dirty="0"/>
          </a:p>
        </p:txBody>
      </p:sp>
      <p:pic>
        <p:nvPicPr>
          <p:cNvPr id="23556" name="Picture 4" descr="Картинки по запросу documentatia de proiect apa"/>
          <p:cNvPicPr>
            <a:picLocks noChangeAspect="1" noChangeArrowheads="1"/>
          </p:cNvPicPr>
          <p:nvPr/>
        </p:nvPicPr>
        <p:blipFill>
          <a:blip r:embed="rId2"/>
          <a:srcRect/>
          <a:stretch>
            <a:fillRect/>
          </a:stretch>
        </p:blipFill>
        <p:spPr bwMode="auto">
          <a:xfrm>
            <a:off x="760693" y="2716306"/>
            <a:ext cx="7620000" cy="3708680"/>
          </a:xfrm>
          <a:prstGeom prst="rect">
            <a:avLst/>
          </a:prstGeom>
          <a:noFill/>
        </p:spPr>
      </p:pic>
      <p:pic>
        <p:nvPicPr>
          <p:cNvPr id="7"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84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B02E77E1-1FCC-4E9A-B288-B90EE047C0DF}"/>
              </a:ext>
            </a:extLst>
          </p:cNvPr>
          <p:cNvSpPr>
            <a:spLocks noGrp="1"/>
          </p:cNvSpPr>
          <p:nvPr>
            <p:ph type="title"/>
          </p:nvPr>
        </p:nvSpPr>
        <p:spPr>
          <a:xfrm>
            <a:off x="742183" y="1404532"/>
            <a:ext cx="7776000" cy="900750"/>
          </a:xfrm>
        </p:spPr>
        <p:txBody>
          <a:bodyPr/>
          <a:lstStyle/>
          <a:p>
            <a:pPr algn="ctr"/>
            <a:r>
              <a:rPr lang="ro-RO" dirty="0" smtClean="0"/>
              <a:t>Legea nr. 835 </a:t>
            </a:r>
            <a:r>
              <a:rPr lang="en-US" dirty="0" smtClean="0"/>
              <a:t>din 17.05.1996</a:t>
            </a:r>
            <a:r>
              <a:rPr lang="en-US" b="1" dirty="0" smtClean="0"/>
              <a:t> </a:t>
            </a:r>
            <a:r>
              <a:rPr lang="en-US" b="1" dirty="0" err="1" smtClean="0"/>
              <a:t>privind</a:t>
            </a:r>
            <a:r>
              <a:rPr lang="en-US" b="1" dirty="0" smtClean="0"/>
              <a:t> </a:t>
            </a:r>
            <a:r>
              <a:rPr lang="en-US" b="1" dirty="0" err="1" smtClean="0"/>
              <a:t>principiile</a:t>
            </a:r>
            <a:r>
              <a:rPr lang="en-US" b="1" dirty="0" smtClean="0"/>
              <a:t> </a:t>
            </a:r>
            <a:r>
              <a:rPr lang="en-US" b="1" dirty="0" err="1" smtClean="0"/>
              <a:t>urbanismului</a:t>
            </a:r>
            <a:r>
              <a:rPr lang="en-US" b="1" dirty="0" smtClean="0"/>
              <a:t> </a:t>
            </a:r>
            <a:r>
              <a:rPr lang="en-US" b="1" dirty="0" err="1" smtClean="0"/>
              <a:t>şi</a:t>
            </a:r>
            <a:r>
              <a:rPr lang="en-US" b="1" dirty="0" smtClean="0"/>
              <a:t> </a:t>
            </a:r>
            <a:r>
              <a:rPr lang="en-US" b="1" dirty="0" err="1" smtClean="0"/>
              <a:t>amenajării</a:t>
            </a:r>
            <a:r>
              <a:rPr lang="en-US" b="1" dirty="0" smtClean="0"/>
              <a:t> </a:t>
            </a:r>
            <a:r>
              <a:rPr lang="en-US" b="1" dirty="0" err="1" smtClean="0"/>
              <a:t>teritoriului</a:t>
            </a:r>
            <a:endParaRPr lang="en-US" dirty="0"/>
          </a:p>
        </p:txBody>
      </p:sp>
      <p:sp>
        <p:nvSpPr>
          <p:cNvPr id="3" name="Substituent subsol 2">
            <a:extLst>
              <a:ext uri="{FF2B5EF4-FFF2-40B4-BE49-F238E27FC236}">
                <a16:creationId xmlns="" xmlns:a16="http://schemas.microsoft.com/office/drawing/2014/main" id="{77AD320B-D1DA-43EA-87B7-04B94B211895}"/>
              </a:ext>
            </a:extLst>
          </p:cNvPr>
          <p:cNvSpPr>
            <a:spLocks noGrp="1"/>
          </p:cNvSpPr>
          <p:nvPr>
            <p:ph type="ftr" sz="quarter" idx="10"/>
          </p:nvPr>
        </p:nvSpPr>
        <p:spPr/>
        <p:txBody>
          <a:bodyPr/>
          <a:lstStyle/>
          <a:p>
            <a:r>
              <a:rPr lang="ro-RO" dirty="0" smtClean="0"/>
              <a:t>Vitalie Ştirbu</a:t>
            </a:r>
            <a:endParaRPr lang="de-DE" dirty="0"/>
          </a:p>
        </p:txBody>
      </p:sp>
      <p:sp>
        <p:nvSpPr>
          <p:cNvPr id="4" name="Substituent dată 3">
            <a:extLst>
              <a:ext uri="{FF2B5EF4-FFF2-40B4-BE49-F238E27FC236}">
                <a16:creationId xmlns="" xmlns:a16="http://schemas.microsoft.com/office/drawing/2014/main" id="{67D8B283-6995-4D5D-8076-B1E4192A70D9}"/>
              </a:ext>
            </a:extLst>
          </p:cNvPr>
          <p:cNvSpPr>
            <a:spLocks noGrp="1"/>
          </p:cNvSpPr>
          <p:nvPr>
            <p:ph type="dt" sz="half" idx="11"/>
          </p:nvPr>
        </p:nvSpPr>
        <p:spPr/>
        <p:txBody>
          <a:bodyPr/>
          <a:lstStyle/>
          <a:p>
            <a:r>
              <a:rPr lang="en-GB" noProof="0" dirty="0" smtClean="0"/>
              <a:t>20/06/2017</a:t>
            </a:r>
            <a:endParaRPr lang="en-GB" noProof="0" dirty="0"/>
          </a:p>
        </p:txBody>
      </p:sp>
      <p:sp>
        <p:nvSpPr>
          <p:cNvPr id="5" name="Substituent conținut 4">
            <a:extLst>
              <a:ext uri="{FF2B5EF4-FFF2-40B4-BE49-F238E27FC236}">
                <a16:creationId xmlns="" xmlns:a16="http://schemas.microsoft.com/office/drawing/2014/main" id="{E86E221B-C1B8-4E4E-B239-7D20AC55F8B8}"/>
              </a:ext>
            </a:extLst>
          </p:cNvPr>
          <p:cNvSpPr>
            <a:spLocks noGrp="1"/>
          </p:cNvSpPr>
          <p:nvPr>
            <p:ph idx="1"/>
          </p:nvPr>
        </p:nvSpPr>
        <p:spPr>
          <a:xfrm>
            <a:off x="383067" y="2101128"/>
            <a:ext cx="8494233" cy="1721572"/>
          </a:xfrm>
        </p:spPr>
        <p:txBody>
          <a:bodyPr/>
          <a:lstStyle/>
          <a:p>
            <a:pPr algn="ctr"/>
            <a:r>
              <a:rPr lang="ro-RO" sz="2400" dirty="0" smtClean="0"/>
              <a:t>sistematizarea datelor cît priveşte implementarea planurilor de către operatorul serviciului public este organizată licitaţia publică pentru obţinerea celui mai mic preţ dar şi calitatea la elaborare. Implimentarea oricărui plan (plan propriu de dezvoltare şi de funcţionare)</a:t>
            </a:r>
            <a:endParaRPr lang="en-US" sz="2400" dirty="0"/>
          </a:p>
        </p:txBody>
      </p:sp>
      <p:sp>
        <p:nvSpPr>
          <p:cNvPr id="31748" name="AutoShape 4" descr="Картинки по запросу proiecte de 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0" name="AutoShape 6" descr="Картинки по запросу proiecte de 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2" name="AutoShape 8" descr="Картинки по запросу proiecte de 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4" name="AutoShape 10" descr="Картинки по запросу proiecte de 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6" name="AutoShape 12" descr="Картинки по запросу proiecte de 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8" name="AutoShape 14" descr="Картинки по запросу proiecte de 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60" name="AutoShape 16" descr="Картинки по запросу proiecte de 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62" name="AutoShape 18" descr="Картинки по запросу proiecte de 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64" name="AutoShape 20" descr="Картинки по запросу proiecte de 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66" name="Picture 22" descr="Похожее изображение"/>
          <p:cNvPicPr>
            <a:picLocks noChangeAspect="1" noChangeArrowheads="1"/>
          </p:cNvPicPr>
          <p:nvPr/>
        </p:nvPicPr>
        <p:blipFill>
          <a:blip r:embed="rId2"/>
          <a:srcRect/>
          <a:stretch>
            <a:fillRect/>
          </a:stretch>
        </p:blipFill>
        <p:spPr bwMode="auto">
          <a:xfrm>
            <a:off x="1069258" y="3961660"/>
            <a:ext cx="7126144" cy="2619341"/>
          </a:xfrm>
          <a:prstGeom prst="rect">
            <a:avLst/>
          </a:prstGeom>
          <a:noFill/>
        </p:spPr>
      </p:pic>
      <p:pic>
        <p:nvPicPr>
          <p:cNvPr id="16"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8919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1520</TotalTime>
  <Words>1877</Words>
  <Application>Microsoft Office PowerPoint</Application>
  <PresentationFormat>Экран (4:3)</PresentationFormat>
  <Paragraphs>237</Paragraphs>
  <Slides>37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37</vt:i4>
      </vt:variant>
    </vt:vector>
  </HeadingPairs>
  <TitlesOfParts>
    <vt:vector size="41" baseType="lpstr">
      <vt:lpstr>Arial</vt:lpstr>
      <vt:lpstr>Arial Narrow</vt:lpstr>
      <vt:lpstr>Times New Roman</vt:lpstr>
      <vt:lpstr>GIZ_Banner_Kopfzeile-Ausland (3)</vt:lpstr>
      <vt:lpstr>Curs de instruire pentru angajaţii operatorilor „Apă-Canal” din Republica Moldova </vt:lpstr>
      <vt:lpstr>Obiectivul Sesiunii</vt:lpstr>
      <vt:lpstr>Cuprinsul sesiunii</vt:lpstr>
      <vt:lpstr>Презентация PowerPoint</vt:lpstr>
      <vt:lpstr>Proiecte realizate 2010 - 2015</vt:lpstr>
      <vt:lpstr>Legea Nr. 721 din 02.02.1996 privind calitatea în construcții</vt:lpstr>
      <vt:lpstr>Legea Nr. 721 din 02.02.1996 privind calitatea în construcțiiși Construcțiilor</vt:lpstr>
      <vt:lpstr>Rolul fiecărui proiect şi necesitatea lui, elaborarea planului   </vt:lpstr>
      <vt:lpstr>Legea nr. 835 din 17.05.1996 privind principiile urbanismului şi amenajării teritoriului</vt:lpstr>
      <vt:lpstr>Legea nr. 303 din 13.12.2013 privind secviciul public de alimentare cu apă şi canalizare</vt:lpstr>
      <vt:lpstr>Legea nr. 835 din 17.05.1996 privind principiile urbanismului şi amenjării teritoriului</vt:lpstr>
      <vt:lpstr>Legea nr. 835 din 17.05.1996 privind principiile urbanismului şi amenjării teritoriului</vt:lpstr>
      <vt:lpstr>Orice proiect se elaborează în strictă concordanţă cu cerinţele normative al  şi Legii nr. 163 din 09.07.2010 Privind autorizarea lucrărilor de construire</vt:lpstr>
      <vt:lpstr>Fiecare proiect se realizează şi  se exploatează în baza cărţii tehnice cu următoarele capitole (etape):</vt:lpstr>
      <vt:lpstr>Etapele de elaborare al cărţii tehnice cap. A, a obiectivului, (proiectelor) la propriu pentru fiecare subiect separat sunt elaborarea certificatului de urbanism, documentaţiei de proiect şi autorirzaţiei de construire</vt:lpstr>
      <vt:lpstr>Certificatul de urbanism pentru proiectare elaborat conform art. 3-6, al Legii nr. 163 din 09.07.2010 Privind autorizarea lucrărilor de construire</vt:lpstr>
      <vt:lpstr>Certificatul de urbanism pentru proiectare elaborat conform art. 3-6, al Legii nr. 163 din 09.07.2010 Privind autorizarea lucrărilor de construire</vt:lpstr>
      <vt:lpstr>Documentaţia de proiect elaborată şi avizată conform prevederilor legale </vt:lpstr>
      <vt:lpstr>Documentaţia de proiect elaborată şi avizată conform prevederilor legale </vt:lpstr>
      <vt:lpstr>Documentaţia de proiect elaborată şi avizată conform prevederilor legale </vt:lpstr>
      <vt:lpstr>Documentaţia de proiect elaborată şi avizată conform prevederilor legale </vt:lpstr>
      <vt:lpstr>Сomponenţa şi conţinutul-cadru al proiectului</vt:lpstr>
      <vt:lpstr>Сomponenţa şi conţinutul-cadru al proiectului</vt:lpstr>
      <vt:lpstr>Сomponenţa şi conţinutul-cadru al proiectului</vt:lpstr>
      <vt:lpstr>Сomponenţa şi conţinutul-cadru al proiectului</vt:lpstr>
      <vt:lpstr>Verificarea, avizarea şi aprobarea documentaţiei de proiect </vt:lpstr>
      <vt:lpstr>Verificarea, avizarea şi aprobarea documentaţiei de proiect</vt:lpstr>
      <vt:lpstr>Autorizaţia de construire elaborată conform art. 12, al Legii nr. 163 din 09.07.2010 Privind autorizarea lucrărilor de construire</vt:lpstr>
      <vt:lpstr>Bibliografie</vt:lpstr>
      <vt:lpstr>Bibliografie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Anticamera</cp:lastModifiedBy>
  <cp:revision>241</cp:revision>
  <cp:lastPrinted>2012-07-19T10:16:59Z</cp:lastPrinted>
  <dcterms:created xsi:type="dcterms:W3CDTF">2013-09-05T11:54:56Z</dcterms:created>
  <dcterms:modified xsi:type="dcterms:W3CDTF">2017-11-01T08:09:25Z</dcterms:modified>
</cp:coreProperties>
</file>