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  <p:sldMasterId id="2147483720" r:id="rId5"/>
    <p:sldMasterId id="2147483732" r:id="rId6"/>
  </p:sldMasterIdLst>
  <p:notesMasterIdLst>
    <p:notesMasterId r:id="rId36"/>
  </p:notesMasterIdLst>
  <p:handoutMasterIdLst>
    <p:handoutMasterId r:id="rId37"/>
  </p:handoutMasterIdLst>
  <p:sldIdLst>
    <p:sldId id="365" r:id="rId7"/>
    <p:sldId id="362" r:id="rId8"/>
    <p:sldId id="501" r:id="rId9"/>
    <p:sldId id="556" r:id="rId10"/>
    <p:sldId id="557" r:id="rId11"/>
    <p:sldId id="559" r:id="rId12"/>
    <p:sldId id="477" r:id="rId13"/>
    <p:sldId id="570" r:id="rId14"/>
    <p:sldId id="571" r:id="rId15"/>
    <p:sldId id="572" r:id="rId16"/>
    <p:sldId id="573" r:id="rId17"/>
    <p:sldId id="548" r:id="rId18"/>
    <p:sldId id="524" r:id="rId19"/>
    <p:sldId id="560" r:id="rId20"/>
    <p:sldId id="550" r:id="rId21"/>
    <p:sldId id="551" r:id="rId22"/>
    <p:sldId id="552" r:id="rId23"/>
    <p:sldId id="561" r:id="rId24"/>
    <p:sldId id="553" r:id="rId25"/>
    <p:sldId id="554" r:id="rId26"/>
    <p:sldId id="523" r:id="rId27"/>
    <p:sldId id="562" r:id="rId28"/>
    <p:sldId id="563" r:id="rId29"/>
    <p:sldId id="564" r:id="rId30"/>
    <p:sldId id="566" r:id="rId31"/>
    <p:sldId id="565" r:id="rId32"/>
    <p:sldId id="567" r:id="rId33"/>
    <p:sldId id="568" r:id="rId34"/>
    <p:sldId id="569" r:id="rId35"/>
  </p:sldIdLst>
  <p:sldSz cx="9144000" cy="5715000" type="screen16x10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1AC46BB-03C8-47AA-B2CC-55198C18ABD2}">
          <p14:sldIdLst>
            <p14:sldId id="365"/>
            <p14:sldId id="362"/>
            <p14:sldId id="501"/>
            <p14:sldId id="556"/>
            <p14:sldId id="557"/>
            <p14:sldId id="559"/>
            <p14:sldId id="477"/>
            <p14:sldId id="570"/>
            <p14:sldId id="571"/>
            <p14:sldId id="572"/>
            <p14:sldId id="573"/>
            <p14:sldId id="548"/>
            <p14:sldId id="524"/>
            <p14:sldId id="560"/>
            <p14:sldId id="550"/>
            <p14:sldId id="551"/>
            <p14:sldId id="552"/>
            <p14:sldId id="561"/>
            <p14:sldId id="553"/>
            <p14:sldId id="554"/>
            <p14:sldId id="523"/>
            <p14:sldId id="562"/>
            <p14:sldId id="563"/>
            <p14:sldId id="564"/>
            <p14:sldId id="566"/>
          </p14:sldIdLst>
        </p14:section>
        <p14:section name="Раздел без заголовка" id="{3B042C22-AE4A-4CB6-8657-AE0814A607F5}">
          <p14:sldIdLst>
            <p14:sldId id="565"/>
            <p14:sldId id="567"/>
            <p14:sldId id="568"/>
            <p14:sldId id="569"/>
          </p14:sldIdLst>
        </p14:section>
        <p14:section name="Раздел без заголовка" id="{3F1C7B65-CFB2-447B-A2CB-0F2C55AA6753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8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48" autoAdjust="0"/>
    <p:restoredTop sz="96404" autoAdjust="0"/>
  </p:normalViewPr>
  <p:slideViewPr>
    <p:cSldViewPr>
      <p:cViewPr>
        <p:scale>
          <a:sx n="120" d="100"/>
          <a:sy n="120" d="100"/>
        </p:scale>
        <p:origin x="-168" y="702"/>
      </p:cViewPr>
      <p:guideLst>
        <p:guide orient="horz" pos="2160"/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4"/>
            <a:ext cx="2946400" cy="495302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7" y="4"/>
            <a:ext cx="2946400" cy="495302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r">
              <a:defRPr sz="1200"/>
            </a:lvl1pPr>
          </a:lstStyle>
          <a:p>
            <a:fld id="{6F6B6A2F-6D07-4625-A82B-46757E9AFC84}" type="datetimeFigureOut">
              <a:rPr lang="en-US" smtClean="0"/>
              <a:pPr/>
              <a:t>1/20/2021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8952"/>
            <a:ext cx="2946400" cy="495302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7" y="9378952"/>
            <a:ext cx="2946400" cy="495302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r">
              <a:defRPr sz="1200"/>
            </a:lvl1pPr>
          </a:lstStyle>
          <a:p>
            <a:fld id="{2FC23A3D-B8A9-4427-8447-5AC1499A96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2106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4"/>
            <a:ext cx="2946400" cy="495302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7" y="4"/>
            <a:ext cx="2946400" cy="495302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r">
              <a:defRPr sz="1200"/>
            </a:lvl1pPr>
          </a:lstStyle>
          <a:p>
            <a:fld id="{65A07024-C89B-43E5-9F3C-2262B77BFAC4}" type="datetimeFigureOut">
              <a:rPr lang="en-US" smtClean="0"/>
              <a:pPr/>
              <a:t>1/20/2021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3425" y="1236663"/>
            <a:ext cx="533082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0" tIns="45710" rIns="91420" bIns="4571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4" y="4751393"/>
            <a:ext cx="5438775" cy="3889375"/>
          </a:xfrm>
          <a:prstGeom prst="rect">
            <a:avLst/>
          </a:prstGeom>
        </p:spPr>
        <p:txBody>
          <a:bodyPr vert="horz" lIns="91420" tIns="45710" rIns="91420" bIns="4571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952"/>
            <a:ext cx="2946400" cy="495302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7" y="9378952"/>
            <a:ext cx="2946400" cy="495302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r">
              <a:defRPr sz="1200"/>
            </a:lvl1pPr>
          </a:lstStyle>
          <a:p>
            <a:fld id="{7A629CF6-3CC4-4C04-89BB-5FD6FD33A8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246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19">
              <a:defRPr/>
            </a:pPr>
            <a:endParaRPr lang="ro-MD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798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o-RO" dirty="0" smtClean="0"/>
              <a:t>De</a:t>
            </a:r>
            <a:r>
              <a:rPr lang="ro-RO" baseline="0" dirty="0" smtClean="0"/>
              <a:t> exemplu 90 000 </a:t>
            </a:r>
            <a:r>
              <a:rPr lang="ro-RO" baseline="0" dirty="0" err="1" smtClean="0"/>
              <a:t>ciștig</a:t>
            </a:r>
            <a:r>
              <a:rPr lang="ro-RO" baseline="0" dirty="0" smtClean="0"/>
              <a:t> – 240 venit neimpozabil = 89 760 urmează de  declarat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011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o-RO" dirty="0" smtClean="0"/>
              <a:t>De</a:t>
            </a:r>
            <a:r>
              <a:rPr lang="ro-RO" baseline="0" dirty="0" smtClean="0"/>
              <a:t> exemplu 90 000 </a:t>
            </a:r>
            <a:r>
              <a:rPr lang="ro-RO" baseline="0" dirty="0" err="1" smtClean="0"/>
              <a:t>ciștig</a:t>
            </a:r>
            <a:r>
              <a:rPr lang="ro-RO" baseline="0" dirty="0" smtClean="0"/>
              <a:t> – 240 venit neimpozabil = 89 760 urmează de  declarat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011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9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9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Prelungit</a:t>
            </a:r>
            <a:r>
              <a:rPr lang="en-US" dirty="0" smtClean="0"/>
              <a:t> </a:t>
            </a:r>
            <a:r>
              <a:rPr lang="ro-RO" dirty="0" smtClean="0"/>
              <a:t>î</a:t>
            </a:r>
            <a:r>
              <a:rPr lang="en-US" dirty="0" err="1" smtClean="0"/>
              <a:t>nc</a:t>
            </a:r>
            <a:r>
              <a:rPr lang="ro-RO" dirty="0" smtClean="0"/>
              <a:t>ă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un an</a:t>
            </a:r>
            <a:endParaRPr lang="ro-RO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068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D43B8-B80D-4980-AC0A-D7CB51E1DE7F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D43B8-B80D-4980-AC0A-D7CB51E1DE7F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5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63D9-4181-4B66-A635-F814634FCF2B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20742-EEA8-4CAF-9D91-394C462BE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63D9-4181-4B66-A635-F814634FCF2B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20742-EEA8-4CAF-9D91-394C462BE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525"/>
            <a:ext cx="7772400" cy="124936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63D9-4181-4B66-A635-F814634FCF2B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20742-EEA8-4CAF-9D91-394C462BE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63D9-4181-4B66-A635-F814634FCF2B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20742-EEA8-4CAF-9D91-394C462BE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925"/>
            <a:ext cx="4040188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79525"/>
            <a:ext cx="4041775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812925"/>
            <a:ext cx="4041775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63D9-4181-4B66-A635-F814634FCF2B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20742-EEA8-4CAF-9D91-394C462BE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63D9-4181-4B66-A635-F814634FCF2B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20742-EEA8-4CAF-9D91-394C462BE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63D9-4181-4B66-A635-F814634FCF2B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20742-EEA8-4CAF-9D91-394C462BE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8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195388"/>
            <a:ext cx="3008313" cy="39100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63D9-4181-4B66-A635-F814634FCF2B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20742-EEA8-4CAF-9D91-394C462BE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D43B8-B80D-4980-AC0A-D7CB51E1DE7F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3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3575"/>
            <a:ext cx="5486400" cy="6699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63D9-4181-4B66-A635-F814634FCF2B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20742-EEA8-4CAF-9D91-394C462BE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63D9-4181-4B66-A635-F814634FCF2B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20742-EEA8-4CAF-9D91-394C462BE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63D9-4181-4B66-A635-F814634FCF2B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20742-EEA8-4CAF-9D91-394C462BE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5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E27B9-BFEE-498D-A38E-BAFC96DDA832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628C-F5C0-4C3A-B2F0-8D9417040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E27B9-BFEE-498D-A38E-BAFC96DDA832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628C-F5C0-4C3A-B2F0-8D9417040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525"/>
            <a:ext cx="7772400" cy="124936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E27B9-BFEE-498D-A38E-BAFC96DDA832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628C-F5C0-4C3A-B2F0-8D9417040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E27B9-BFEE-498D-A38E-BAFC96DDA832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628C-F5C0-4C3A-B2F0-8D9417040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925"/>
            <a:ext cx="4040188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79525"/>
            <a:ext cx="4041775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812925"/>
            <a:ext cx="4041775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E27B9-BFEE-498D-A38E-BAFC96DDA832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628C-F5C0-4C3A-B2F0-8D9417040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E27B9-BFEE-498D-A38E-BAFC96DDA832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628C-F5C0-4C3A-B2F0-8D9417040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E27B9-BFEE-498D-A38E-BAFC96DDA832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628C-F5C0-4C3A-B2F0-8D9417040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D43B8-B80D-4980-AC0A-D7CB51E1DE7F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8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195388"/>
            <a:ext cx="3008313" cy="39100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E27B9-BFEE-498D-A38E-BAFC96DDA832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628C-F5C0-4C3A-B2F0-8D9417040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3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3575"/>
            <a:ext cx="5486400" cy="6699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E27B9-BFEE-498D-A38E-BAFC96DDA832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628C-F5C0-4C3A-B2F0-8D9417040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E27B9-BFEE-498D-A38E-BAFC96DDA832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628C-F5C0-4C3A-B2F0-8D9417040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E27B9-BFEE-498D-A38E-BAFC96DDA832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628C-F5C0-4C3A-B2F0-8D9417040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D43B8-B80D-4980-AC0A-D7CB51E1DE7F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D43B8-B80D-4980-AC0A-D7CB51E1DE7F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D43B8-B80D-4980-AC0A-D7CB51E1DE7F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D43B8-B80D-4980-AC0A-D7CB51E1DE7F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D43B8-B80D-4980-AC0A-D7CB51E1DE7F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D43B8-B80D-4980-AC0A-D7CB51E1DE7F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D43B8-B80D-4980-AC0A-D7CB51E1DE7F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4"/>
          <p:cNvCxnSpPr/>
          <p:nvPr/>
        </p:nvCxnSpPr>
        <p:spPr>
          <a:xfrm flipV="1">
            <a:off x="0" y="642922"/>
            <a:ext cx="9144000" cy="30177"/>
          </a:xfrm>
          <a:prstGeom prst="line">
            <a:avLst/>
          </a:prstGeom>
          <a:ln w="76200">
            <a:solidFill>
              <a:srgbClr val="2D7B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7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692123" cy="662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одзаголовок 2"/>
          <p:cNvSpPr txBox="1">
            <a:spLocks/>
          </p:cNvSpPr>
          <p:nvPr/>
        </p:nvSpPr>
        <p:spPr>
          <a:xfrm>
            <a:off x="642910" y="214294"/>
            <a:ext cx="2765425" cy="4381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 baseline="0">
                <a:latin typeface="Book Antiqua" pitchFamily="18" charset="0"/>
                <a:cs typeface="Browallia New" pitchFamily="34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/>
            </a:pPr>
            <a:r>
              <a:rPr lang="ro-RO" dirty="0" smtClean="0"/>
              <a:t>Serviciul Fiscal de Stat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463D9-4181-4B66-A635-F814634FCF2B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20742-EEA8-4CAF-9D91-394C462BE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E27B9-BFEE-498D-A38E-BAFC96DDA832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F628C-F5C0-4C3A-B2F0-8D9417040E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lvl="0" indent="0" algn="ctr">
              <a:buNone/>
            </a:pPr>
            <a:endParaRPr lang="ro-MO" sz="3300" b="1" dirty="0" smtClean="0"/>
          </a:p>
          <a:p>
            <a:pPr marL="0" indent="0" algn="ctr">
              <a:buNone/>
            </a:pPr>
            <a:r>
              <a:rPr lang="ru-RU" sz="2900" b="1" dirty="0" smtClean="0">
                <a:latin typeface="+mj-lt"/>
              </a:rPr>
              <a:t>Новые </a:t>
            </a:r>
            <a:r>
              <a:rPr lang="ru-RU" sz="2900" b="1" dirty="0">
                <a:latin typeface="+mj-lt"/>
              </a:rPr>
              <a:t>аспекты, касающейся порядка  начисления, уплаты и декларирования  подоходного налога у источника </a:t>
            </a:r>
            <a:r>
              <a:rPr lang="ru-RU" sz="2900" b="1" dirty="0" smtClean="0">
                <a:latin typeface="+mj-lt"/>
              </a:rPr>
              <a:t>выплаты</a:t>
            </a:r>
            <a:r>
              <a:rPr lang="ro-MO" sz="2900" b="1" dirty="0" smtClean="0">
                <a:latin typeface="+mj-lt"/>
              </a:rPr>
              <a:t>, </a:t>
            </a:r>
            <a:r>
              <a:rPr lang="ru-RU" sz="2900" b="1" dirty="0" smtClean="0">
                <a:latin typeface="+mj-lt"/>
              </a:rPr>
              <a:t>взносов </a:t>
            </a:r>
            <a:r>
              <a:rPr lang="ru-RU" sz="2900" b="1" dirty="0">
                <a:latin typeface="+mj-lt"/>
              </a:rPr>
              <a:t>социального страхования и взносов по обязательному медицинскому страхованию</a:t>
            </a:r>
          </a:p>
          <a:p>
            <a:pPr marL="0" indent="0" algn="ctr">
              <a:buNone/>
            </a:pPr>
            <a:r>
              <a:rPr lang="ru-RU" sz="2900" b="1" dirty="0">
                <a:latin typeface="+mj-lt"/>
              </a:rPr>
              <a:t> в 2021 </a:t>
            </a:r>
            <a:r>
              <a:rPr lang="ru-RU" sz="2900" b="1" dirty="0" smtClean="0">
                <a:latin typeface="+mj-lt"/>
              </a:rPr>
              <a:t>году</a:t>
            </a:r>
            <a:endParaRPr lang="ro-MO" sz="2900" b="1" dirty="0" smtClean="0">
              <a:latin typeface="+mj-lt"/>
            </a:endParaRPr>
          </a:p>
          <a:p>
            <a:pPr marL="0" indent="0" algn="ctr">
              <a:buNone/>
            </a:pPr>
            <a:r>
              <a:rPr lang="ru-RU" sz="1900" i="1" dirty="0">
                <a:latin typeface="+mj-lt"/>
              </a:rPr>
              <a:t>(поправки, внесенные </a:t>
            </a:r>
            <a:r>
              <a:rPr lang="ru-RU" sz="1900" i="1" dirty="0" smtClean="0">
                <a:latin typeface="+mj-lt"/>
              </a:rPr>
              <a:t>в законодательные акты </a:t>
            </a:r>
          </a:p>
          <a:p>
            <a:pPr marL="0" indent="0" algn="ctr">
              <a:buNone/>
            </a:pPr>
            <a:r>
              <a:rPr lang="ru-RU" sz="1900" i="1" dirty="0" smtClean="0">
                <a:latin typeface="+mj-lt"/>
              </a:rPr>
              <a:t>Законами №60/2020</a:t>
            </a:r>
            <a:r>
              <a:rPr lang="ru-RU" sz="1900" dirty="0" smtClean="0">
                <a:latin typeface="+mj-lt"/>
              </a:rPr>
              <a:t>, </a:t>
            </a:r>
            <a:r>
              <a:rPr lang="ru-RU" sz="1900" i="1" dirty="0" smtClean="0">
                <a:latin typeface="+mj-lt"/>
              </a:rPr>
              <a:t>№</a:t>
            </a:r>
            <a:r>
              <a:rPr lang="ru-RU" sz="1900" i="1" dirty="0">
                <a:latin typeface="+mj-lt"/>
              </a:rPr>
              <a:t>257/2020 и № 224/2020)</a:t>
            </a:r>
          </a:p>
          <a:p>
            <a:pPr marL="0" indent="0" algn="ctr">
              <a:buNone/>
            </a:pPr>
            <a:endParaRPr lang="ru-RU" sz="1900" b="1" dirty="0" smtClean="0">
              <a:latin typeface="+mj-lt"/>
            </a:endParaRPr>
          </a:p>
          <a:p>
            <a:pPr marL="0" indent="0" algn="ctr">
              <a:buNone/>
            </a:pPr>
            <a:endParaRPr lang="en-US" sz="2200" i="1" dirty="0" smtClean="0">
              <a:latin typeface="+mj-lt"/>
            </a:endParaRPr>
          </a:p>
          <a:p>
            <a:pPr marL="0" indent="0" algn="ctr">
              <a:buNone/>
            </a:pPr>
            <a:r>
              <a:rPr lang="ro-RO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50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7260"/>
            <a:ext cx="8229600" cy="864097"/>
          </a:xfrm>
        </p:spPr>
        <p:txBody>
          <a:bodyPr>
            <a:normAutofit fontScale="90000"/>
          </a:bodyPr>
          <a:lstStyle/>
          <a:p>
            <a:pPr lvl="0"/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200" b="1" dirty="0"/>
              <a:t>Подоходный налог у источника </a:t>
            </a:r>
            <a:r>
              <a:rPr lang="ru-RU" sz="2200" b="1" dirty="0" smtClean="0"/>
              <a:t>выплаты</a:t>
            </a: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201316"/>
            <a:ext cx="8668509" cy="41764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29.1.7.9.3.</a:t>
            </a:r>
          </a:p>
          <a:p>
            <a:pPr algn="just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Удерживается ли подоходный налог у источника выплаты c суммы капитализированных процентов, перечисленные на счет физических лиц резидентов в соответствии с договором, заключенным с банком?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 соответствии с положениями ч. (37) ст.901 Налогового кодекса банки, ссудо-сберегательные ассоциации, а также эмитенты корпоративных ценных бумаг удерживают налог в размере 3% из процентов, выплачиваемых физическим лицам-резидентам.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ст.44 ч.(1) Налогового кодекса учет доходов физических лиц, не осуществляющих предпринимательскую деятельность, производится в соответствии с кассовым методом учета.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ч.(2) данной статьи под кассовым методом учета следует понимать метод, в соответствии с которым доход учитывается в налоговом году, в котором он был получен денежными средствами или в другой форме.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	  Следовательно, при капитализации процентов на счет физических лиц резидентов в соответствии с депозитным договором, заключенным с банком, банк обязан начислять подоходный налог применяя ставку в размере 3%.</a:t>
            </a:r>
          </a:p>
          <a:p>
            <a:pPr algn="ctr"/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0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7260"/>
            <a:ext cx="8229600" cy="864097"/>
          </a:xfrm>
        </p:spPr>
        <p:txBody>
          <a:bodyPr>
            <a:normAutofit fontScale="90000"/>
          </a:bodyPr>
          <a:lstStyle/>
          <a:p>
            <a:pPr lvl="0"/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200" b="1" dirty="0"/>
              <a:t>Подоходный налог у источника </a:t>
            </a:r>
            <a:r>
              <a:rPr lang="ru-RU" sz="2200" b="1" dirty="0" smtClean="0"/>
              <a:t>выплаты</a:t>
            </a: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201316"/>
            <a:ext cx="8668509" cy="41764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29.1.7.9.4.  Удерживается ли подоходный налог у источника выплаты, согласно ч.(37) ст. 901 или ст.89 Налогового кодекса, из сумм выплачиваемых основным дилером физическим лицам-резидентам при выкупе ценных бумаг</a:t>
            </a:r>
            <a:r>
              <a:rPr lang="ru-RU" sz="10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endParaRPr lang="ru-RU" sz="10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Согласно ч.(37) ст. 901 Налогового кодекса банки, ссудо-сберегательные ассоциации, а также эмитенты корпоративных ценных бумаг удерживают налог в размере 3% из процентов, выплачиваемых физическим лицам-резидента. </a:t>
            </a:r>
          </a:p>
          <a:p>
            <a:pPr algn="just"/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Также, в соответствии с ст.89 Налогового кодекса каждый, указанный в статье 90, плательщик процентных начислений в пользу физических лиц, за исключением осуществленных в пользу индивидуальных предпринимателей и крестьянских (фермерских) хозяйств, обязан удерживать из каждых процентных начислений и уплачивать как часть налога сумму, равную 12 % суммы выплаты. </a:t>
            </a:r>
          </a:p>
          <a:p>
            <a:pPr algn="just"/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Одновременно, подпункт 16) пункта 6 Регламента, утвержденного Постановлением № 170/2018, устанавливает, что государственными облигациями являются государственные ценные бумаги, выпущенные с дисконтом, по номинальной стоимости или с премией со сроком на год и более, по которым эмитент (Министерство финансов) периодически выплачивает проценты согласно фиксированной или плавающей процентной ставке, в соответствии с условиями выпуска и которые выкупаются на дату погашения по их номинальной стоимости. </a:t>
            </a:r>
          </a:p>
          <a:p>
            <a:pPr algn="just"/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Одновременно, первичные дилеры (банки, допущенные Министерством финансов для проведения операций с ГЦБ на рынке ГЦБ) проводят операции с ценными бумагами на рынке государственных ценных бумаг от своего имени и за свой счет или от своего имени и за счет своих клиентов, физических и/или юридических лиц, резидентов или нерезидентов. </a:t>
            </a:r>
          </a:p>
          <a:p>
            <a:pPr algn="just"/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Таким образом, принимая во внимание тот факт, что плательщик процентов по государственным облигациям является эмитент, основной дилер (коммерческие банки), действующий от имени своих клиентов, не обязан удерживать подоходный налог у источника выплаты, установленный ч.(37) ст.901 Налогового кодекса, в размере 3% и ст.89 Налогового кодекса в размере 12%. </a:t>
            </a:r>
          </a:p>
          <a:p>
            <a:pPr algn="just"/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 то же время сообщаем, что доходы в виде процентов, уплачиваемых физических лицам-резидентам, подпадают под лит. (o) ст.18 Налогового кодекса в качестве источников налогооблагаемого дохода, которые должны облагаться налогом, а также декларироваться в соответствии со ст. 83 Налогового кодекса путем представления Декларации о подоходном налоге с физических лиц (форма CET18).</a:t>
            </a:r>
          </a:p>
        </p:txBody>
      </p:sp>
    </p:spTree>
    <p:extLst>
      <p:ext uri="{BB962C8B-B14F-4D97-AF65-F5344CB8AC3E}">
        <p14:creationId xmlns:p14="http://schemas.microsoft.com/office/powerpoint/2010/main" val="239566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726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300" b="1" dirty="0"/>
              <a:t>Подоходный налог у источника выплаты.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1786" y="1417340"/>
            <a:ext cx="8668509" cy="42484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Продление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срока применения налоговых льгот по подоходному налогу с заработных выплат для работников работающие в сфере реализации программ.</a:t>
            </a:r>
          </a:p>
          <a:p>
            <a:pPr algn="ctr"/>
            <a:r>
              <a:rPr lang="ru-RU" sz="1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(ст.24 ч.(21) Закона №1164/1997 о введении в действие разделов I и II НК)</a:t>
            </a:r>
          </a:p>
          <a:p>
            <a:pPr algn="ctr"/>
            <a:endParaRPr lang="ru-RU" sz="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Для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хозяйствующих субъектов, основная деятельность которых состоит в реализации программ </a:t>
            </a:r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продлена льгота по подоходному налогу у источника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выплаты для работников экономических агентов, основной деятельностью которых является реализация </a:t>
            </a:r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2023 года включительно</a:t>
            </a:r>
            <a:r>
              <a:rPr lang="ru-RU" sz="1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Выдержки из статьи 24 ч.(21) Закона №1164/1997 о введении в действие разделов I и II Налогового кодекса):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«(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21) Облагаемым доходом признается месячный доход (установленный индивидуальным трудовым договором), размер которого н</a:t>
            </a:r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 превышает две среднемесячные заработные платы по экономике, прогнозируемые на соответствующий год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для работников тех хозяйствующих субъектов, основная деятельность которых состоит в реализации программ и соответствует видам деятельности, предусмотренным в приложении 1, если соблюдаются в совокупности условия, предусмотренные этой части…»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76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9308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o-MO" sz="2400" b="1" dirty="0" smtClean="0"/>
              <a:t/>
            </a:r>
            <a:br>
              <a:rPr lang="ro-MO" sz="2400" b="1" dirty="0" smtClean="0"/>
            </a:br>
            <a:r>
              <a:rPr lang="ru-RU" sz="2200" b="1" dirty="0"/>
              <a:t>Подоходный налог у источника </a:t>
            </a:r>
            <a:r>
              <a:rPr lang="ru-RU" sz="2200" b="1" dirty="0" smtClean="0"/>
              <a:t>выплаты</a:t>
            </a: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417340"/>
            <a:ext cx="8596501" cy="38884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i="1" dirty="0">
                <a:solidFill>
                  <a:schemeClr val="tx1"/>
                </a:solidFill>
              </a:rPr>
              <a:t>Согласно Постановлением Правительства № 923 от 22 декабря 2020 года среднемесячная заработная плата по экономике, прогнозируемая на 2021 год, </a:t>
            </a:r>
            <a:r>
              <a:rPr lang="ru-RU" b="1" i="1" dirty="0">
                <a:solidFill>
                  <a:schemeClr val="tx1"/>
                </a:solidFill>
              </a:rPr>
              <a:t>составляет 8716 леев </a:t>
            </a:r>
            <a:r>
              <a:rPr lang="ru-RU" i="1" dirty="0">
                <a:solidFill>
                  <a:schemeClr val="tx1"/>
                </a:solidFill>
              </a:rPr>
              <a:t>для использования в порядке, установленном законодательством.</a:t>
            </a:r>
          </a:p>
          <a:p>
            <a:pPr algn="just"/>
            <a:r>
              <a:rPr lang="ru-RU" i="1" dirty="0">
                <a:solidFill>
                  <a:schemeClr val="tx1"/>
                </a:solidFill>
              </a:rPr>
              <a:t>Эта сумма используется для определения лимита базы для расчета пособий по социальному страхованию и ежемесячного застрахованного дохода для хозяйствующих субъектов, основная деятельность которых состоит в реализации программ (8716 леев x 2) = 17 432 леев).</a:t>
            </a:r>
          </a:p>
        </p:txBody>
      </p:sp>
    </p:spTree>
    <p:extLst>
      <p:ext uri="{BB962C8B-B14F-4D97-AF65-F5344CB8AC3E}">
        <p14:creationId xmlns:p14="http://schemas.microsoft.com/office/powerpoint/2010/main" val="98713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9308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o-MO" sz="2400" b="1" dirty="0" smtClean="0"/>
              <a:t/>
            </a:r>
            <a:br>
              <a:rPr lang="ro-MO" sz="2400" b="1" dirty="0" smtClean="0"/>
            </a:br>
            <a:r>
              <a:rPr lang="ru-RU" sz="2200" b="1" dirty="0"/>
              <a:t>Подоходный налог у источника выплаты.</a:t>
            </a:r>
            <a:br>
              <a:rPr lang="ru-RU" sz="2200" b="1" dirty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841276"/>
            <a:ext cx="8572500" cy="4680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893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9308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o-MO" sz="2400" b="1" dirty="0" smtClean="0"/>
              <a:t/>
            </a:r>
            <a:br>
              <a:rPr lang="ro-MO" sz="24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>ВЗНОСЫ </a:t>
            </a:r>
            <a:r>
              <a:rPr lang="ru-RU" sz="2200" b="1" dirty="0"/>
              <a:t>ОБЯЗАТЕЛЬНОГО МЕДИЦИНСКОГО СТРАХОВАНИЯ</a:t>
            </a:r>
            <a:br>
              <a:rPr lang="ru-RU" sz="22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993404"/>
            <a:ext cx="8596501" cy="331236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i="1" dirty="0">
                <a:solidFill>
                  <a:schemeClr val="tx1"/>
                </a:solidFill>
              </a:rPr>
              <a:t>	</a:t>
            </a:r>
            <a:r>
              <a:rPr lang="ru-RU" i="1" dirty="0" smtClean="0">
                <a:solidFill>
                  <a:schemeClr val="tx1"/>
                </a:solidFill>
              </a:rPr>
              <a:t>Согласно </a:t>
            </a:r>
            <a:r>
              <a:rPr lang="ru-RU" i="1" dirty="0">
                <a:solidFill>
                  <a:schemeClr val="tx1"/>
                </a:solidFill>
              </a:rPr>
              <a:t>ст. 4 ч. (4) Закона о фондах обязательного медицинского страхования на 2021 год № 256/2020 на 2021 год</a:t>
            </a:r>
            <a:r>
              <a:rPr lang="ru-RU" i="1" dirty="0" smtClean="0">
                <a:solidFill>
                  <a:schemeClr val="tx1"/>
                </a:solidFill>
              </a:rPr>
              <a:t>:</a:t>
            </a:r>
          </a:p>
          <a:p>
            <a:pPr algn="just"/>
            <a:endParaRPr lang="ru-RU" i="1" dirty="0">
              <a:solidFill>
                <a:schemeClr val="tx1"/>
              </a:solidFill>
            </a:endParaRPr>
          </a:p>
          <a:p>
            <a:pPr algn="just"/>
            <a:r>
              <a:rPr lang="ru-RU" i="1" dirty="0" smtClean="0">
                <a:solidFill>
                  <a:schemeClr val="tx1"/>
                </a:solidFill>
              </a:rPr>
              <a:t>a) взнос </a:t>
            </a:r>
            <a:r>
              <a:rPr lang="ru-RU" i="1" dirty="0">
                <a:solidFill>
                  <a:schemeClr val="tx1"/>
                </a:solidFill>
              </a:rPr>
              <a:t>обязательного медицинского страхования, исчисленный в процентном отношении к заработной плате и другим выплатам</a:t>
            </a:r>
          </a:p>
          <a:p>
            <a:pPr algn="just"/>
            <a:r>
              <a:rPr lang="ru-RU" b="1" i="1" dirty="0">
                <a:solidFill>
                  <a:schemeClr val="tx1"/>
                </a:solidFill>
              </a:rPr>
              <a:t>составляет  9</a:t>
            </a:r>
            <a:r>
              <a:rPr lang="ru-RU" b="1" i="1" dirty="0" smtClean="0">
                <a:solidFill>
                  <a:schemeClr val="tx1"/>
                </a:solidFill>
              </a:rPr>
              <a:t>%;</a:t>
            </a:r>
          </a:p>
          <a:p>
            <a:pPr algn="just"/>
            <a:endParaRPr lang="ru-RU" b="1" i="1" dirty="0">
              <a:solidFill>
                <a:schemeClr val="tx1"/>
              </a:solidFill>
            </a:endParaRPr>
          </a:p>
          <a:p>
            <a:pPr algn="just"/>
            <a:r>
              <a:rPr lang="ru-RU" i="1" dirty="0" smtClean="0">
                <a:solidFill>
                  <a:schemeClr val="tx1"/>
                </a:solidFill>
              </a:rPr>
              <a:t>b) взнос </a:t>
            </a:r>
            <a:r>
              <a:rPr lang="ru-RU" i="1" dirty="0">
                <a:solidFill>
                  <a:schemeClr val="tx1"/>
                </a:solidFill>
              </a:rPr>
              <a:t>обязательного медицинского страхования, исчисленный в виде фиксированной суммы составляет - </a:t>
            </a:r>
            <a:r>
              <a:rPr lang="ru-RU" b="1" i="1" dirty="0">
                <a:solidFill>
                  <a:schemeClr val="tx1"/>
                </a:solidFill>
              </a:rPr>
              <a:t>4056 леев.</a:t>
            </a:r>
          </a:p>
        </p:txBody>
      </p:sp>
    </p:spTree>
    <p:extLst>
      <p:ext uri="{BB962C8B-B14F-4D97-AF65-F5344CB8AC3E}">
        <p14:creationId xmlns:p14="http://schemas.microsoft.com/office/powerpoint/2010/main" val="207156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13284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o-MO" sz="2400" b="1" dirty="0" smtClean="0"/>
              <a:t/>
            </a:r>
            <a:br>
              <a:rPr lang="ro-MO" sz="24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>ВЗНОСЫ </a:t>
            </a:r>
            <a:r>
              <a:rPr lang="ru-RU" sz="2200" b="1" dirty="0"/>
              <a:t>ОБЯЗАТЕЛЬНОГО МЕДИЦИНСКОГО СТРАХОВАНИЯ</a:t>
            </a:r>
            <a:br>
              <a:rPr lang="ru-RU" sz="22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489348"/>
            <a:ext cx="8596501" cy="41044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i="1" dirty="0">
                <a:solidFill>
                  <a:schemeClr val="tx1"/>
                </a:solidFill>
              </a:rPr>
              <a:t>	</a:t>
            </a:r>
            <a:r>
              <a:rPr lang="ru-RU" dirty="0" smtClean="0">
                <a:solidFill>
                  <a:schemeClr val="tx1"/>
                </a:solidFill>
              </a:rPr>
              <a:t>Статья </a:t>
            </a:r>
            <a:r>
              <a:rPr lang="ru-RU" dirty="0">
                <a:solidFill>
                  <a:schemeClr val="tx1"/>
                </a:solidFill>
              </a:rPr>
              <a:t>XXI Закона об учреждении некоторых мер поддержки предпринимательской деятельности и о внесении изменений в некоторые нормативные акты № 60/2020 (Официальный монитор Республики Молдова, 2020 г., № 108–109, ст.186), дополнена ч.(4) следующего содержания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</a:p>
          <a:p>
            <a:pPr algn="just"/>
            <a:endParaRPr lang="ru-RU" sz="400" i="1" dirty="0">
              <a:solidFill>
                <a:schemeClr val="tx1"/>
              </a:solidFill>
            </a:endParaRPr>
          </a:p>
          <a:p>
            <a:pPr algn="just"/>
            <a:r>
              <a:rPr lang="ru-RU" sz="1600" i="1" dirty="0" smtClean="0">
                <a:solidFill>
                  <a:schemeClr val="tx1"/>
                </a:solidFill>
              </a:rPr>
              <a:t>«(</a:t>
            </a:r>
            <a:r>
              <a:rPr lang="ru-RU" sz="1600" i="1" dirty="0">
                <a:solidFill>
                  <a:schemeClr val="tx1"/>
                </a:solidFill>
              </a:rPr>
              <a:t>4) </a:t>
            </a:r>
            <a:r>
              <a:rPr lang="ru-RU" sz="1600" b="1" i="1" dirty="0">
                <a:solidFill>
                  <a:schemeClr val="tx1"/>
                </a:solidFill>
              </a:rPr>
              <a:t>В отступление от положений Закона о размере, порядке и сроках уплаты взносов обязательного медицинского страхования № 1593/2002 – из заработных плат и других выплат, относящихся к периодам до 31 декабря 2020 года, и выплачиваемых с 1 января 2021 года в пользу работников/других физических лиц за выполненную работу/предоставление услуг, – как взносы обязательного медицинского страхования, уплачиваемые работниками, так и взносы обязательного медицинского страхования, уплачиваемые работодателями, исчисляются и выплачиваются в соответствии с действующим на 31 декабря 2020 года законодательством.»</a:t>
            </a:r>
          </a:p>
        </p:txBody>
      </p:sp>
    </p:spTree>
    <p:extLst>
      <p:ext uri="{BB962C8B-B14F-4D97-AF65-F5344CB8AC3E}">
        <p14:creationId xmlns:p14="http://schemas.microsoft.com/office/powerpoint/2010/main" val="260210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9308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o-MO" sz="2400" b="1" dirty="0" smtClean="0"/>
              <a:t/>
            </a:r>
            <a:br>
              <a:rPr lang="ro-MO" sz="24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>ВЗНОСЫ </a:t>
            </a:r>
            <a:r>
              <a:rPr lang="ru-RU" sz="2200" b="1" dirty="0"/>
              <a:t>ОБЯЗАТЕЛЬНОГО МЕДИЦИНСКОГО СТРАХОВАНИЯ</a:t>
            </a:r>
            <a:br>
              <a:rPr lang="ru-RU" sz="22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2137420"/>
            <a:ext cx="8596501" cy="28803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>
                <a:solidFill>
                  <a:schemeClr val="tx1"/>
                </a:solidFill>
              </a:rPr>
              <a:t>соответствии с поправками, внесенными в Закон №1593/2002</a:t>
            </a:r>
            <a:r>
              <a:rPr lang="ru-RU" i="1" dirty="0">
                <a:solidFill>
                  <a:schemeClr val="tx1"/>
                </a:solidFill>
              </a:rPr>
              <a:t> (поправки, внесенные Законом №60/2020),</a:t>
            </a:r>
            <a:r>
              <a:rPr lang="ru-RU" dirty="0">
                <a:solidFill>
                  <a:schemeClr val="tx1"/>
                </a:solidFill>
              </a:rPr>
              <a:t> с заработных плат и других выплат начисленные за период   </a:t>
            </a:r>
            <a:r>
              <a:rPr lang="ru-RU" b="1" dirty="0">
                <a:solidFill>
                  <a:schemeClr val="tx1"/>
                </a:solidFill>
              </a:rPr>
              <a:t>начиная с января 2021 года </a:t>
            </a:r>
            <a:r>
              <a:rPr lang="ru-RU" dirty="0">
                <a:solidFill>
                  <a:schemeClr val="tx1"/>
                </a:solidFill>
              </a:rPr>
              <a:t>обязанность по уплате взносов обязательного медицинского страхования, </a:t>
            </a:r>
            <a:r>
              <a:rPr lang="ru-RU" b="1" dirty="0">
                <a:solidFill>
                  <a:schemeClr val="tx1"/>
                </a:solidFill>
              </a:rPr>
              <a:t>возложена только на работников и других физических лиц </a:t>
            </a:r>
            <a:r>
              <a:rPr lang="ru-RU" dirty="0">
                <a:solidFill>
                  <a:schemeClr val="tx1"/>
                </a:solidFill>
              </a:rPr>
              <a:t>являющиеся плательщиками данных взносов. Обязанность работодателей по уплате этих взносов </a:t>
            </a:r>
            <a:r>
              <a:rPr lang="ru-RU" b="1" dirty="0">
                <a:solidFill>
                  <a:schemeClr val="tx1"/>
                </a:solidFill>
              </a:rPr>
              <a:t>была отменена</a:t>
            </a:r>
            <a:r>
              <a:rPr lang="ru-RU" dirty="0">
                <a:solidFill>
                  <a:schemeClr val="tx1"/>
                </a:solidFill>
              </a:rPr>
              <a:t>.</a:t>
            </a:r>
            <a:endParaRPr lang="ru-RU" sz="16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88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5292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o-MO" sz="2400" b="1" dirty="0" smtClean="0"/>
              <a:t/>
            </a:r>
            <a:br>
              <a:rPr lang="ro-MO" sz="24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>ВЗНОСЫ </a:t>
            </a:r>
            <a:r>
              <a:rPr lang="ru-RU" sz="2200" b="1" dirty="0"/>
              <a:t>ОБЯЗАТЕЛЬНОГО МЕДИЦИНСКОГО СТРАХОВАНИЯ</a:t>
            </a:r>
            <a:br>
              <a:rPr lang="ru-RU" sz="22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561356"/>
            <a:ext cx="8596501" cy="37444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o-MO" sz="1600" b="1" i="1" dirty="0" smtClean="0">
                <a:solidFill>
                  <a:schemeClr val="tx1"/>
                </a:solidFill>
              </a:rPr>
              <a:t>	</a:t>
            </a:r>
            <a:r>
              <a:rPr lang="ru-RU" sz="1600" b="1" i="1" dirty="0" smtClean="0">
                <a:solidFill>
                  <a:schemeClr val="tx1"/>
                </a:solidFill>
              </a:rPr>
              <a:t>Основа </a:t>
            </a:r>
            <a:r>
              <a:rPr lang="ru-RU" sz="1600" b="1" i="1" dirty="0">
                <a:solidFill>
                  <a:schemeClr val="tx1"/>
                </a:solidFill>
              </a:rPr>
              <a:t>для исчисления взносов обязательного медицинского страхования:</a:t>
            </a:r>
          </a:p>
          <a:p>
            <a:pPr algn="just"/>
            <a:endParaRPr lang="ru-RU" sz="1600" b="1" i="1" dirty="0">
              <a:solidFill>
                <a:schemeClr val="tx1"/>
              </a:solidFill>
            </a:endParaRPr>
          </a:p>
          <a:p>
            <a:pPr algn="just"/>
            <a:endParaRPr lang="ru-RU" sz="1600" b="1" i="1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b="1" i="1" dirty="0">
                <a:solidFill>
                  <a:schemeClr val="tx1"/>
                </a:solidFill>
              </a:rPr>
              <a:t>заработная плата и  другие выплаты.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b="1" i="1" dirty="0">
                <a:solidFill>
                  <a:schemeClr val="tx1"/>
                </a:solidFill>
              </a:rPr>
              <a:t>другие выплаты – </a:t>
            </a:r>
            <a:r>
              <a:rPr lang="ru-RU" sz="1600" i="1" dirty="0">
                <a:solidFill>
                  <a:schemeClr val="tx1"/>
                </a:solidFill>
              </a:rPr>
              <a:t>любая другая сумма, кроме заработной платы, выплаченная работодателем в пользу его работника, а также другие платежи и доходы, выплаченные физическим лицам, за исключением предусмотренных в статьях 20, 89, 90 и </a:t>
            </a:r>
            <a:r>
              <a:rPr lang="ru-RU" sz="1600" i="1" dirty="0" smtClean="0">
                <a:solidFill>
                  <a:schemeClr val="tx1"/>
                </a:solidFill>
              </a:rPr>
              <a:t>90/1 </a:t>
            </a:r>
            <a:r>
              <a:rPr lang="ru-RU" sz="1600" i="1" dirty="0">
                <a:solidFill>
                  <a:schemeClr val="tx1"/>
                </a:solidFill>
              </a:rPr>
              <a:t>Налогового кодекса, на которые не начисляются взносы обязательного медицинского страхования.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</a:rPr>
              <a:t>                 </a:t>
            </a:r>
            <a:r>
              <a:rPr lang="ro-MO" sz="1600" dirty="0" smtClean="0">
                <a:solidFill>
                  <a:schemeClr val="tx1"/>
                </a:solidFill>
              </a:rPr>
              <a:t>                    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>
                <a:solidFill>
                  <a:schemeClr val="tx1"/>
                </a:solidFill>
              </a:rPr>
              <a:t>(ст..3 Закона №1593 от  26.12.2002).</a:t>
            </a:r>
          </a:p>
        </p:txBody>
      </p:sp>
    </p:spTree>
    <p:extLst>
      <p:ext uri="{BB962C8B-B14F-4D97-AF65-F5344CB8AC3E}">
        <p14:creationId xmlns:p14="http://schemas.microsoft.com/office/powerpoint/2010/main" val="87786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13284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o-MO" sz="2400" b="1" dirty="0" smtClean="0"/>
              <a:t/>
            </a:r>
            <a:br>
              <a:rPr lang="ro-MO" sz="24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>ВЗНОСЫ </a:t>
            </a:r>
            <a:r>
              <a:rPr lang="ru-RU" sz="2200" b="1" dirty="0"/>
              <a:t>ОБЯЗАТЕЛЬНОГО МЕДИЦИНСКОГО СТРАХОВАНИЯ</a:t>
            </a:r>
            <a:br>
              <a:rPr lang="ru-RU" sz="22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489348"/>
            <a:ext cx="8596501" cy="41044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	</a:t>
            </a:r>
            <a:r>
              <a:rPr lang="ru-RU" dirty="0" smtClean="0">
                <a:solidFill>
                  <a:schemeClr val="tx1"/>
                </a:solidFill>
              </a:rPr>
              <a:t>Поправки </a:t>
            </a:r>
            <a:r>
              <a:rPr lang="ru-RU" dirty="0">
                <a:solidFill>
                  <a:schemeClr val="tx1"/>
                </a:solidFill>
              </a:rPr>
              <a:t>внесены и в ч.(2) ст.23 Закона №1593/2002 и изложены в  следующей редакции:</a:t>
            </a:r>
          </a:p>
          <a:p>
            <a:pPr algn="just"/>
            <a:r>
              <a:rPr lang="ru-RU" i="1" dirty="0">
                <a:solidFill>
                  <a:schemeClr val="tx1"/>
                </a:solidFill>
              </a:rPr>
              <a:t>«2) Физические лица, включенные в начале отчетного года в одну из категорий плательщиков, предусмотренных в приложении 2, которые в течение года включены в одну из категорий плательщиков, предусмотренных в пункте 2 приложения 1, и </a:t>
            </a:r>
            <a:r>
              <a:rPr lang="ru-RU" b="1" i="1" dirty="0">
                <a:solidFill>
                  <a:schemeClr val="tx1"/>
                </a:solidFill>
              </a:rPr>
              <a:t>которые подтвердили уплату в полном объеме взносов </a:t>
            </a:r>
            <a:r>
              <a:rPr lang="ru-RU" i="1" dirty="0">
                <a:solidFill>
                  <a:schemeClr val="tx1"/>
                </a:solidFill>
              </a:rPr>
              <a:t>обязательного медицинского страхования в фиксированной сумме на соответствующий год, не уплачивают взносы обязательного медицинского страхования, исчисленные в процентном отношении к заработной плате и другим выплатам, за соответствующий период».</a:t>
            </a:r>
          </a:p>
        </p:txBody>
      </p:sp>
    </p:spTree>
    <p:extLst>
      <p:ext uri="{BB962C8B-B14F-4D97-AF65-F5344CB8AC3E}">
        <p14:creationId xmlns:p14="http://schemas.microsoft.com/office/powerpoint/2010/main" val="203698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13285"/>
            <a:ext cx="8712968" cy="438367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o-MO" sz="2000" b="1" dirty="0" smtClean="0"/>
              <a:t>	</a:t>
            </a:r>
            <a:r>
              <a:rPr lang="ru-RU" sz="2000" b="1" dirty="0"/>
              <a:t>	Подоходный налог у источника </a:t>
            </a:r>
            <a:r>
              <a:rPr lang="ru-RU" sz="2000" b="1" dirty="0" smtClean="0"/>
              <a:t>выплаты</a:t>
            </a:r>
            <a:endParaRPr lang="ro-RO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o-RO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o-RO" sz="1000" b="1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6987" y="1489348"/>
            <a:ext cx="8527693" cy="3600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Статья 20 Налогового кодекса: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ro-M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дополнена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необлагаемыми источниками дохода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т.е. лит.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z/18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z/19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следующего содержания: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„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z/18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платежи, произведенные работодателем за тестирование работников в целях выявления вируса SARS-CoV-2.";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"z/19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дивиденды, полученные юридическими лицами–резидентами от других юридических лиц–резидентов, за исключением дивидендов с нераспределенной прибыли, полученной в налоговые периоды 2008–2011 годов включительно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.";</a:t>
            </a:r>
            <a:endParaRPr lang="ro-MO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ro-M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поправкой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внесенной в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лит.p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/1) ст.20,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 установлены в качестве источников налогооблагаемого дохода - выигрыши в лотереях и/или спортивных пари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полученные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электронные сети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связи.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o-RO" b="1" dirty="0" smtClean="0">
              <a:solidFill>
                <a:schemeClr val="tx1"/>
              </a:solidFill>
            </a:endParaRPr>
          </a:p>
          <a:p>
            <a:pPr algn="ctr"/>
            <a:endParaRPr lang="ro-RO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52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9308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o-MO" sz="2400" b="1" dirty="0" smtClean="0"/>
              <a:t/>
            </a:r>
            <a:br>
              <a:rPr lang="ro-MO" sz="24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>ВЗНОСЫ </a:t>
            </a:r>
            <a:r>
              <a:rPr lang="ru-RU" sz="2200" b="1" dirty="0"/>
              <a:t>ОБЯЗАТЕЛЬНОГО МЕДИЦИНСКОГО СТРАХОВАНИЯ</a:t>
            </a:r>
            <a:br>
              <a:rPr lang="ru-RU" sz="22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7989" y="1551266"/>
            <a:ext cx="8596501" cy="35283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	Декларирование взносов обязательного медицинского страхования удержанные с работников, осуществляется работодателями при представление налогового отчета формы IPC21, </a:t>
            </a:r>
            <a:r>
              <a:rPr lang="ru-RU" dirty="0" smtClean="0">
                <a:solidFill>
                  <a:schemeClr val="tx1"/>
                </a:solidFill>
              </a:rPr>
              <a:t>утвержденного </a:t>
            </a:r>
            <a:r>
              <a:rPr lang="ru-RU" dirty="0">
                <a:solidFill>
                  <a:schemeClr val="tx1"/>
                </a:solidFill>
              </a:rPr>
              <a:t>приказом Министерство финансов №94 от 30 июля 2020 года (таблица №1 отчета).</a:t>
            </a:r>
            <a:endParaRPr lang="ru-RU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56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1520" y="1057300"/>
            <a:ext cx="8568951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99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5292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o-MO" sz="2400" b="1" dirty="0" smtClean="0"/>
              <a:t/>
            </a:r>
            <a:br>
              <a:rPr lang="ro-MO" sz="24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>ВЗНОСЫ </a:t>
            </a:r>
            <a:r>
              <a:rPr lang="ru-RU" sz="2200" b="1" dirty="0"/>
              <a:t>ОБЯЗАТЕЛЬНОГО </a:t>
            </a:r>
            <a:r>
              <a:rPr lang="ru-RU" sz="2200" b="1" dirty="0" smtClean="0"/>
              <a:t>СОЦИАЛЬНОГО </a:t>
            </a:r>
            <a:r>
              <a:rPr lang="ru-RU" sz="2200" b="1" dirty="0"/>
              <a:t>СТРАХОВАНИЯ</a:t>
            </a:r>
            <a:br>
              <a:rPr lang="ru-RU" sz="22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7989" y="1551266"/>
            <a:ext cx="8596501" cy="35283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Категория </a:t>
            </a:r>
            <a:r>
              <a:rPr lang="ru-RU" sz="2000" dirty="0">
                <a:solidFill>
                  <a:schemeClr val="tx1"/>
                </a:solidFill>
              </a:rPr>
              <a:t>плательщиков и застрахованных лиц, тарифы и сроки перечисления взносов обязательного государственного социального страхования установлены в приложении №1 к Закону о государственной системе социального страхования №489/1999, в редакции действующее с 1 января 2021 года. </a:t>
            </a:r>
            <a:endParaRPr lang="ru-RU" sz="20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6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9308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o-MO" sz="2400" b="1" dirty="0" smtClean="0"/>
              <a:t/>
            </a:r>
            <a:br>
              <a:rPr lang="ro-MO" sz="24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>ВЗНОСЫ </a:t>
            </a:r>
            <a:r>
              <a:rPr lang="ru-RU" sz="2200" b="1" dirty="0"/>
              <a:t>ОБЯЗАТЕЛЬНОГО СОЦИАЛЬНОГО СТРАХОВАНИЯ</a:t>
            </a:r>
            <a:br>
              <a:rPr lang="ru-RU" sz="22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7989" y="1551266"/>
            <a:ext cx="8596501" cy="35283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	</a:t>
            </a:r>
            <a:r>
              <a:rPr lang="ru-RU" dirty="0" smtClean="0">
                <a:solidFill>
                  <a:schemeClr val="tx1"/>
                </a:solidFill>
              </a:rPr>
              <a:t>Тарифы </a:t>
            </a:r>
            <a:r>
              <a:rPr lang="ru-RU" dirty="0">
                <a:solidFill>
                  <a:schemeClr val="tx1"/>
                </a:solidFill>
              </a:rPr>
              <a:t>взносов обязательного государственного социального страхования для категории работодателей, по сравнению со ставками, в силу в 2020 году, были </a:t>
            </a:r>
            <a:r>
              <a:rPr lang="ru-RU" b="1" dirty="0">
                <a:solidFill>
                  <a:schemeClr val="tx1"/>
                </a:solidFill>
              </a:rPr>
              <a:t>увеличены на 6%.</a:t>
            </a:r>
          </a:p>
          <a:p>
            <a:pPr algn="just"/>
            <a:endParaRPr lang="ru-RU" sz="800" dirty="0">
              <a:solidFill>
                <a:schemeClr val="tx1"/>
              </a:solidFill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	</a:t>
            </a:r>
            <a:r>
              <a:rPr lang="ru-RU" dirty="0" smtClean="0">
                <a:solidFill>
                  <a:schemeClr val="tx1"/>
                </a:solidFill>
              </a:rPr>
              <a:t>Согласно </a:t>
            </a:r>
            <a:r>
              <a:rPr lang="ru-RU" dirty="0">
                <a:solidFill>
                  <a:schemeClr val="tx1"/>
                </a:solidFill>
              </a:rPr>
              <a:t>поправкам, внесенными в Закон №489/1999 (поправки, внесенные Закон №60/2020), </a:t>
            </a:r>
            <a:r>
              <a:rPr lang="ru-RU" b="1" dirty="0">
                <a:solidFill>
                  <a:schemeClr val="tx1"/>
                </a:solidFill>
              </a:rPr>
              <a:t>начиная с 1 января 2021 года обязанность по уплате взносов обязательного государственного социального страхования возложена только на работодателей,</a:t>
            </a:r>
            <a:r>
              <a:rPr lang="ru-RU" dirty="0">
                <a:solidFill>
                  <a:schemeClr val="tx1"/>
                </a:solidFill>
              </a:rPr>
              <a:t> и их определение производится с заработной платы и других выплат, </a:t>
            </a:r>
            <a:r>
              <a:rPr lang="ru-RU" b="1" dirty="0">
                <a:solidFill>
                  <a:schemeClr val="tx1"/>
                </a:solidFill>
              </a:rPr>
              <a:t>начисленных за январь 2021 года</a:t>
            </a:r>
            <a:r>
              <a:rPr lang="ru-RU" dirty="0">
                <a:solidFill>
                  <a:schemeClr val="tx1"/>
                </a:solidFill>
              </a:rPr>
              <a:t>. Обязанность по уплате индивидуальных взносов социального страхования для работников, с 1 января 2021 г., </a:t>
            </a:r>
            <a:r>
              <a:rPr lang="ru-RU" b="1" dirty="0">
                <a:solidFill>
                  <a:schemeClr val="tx1"/>
                </a:solidFill>
              </a:rPr>
              <a:t>было отменено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4621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13284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o-MO" sz="2400" b="1" dirty="0" smtClean="0"/>
              <a:t/>
            </a:r>
            <a:br>
              <a:rPr lang="ro-MO" sz="24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>ВЗНОСЫ </a:t>
            </a:r>
            <a:r>
              <a:rPr lang="ru-RU" sz="2200" b="1" dirty="0"/>
              <a:t>ОБЯЗАТЕЛЬНОГО СОЦИАЛЬНОГО СТРАХОВАНИЯ</a:t>
            </a:r>
            <a:br>
              <a:rPr lang="ru-RU" sz="22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7989" y="1551266"/>
            <a:ext cx="8596501" cy="35283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	</a:t>
            </a:r>
            <a:r>
              <a:rPr lang="ru-RU" dirty="0" smtClean="0">
                <a:solidFill>
                  <a:schemeClr val="tx1"/>
                </a:solidFill>
              </a:rPr>
              <a:t>Увеличен </a:t>
            </a:r>
            <a:r>
              <a:rPr lang="ru-RU" dirty="0">
                <a:solidFill>
                  <a:schemeClr val="tx1"/>
                </a:solidFill>
              </a:rPr>
              <a:t>размер фиксированной суммы взносов для свободных профессионалов, осуществляющие деятельность в сфере правосудия, за исключением пенсионеров, лиц с ограниченными возможностями, а также лиц, которые имеют статус работника и составляет </a:t>
            </a:r>
            <a:r>
              <a:rPr lang="ru-RU" b="1" dirty="0">
                <a:solidFill>
                  <a:schemeClr val="tx1"/>
                </a:solidFill>
              </a:rPr>
              <a:t>24 255 леев за год </a:t>
            </a:r>
            <a:r>
              <a:rPr lang="ru-RU" dirty="0">
                <a:solidFill>
                  <a:schemeClr val="tx1"/>
                </a:solidFill>
              </a:rPr>
              <a:t>, или ежемесячная сумма к уплате составляет </a:t>
            </a:r>
            <a:r>
              <a:rPr lang="ru-RU" b="1" dirty="0">
                <a:solidFill>
                  <a:schemeClr val="tx1"/>
                </a:solidFill>
              </a:rPr>
              <a:t>2021,25 леев </a:t>
            </a:r>
            <a:r>
              <a:rPr lang="ru-RU" i="1" dirty="0">
                <a:solidFill>
                  <a:schemeClr val="tx1"/>
                </a:solidFill>
              </a:rPr>
              <a:t>(п. 1.61 Приложение №1 к Закону №489/1999).</a:t>
            </a:r>
          </a:p>
          <a:p>
            <a:pPr algn="just"/>
            <a:r>
              <a:rPr lang="ru-RU" b="1" i="1" dirty="0">
                <a:solidFill>
                  <a:schemeClr val="tx1"/>
                </a:solidFill>
              </a:rPr>
              <a:t>Примечание: </a:t>
            </a:r>
            <a:r>
              <a:rPr lang="ru-RU" i="1" dirty="0">
                <a:solidFill>
                  <a:schemeClr val="tx1"/>
                </a:solidFill>
              </a:rPr>
              <a:t>В соответствии с понятием установленной ст.1 Закона №489/1999, «свободный профессионал, осуществляющий деятельность в сфере </a:t>
            </a:r>
            <a:r>
              <a:rPr lang="ru-RU" i="1" dirty="0" smtClean="0">
                <a:solidFill>
                  <a:schemeClr val="tx1"/>
                </a:solidFill>
              </a:rPr>
              <a:t>правосудия» </a:t>
            </a:r>
            <a:r>
              <a:rPr lang="ru-RU" i="1" dirty="0">
                <a:solidFill>
                  <a:schemeClr val="tx1"/>
                </a:solidFill>
              </a:rPr>
              <a:t>это лицо, зарегистрировавшее одну из предусмотренных законом форм организации деятельности </a:t>
            </a:r>
            <a:r>
              <a:rPr lang="ru-RU" b="1" i="1" dirty="0">
                <a:solidFill>
                  <a:schemeClr val="tx1"/>
                </a:solidFill>
              </a:rPr>
              <a:t>адвоката, нотариуса, судебного исполнителя, авторизованного управляющего, медиатора</a:t>
            </a:r>
            <a:r>
              <a:rPr lang="ru-RU" i="1" dirty="0">
                <a:solidFill>
                  <a:schemeClr val="tx1"/>
                </a:solidFill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187495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9308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o-MO" sz="2400" b="1" dirty="0" smtClean="0"/>
              <a:t/>
            </a:r>
            <a:br>
              <a:rPr lang="ro-MO" sz="24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>ВЗНОСЫ </a:t>
            </a:r>
            <a:r>
              <a:rPr lang="ru-RU" sz="2200" b="1" dirty="0"/>
              <a:t>ОБЯЗАТЕЛЬНОГО СОЦИАЛЬНОГО СТРАХОВАНИЯ</a:t>
            </a:r>
            <a:br>
              <a:rPr lang="ru-RU" sz="22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7989" y="1551266"/>
            <a:ext cx="8596501" cy="35283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Основа для исчисления взносов обязательного государственного социального страхования, :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chemeClr val="tx1"/>
                </a:solidFill>
              </a:rPr>
              <a:t>фонд оплаты труда и другие выплаты.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	</a:t>
            </a:r>
            <a:r>
              <a:rPr lang="ru-RU" dirty="0" smtClean="0">
                <a:solidFill>
                  <a:schemeClr val="tx1"/>
                </a:solidFill>
              </a:rPr>
              <a:t>- </a:t>
            </a:r>
            <a:r>
              <a:rPr lang="ru-RU" b="1" dirty="0" smtClean="0">
                <a:solidFill>
                  <a:schemeClr val="tx1"/>
                </a:solidFill>
              </a:rPr>
              <a:t>выплата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i="1" dirty="0">
                <a:solidFill>
                  <a:schemeClr val="tx1"/>
                </a:solidFill>
              </a:rPr>
              <a:t>это любая сумма, иная нежели заработная плата, выплаченная работодателем в пользу лиц, работающих по индивидуальному трудовому договору, лиц, находящихся в служебных отношениях на основании административного акта или по иным гражданским договорам о выполнении работ или оказании услуг, включая выплаты в натуре, регулируемые нормативными актами или коллективным трудовым договором, кроме платежей и доходов, из которых не исчисляются взносы обязательного государственного социального страхования (ст.1 Закона №489/1999).</a:t>
            </a:r>
          </a:p>
        </p:txBody>
      </p:sp>
    </p:spTree>
    <p:extLst>
      <p:ext uri="{BB962C8B-B14F-4D97-AF65-F5344CB8AC3E}">
        <p14:creationId xmlns:p14="http://schemas.microsoft.com/office/powerpoint/2010/main" val="229472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9308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o-MO" sz="2400" b="1" dirty="0" smtClean="0"/>
              <a:t/>
            </a:r>
            <a:br>
              <a:rPr lang="ro-MO" sz="24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>ВЗНОСЫ </a:t>
            </a:r>
            <a:r>
              <a:rPr lang="ru-RU" sz="2200" b="1" dirty="0"/>
              <a:t>ОБЯЗАТЕЛЬНОГО СОЦИАЛЬНОГО СТРАХОВАНИЯ</a:t>
            </a:r>
            <a:br>
              <a:rPr lang="ru-RU" sz="22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2841" y="1551266"/>
            <a:ext cx="8596501" cy="39705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i="1" dirty="0">
                <a:solidFill>
                  <a:schemeClr val="tx1"/>
                </a:solidFill>
              </a:rPr>
              <a:t> </a:t>
            </a:r>
            <a:r>
              <a:rPr lang="ru-RU" sz="1600" i="1" dirty="0">
                <a:solidFill>
                  <a:schemeClr val="tx1"/>
                </a:solidFill>
              </a:rPr>
              <a:t>Декларация о начислении и использовании взносов обязательного государственного социального страхования и декларация о поименном учете застрахованных лиц, согласно ст.5 Закона №489/1999 представляется :</a:t>
            </a:r>
          </a:p>
          <a:p>
            <a:pPr algn="just"/>
            <a:r>
              <a:rPr lang="ru-RU" sz="1600" i="1" dirty="0">
                <a:solidFill>
                  <a:schemeClr val="tx1"/>
                </a:solidFill>
              </a:rPr>
              <a:t>a) работодателями, независимо от вида собственности и организационно-правовой формы, </a:t>
            </a:r>
            <a:r>
              <a:rPr lang="ru-RU" sz="1600" b="1" i="1" dirty="0">
                <a:solidFill>
                  <a:schemeClr val="tx1"/>
                </a:solidFill>
              </a:rPr>
              <a:t>свободные профессионалы, осуществляющие деятельность в сфере правосудия</a:t>
            </a:r>
            <a:r>
              <a:rPr lang="ru-RU" sz="1600" i="1" dirty="0">
                <a:solidFill>
                  <a:schemeClr val="tx1"/>
                </a:solidFill>
              </a:rPr>
              <a:t>– </a:t>
            </a:r>
            <a:r>
              <a:rPr lang="ru-RU" sz="1600" b="1" i="1" dirty="0">
                <a:solidFill>
                  <a:schemeClr val="tx1"/>
                </a:solidFill>
              </a:rPr>
              <a:t>ежемесячно, до 25-го числа месяца, следующего за отчетным</a:t>
            </a:r>
            <a:r>
              <a:rPr lang="ru-RU" sz="1600" i="1" dirty="0">
                <a:solidFill>
                  <a:schemeClr val="tx1"/>
                </a:solidFill>
              </a:rPr>
              <a:t>, а в случае ликвидации – не позднее 10 дней с даты утверждения ликвидационного баланса;;</a:t>
            </a:r>
          </a:p>
          <a:p>
            <a:pPr algn="just"/>
            <a:r>
              <a:rPr lang="ru-RU" sz="1600" i="1" dirty="0">
                <a:solidFill>
                  <a:schemeClr val="tx1"/>
                </a:solidFill>
              </a:rPr>
              <a:t>b) физическими лицами: индивидуальные предприниматели, </a:t>
            </a:r>
            <a:r>
              <a:rPr lang="ru-RU" sz="1600" i="1" dirty="0" smtClean="0">
                <a:solidFill>
                  <a:schemeClr val="tx1"/>
                </a:solidFill>
              </a:rPr>
              <a:t>физические </a:t>
            </a:r>
            <a:r>
              <a:rPr lang="ru-RU" sz="1600" i="1" dirty="0">
                <a:solidFill>
                  <a:schemeClr val="tx1"/>
                </a:solidFill>
              </a:rPr>
              <a:t>лица, осуществляющие независимую деятельность в сфере розничной торговли, за исключением торговли подакцизными товарами, физические лица, осуществляющие деятельность в сфере закупок продукции растениеводства и/или садоводства и/или объектов растительного мира, не имеющие работников, нанятых по индивидуальному трудовому договору, – </a:t>
            </a:r>
            <a:r>
              <a:rPr lang="ru-RU" sz="1600" b="1" i="1" dirty="0">
                <a:solidFill>
                  <a:schemeClr val="tx1"/>
                </a:solidFill>
              </a:rPr>
              <a:t>один раз в год до 15 января года, следующего за отчетным;</a:t>
            </a:r>
          </a:p>
        </p:txBody>
      </p:sp>
    </p:spTree>
    <p:extLst>
      <p:ext uri="{BB962C8B-B14F-4D97-AF65-F5344CB8AC3E}">
        <p14:creationId xmlns:p14="http://schemas.microsoft.com/office/powerpoint/2010/main" val="80556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9308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o-MO" sz="2400" b="1" dirty="0" smtClean="0"/>
              <a:t/>
            </a:r>
            <a:br>
              <a:rPr lang="ro-MO" sz="24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>ВЗНОСЫ </a:t>
            </a:r>
            <a:r>
              <a:rPr lang="ru-RU" sz="2200" b="1" dirty="0"/>
              <a:t>ОБЯЗАТЕЛЬНОГО МЕДИЦИНСКОГО СТРАХОВАНИЯ</a:t>
            </a:r>
            <a:br>
              <a:rPr lang="ru-RU" sz="22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2841" y="1551266"/>
            <a:ext cx="8596501" cy="39705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i="1" dirty="0">
                <a:solidFill>
                  <a:schemeClr val="tx1"/>
                </a:solidFill>
              </a:rPr>
              <a:t>c) </a:t>
            </a:r>
            <a:r>
              <a:rPr lang="ru-RU" b="1" i="1" dirty="0">
                <a:solidFill>
                  <a:schemeClr val="tx1"/>
                </a:solidFill>
              </a:rPr>
              <a:t>исправленная декларация </a:t>
            </a:r>
            <a:r>
              <a:rPr lang="ru-RU" i="1" dirty="0">
                <a:solidFill>
                  <a:schemeClr val="tx1"/>
                </a:solidFill>
              </a:rPr>
              <a:t>– в порядке, установленном в статье 188 Налогового кодекса № 1163/1997;</a:t>
            </a:r>
          </a:p>
          <a:p>
            <a:pPr algn="just"/>
            <a:r>
              <a:rPr lang="ru-RU" i="1" dirty="0">
                <a:solidFill>
                  <a:schemeClr val="tx1"/>
                </a:solidFill>
              </a:rPr>
              <a:t>e) в отступление от пункта а) работодатели, которые </a:t>
            </a:r>
            <a:r>
              <a:rPr lang="ru-RU" b="1" i="1" dirty="0">
                <a:solidFill>
                  <a:schemeClr val="tx1"/>
                </a:solidFill>
              </a:rPr>
              <a:t>в течение отчетного месяца не рассчитывают взносы социального страхования и у которых нет работников, не обязаны представлять отчет об удержании подоходного налога, взносов обязательного медицинского страхования и начисленных взносах обязательного государственного социального страхования за соответствующий месяц.</a:t>
            </a:r>
          </a:p>
        </p:txBody>
      </p:sp>
    </p:spTree>
    <p:extLst>
      <p:ext uri="{BB962C8B-B14F-4D97-AF65-F5344CB8AC3E}">
        <p14:creationId xmlns:p14="http://schemas.microsoft.com/office/powerpoint/2010/main" val="242026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9308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o-MO" sz="2400" b="1" dirty="0" smtClean="0"/>
              <a:t/>
            </a:r>
            <a:br>
              <a:rPr lang="ro-MO" sz="24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>ВЗНОСЫ </a:t>
            </a:r>
            <a:r>
              <a:rPr lang="ru-RU" sz="2200" b="1" dirty="0"/>
              <a:t>ОБЯЗАТЕЛЬНОГО МЕДИЦИНСКОГО СТРАХОВАНИЯ</a:t>
            </a:r>
            <a:br>
              <a:rPr lang="ru-RU" sz="22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896" y="1099340"/>
            <a:ext cx="8136904" cy="446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7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9308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o-MO" sz="2400" b="1" dirty="0" smtClean="0"/>
              <a:t/>
            </a:r>
            <a:br>
              <a:rPr lang="ro-MO" sz="24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>ВЗНОСЫ </a:t>
            </a:r>
            <a:r>
              <a:rPr lang="ru-RU" sz="2200" b="1" dirty="0"/>
              <a:t>ОБЯЗАТЕЛЬНОГО МЕДИЦИНСКОГО СТРАХОВАНИЯ</a:t>
            </a:r>
            <a:br>
              <a:rPr lang="ru-RU" sz="22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2841" y="1551266"/>
            <a:ext cx="8596501" cy="39705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Обязательства по взносам социального страхования декларируются согласно следующих отчетов :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Форма IPC21 </a:t>
            </a:r>
            <a:r>
              <a:rPr lang="ru-RU" sz="1600" dirty="0" smtClean="0">
                <a:solidFill>
                  <a:schemeClr val="tx1"/>
                </a:solidFill>
              </a:rPr>
              <a:t>«Отчета об удержании подоходного налога, взносов обязательного медицинского страхования и начисленных взносов обязательного государственного социального страхования»  (</a:t>
            </a:r>
            <a:r>
              <a:rPr lang="ru-RU" sz="1600" i="1" dirty="0" smtClean="0">
                <a:solidFill>
                  <a:schemeClr val="tx1"/>
                </a:solidFill>
              </a:rPr>
              <a:t>утвержденная Приказом МФ №94 от 30 июля 2020 г.)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Форма TAXI18 </a:t>
            </a:r>
            <a:r>
              <a:rPr lang="ru-RU" sz="1600" dirty="0" smtClean="0">
                <a:solidFill>
                  <a:schemeClr val="tx1"/>
                </a:solidFill>
              </a:rPr>
              <a:t>«Отчет о начислении подоходного налога, взносов обязательного медицинского страхования и взносов обязательного государственного социального страхования для работников-водителей, осуществляющих таксомоторные автотранспортные перевозки пассажиров» </a:t>
            </a:r>
            <a:r>
              <a:rPr lang="ru-RU" sz="1600" i="1" dirty="0" smtClean="0">
                <a:solidFill>
                  <a:schemeClr val="tx1"/>
                </a:solidFill>
              </a:rPr>
              <a:t>(утвержденная Приказом МФ №.154 от 12 сентября 2018 года);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Форма CAS18-AN </a:t>
            </a:r>
            <a:r>
              <a:rPr lang="ru-RU" sz="1600" dirty="0" smtClean="0">
                <a:solidFill>
                  <a:schemeClr val="tx1"/>
                </a:solidFill>
              </a:rPr>
              <a:t>«Отчет о начислении взносов государственного обязательного социального страхования и поименном учете застрахованных лиц в государственной системе социального страхования»    </a:t>
            </a:r>
            <a:r>
              <a:rPr lang="ru-RU" sz="1600" i="1" dirty="0" smtClean="0">
                <a:solidFill>
                  <a:schemeClr val="tx1"/>
                </a:solidFill>
              </a:rPr>
              <a:t>(утвержденная Приказом МФ №.126 от 4 октября 2017г.).</a:t>
            </a:r>
            <a:endParaRPr lang="ru-RU" sz="16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1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41276"/>
            <a:ext cx="9144000" cy="4455683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000" b="1" i="1" dirty="0"/>
              <a:t>	</a:t>
            </a:r>
            <a:r>
              <a:rPr lang="ru-RU" sz="2000" b="1" dirty="0"/>
              <a:t>Подоходный налог у источника </a:t>
            </a:r>
            <a:r>
              <a:rPr lang="ru-RU" sz="2000" b="1" dirty="0" smtClean="0"/>
              <a:t>выплаты</a:t>
            </a:r>
            <a:endParaRPr lang="ru-RU" sz="2000" b="1" dirty="0"/>
          </a:p>
          <a:p>
            <a:pPr marL="0" indent="0">
              <a:buNone/>
            </a:pPr>
            <a:endParaRPr lang="ro-RO" sz="1000" i="1" dirty="0" smtClean="0">
              <a:latin typeface="+mj-lt"/>
            </a:endParaRPr>
          </a:p>
          <a:p>
            <a:pPr marL="0" indent="0">
              <a:buNone/>
            </a:pPr>
            <a:endParaRPr lang="ro-RO" sz="1000" b="1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3250" y="1417340"/>
            <a:ext cx="8383677" cy="41838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Пересмотр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суммы освобождении, предоставленных при начислении подоходного налога </a:t>
            </a:r>
          </a:p>
          <a:p>
            <a:pPr algn="ctr"/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(ст.33-35 Налогового кодекса)</a:t>
            </a:r>
          </a:p>
          <a:p>
            <a:pPr algn="just"/>
            <a:r>
              <a:rPr lang="ro-M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Поправка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освобождениям, предоставленных при начислении подоходного налога, направлена на смягчение влияния инфляции на доходы граждан, а также на обеспечение поддержки семей с детьми. В связи с этим: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личное освобождение на 5%, с 24 000 леев до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25 200 леев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o-MO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M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увеличено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дополнительное освобождение на 5%, с 18 000 леев до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18 900 леев; 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освобождение на иждивенцев на 50%, с 3000 леев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4500 леев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 с этими положениями, законодатель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отменил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начиная с 1 января 2021 года, использование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освобождения для супругов в размере 11 280 леев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o-RO" sz="2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25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41276"/>
            <a:ext cx="9144000" cy="4455683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000" b="1" i="1" dirty="0"/>
              <a:t>	</a:t>
            </a:r>
            <a:r>
              <a:rPr lang="ru-RU" sz="2000" b="1" dirty="0"/>
              <a:t>Подоходный налог у источника </a:t>
            </a:r>
            <a:r>
              <a:rPr lang="ru-RU" sz="2000" b="1" dirty="0" smtClean="0"/>
              <a:t>выплаты</a:t>
            </a:r>
            <a:endParaRPr lang="ru-RU" sz="2000" b="1" dirty="0"/>
          </a:p>
          <a:p>
            <a:pPr marL="0" indent="0">
              <a:buNone/>
            </a:pPr>
            <a:endParaRPr lang="ro-RO" sz="1000" i="1" dirty="0" smtClean="0">
              <a:latin typeface="+mj-lt"/>
            </a:endParaRPr>
          </a:p>
          <a:p>
            <a:pPr marL="0" indent="0">
              <a:buNone/>
            </a:pPr>
            <a:endParaRPr lang="ro-RO" sz="1000" b="1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3250" y="1417340"/>
            <a:ext cx="8383677" cy="41838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Изменения произведенные </a:t>
            </a:r>
            <a:r>
              <a:rPr lang="ru-RU" sz="1600" b="1" dirty="0">
                <a:solidFill>
                  <a:schemeClr val="tx1"/>
                </a:solidFill>
              </a:rPr>
              <a:t>в налоговом режиме физических лиц, занимающихся перепродажей продукции растениеводства и/или садоводства и/или объектов растительного мира </a:t>
            </a:r>
            <a:r>
              <a:rPr lang="ru-RU" sz="1600" i="1" dirty="0">
                <a:solidFill>
                  <a:schemeClr val="tx1"/>
                </a:solidFill>
              </a:rPr>
              <a:t>(</a:t>
            </a:r>
            <a:r>
              <a:rPr lang="ru-RU" sz="1600" i="1" dirty="0" smtClean="0">
                <a:solidFill>
                  <a:schemeClr val="tx1"/>
                </a:solidFill>
              </a:rPr>
              <a:t>ст.69/15 </a:t>
            </a:r>
            <a:r>
              <a:rPr lang="ru-RU" sz="1600" i="1" dirty="0">
                <a:solidFill>
                  <a:schemeClr val="tx1"/>
                </a:solidFill>
              </a:rPr>
              <a:t>НК)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</a:rPr>
              <a:t>	Статья </a:t>
            </a:r>
            <a:r>
              <a:rPr lang="ru-RU" sz="1600" dirty="0" smtClean="0">
                <a:solidFill>
                  <a:schemeClr val="tx1"/>
                </a:solidFill>
              </a:rPr>
              <a:t>69/15 </a:t>
            </a:r>
            <a:r>
              <a:rPr lang="ru-RU" sz="1600" dirty="0">
                <a:solidFill>
                  <a:schemeClr val="tx1"/>
                </a:solidFill>
              </a:rPr>
              <a:t>Налогового кодекса была дополнена ч.(3) следующего содержания: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</a:rPr>
              <a:t>	 "(3) Если доход от продажи хозяйствующим субъектам продукции растениеводства и/или садоводства и/или объектов растительного мира </a:t>
            </a:r>
            <a:r>
              <a:rPr lang="ru-RU" sz="1600" b="1" dirty="0">
                <a:solidFill>
                  <a:schemeClr val="tx1"/>
                </a:solidFill>
              </a:rPr>
              <a:t>превышает сумму в 1,2 миллиона леев в течение календарного года, </a:t>
            </a:r>
            <a:r>
              <a:rPr lang="ru-RU" sz="1600" dirty="0">
                <a:solidFill>
                  <a:schemeClr val="tx1"/>
                </a:solidFill>
              </a:rPr>
              <a:t>субъекты налогообложения обязаны </a:t>
            </a:r>
            <a:r>
              <a:rPr lang="ru-RU" sz="1600" b="1" dirty="0">
                <a:solidFill>
                  <a:schemeClr val="tx1"/>
                </a:solidFill>
              </a:rPr>
              <a:t>подать декларацию о подоходном налоге и уплатить с суммы, превышающей предел в 1,2 миллиона леев, подоходный налог по ставке, установленной в пункте а) статьи 15, без учета суммы удержанного у источника выплаты подоходного налога</a:t>
            </a:r>
            <a:r>
              <a:rPr lang="ru-RU" sz="1600" b="1" dirty="0" smtClean="0">
                <a:solidFill>
                  <a:schemeClr val="tx1"/>
                </a:solidFill>
              </a:rPr>
              <a:t>.„</a:t>
            </a:r>
            <a:endParaRPr lang="ru-RU" sz="2000" dirty="0">
              <a:solidFill>
                <a:schemeClr val="tx1"/>
              </a:solidFill>
            </a:endParaRP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	</a:t>
            </a:r>
            <a:r>
              <a:rPr lang="ru-RU" sz="1600" i="1" dirty="0">
                <a:solidFill>
                  <a:schemeClr val="tx1"/>
                </a:solidFill>
              </a:rPr>
              <a:t>(данные физические лица должны будут представить налоговую декларацию (форма CET18) и на сумму, превышающую лимит в 1,2 млн леев, уплатить подоходный налог в размере 12%, </a:t>
            </a:r>
            <a:r>
              <a:rPr lang="ru-RU" sz="1600" b="1" i="1" dirty="0">
                <a:solidFill>
                  <a:schemeClr val="tx1"/>
                </a:solidFill>
              </a:rPr>
              <a:t>без учета суммы подоходного налога, удержанной у источника выплаты).</a:t>
            </a:r>
          </a:p>
        </p:txBody>
      </p:sp>
    </p:spTree>
    <p:extLst>
      <p:ext uri="{BB962C8B-B14F-4D97-AF65-F5344CB8AC3E}">
        <p14:creationId xmlns:p14="http://schemas.microsoft.com/office/powerpoint/2010/main" val="149979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41275"/>
            <a:ext cx="9144000" cy="4455684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2000" b="1" dirty="0"/>
              <a:t>Подоходный налог у источника </a:t>
            </a:r>
            <a:r>
              <a:rPr lang="ru-RU" sz="2000" b="1" dirty="0" smtClean="0"/>
              <a:t>выплаты</a:t>
            </a:r>
            <a:endParaRPr lang="ro-RO" sz="1000" b="1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489348"/>
            <a:ext cx="8383677" cy="3600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Статья 90/1 Налогового кодекса – пересмотрены ставки для окончательного налогообложения доходов у источника выплаты  на 2021 год.</a:t>
            </a:r>
          </a:p>
          <a:p>
            <a:pPr algn="ctr"/>
            <a:endParaRPr lang="ru-RU" sz="1600" b="1" dirty="0">
              <a:solidFill>
                <a:schemeClr val="tx1"/>
              </a:solidFill>
            </a:endParaRPr>
          </a:p>
          <a:p>
            <a:pPr algn="just"/>
            <a:r>
              <a:rPr lang="ru-RU" sz="1600" b="1" dirty="0">
                <a:solidFill>
                  <a:schemeClr val="tx1"/>
                </a:solidFill>
              </a:rPr>
              <a:t>	</a:t>
            </a:r>
            <a:r>
              <a:rPr lang="ru-RU" sz="1600" dirty="0">
                <a:solidFill>
                  <a:schemeClr val="tx1"/>
                </a:solidFill>
              </a:rPr>
              <a:t>a) Согласно ч.(3) ст.90/1 НК, из доходов, полученных физическими лицами, не занимающимися предпринимательской деятельностью, от сдачи во владение и/или пользование (имущественный наем, аренда, узуфрукт, </a:t>
            </a:r>
            <a:r>
              <a:rPr lang="ru-RU" sz="1600" dirty="0" err="1">
                <a:solidFill>
                  <a:schemeClr val="tx1"/>
                </a:solidFill>
              </a:rPr>
              <a:t>суперфиций</a:t>
            </a:r>
            <a:r>
              <a:rPr lang="ru-RU" sz="1600" dirty="0">
                <a:solidFill>
                  <a:schemeClr val="tx1"/>
                </a:solidFill>
              </a:rPr>
              <a:t>) движимой и недвижимой собственности, за исключением аренды сельскохозяйственных земель, удерживается налог </a:t>
            </a:r>
            <a:r>
              <a:rPr lang="ru-RU" sz="1600" b="1" dirty="0">
                <a:solidFill>
                  <a:schemeClr val="tx1"/>
                </a:solidFill>
              </a:rPr>
              <a:t>в размере 12% </a:t>
            </a:r>
            <a:r>
              <a:rPr lang="ru-RU" sz="1600" i="1" dirty="0">
                <a:solidFill>
                  <a:schemeClr val="tx1"/>
                </a:solidFill>
              </a:rPr>
              <a:t>(в 2020 году ставка налога составляла 10%). </a:t>
            </a:r>
          </a:p>
          <a:p>
            <a:pPr algn="just"/>
            <a:endParaRPr lang="ru-RU" sz="1600" dirty="0">
              <a:solidFill>
                <a:schemeClr val="tx1"/>
              </a:solidFill>
            </a:endParaRPr>
          </a:p>
          <a:p>
            <a:pPr algn="just"/>
            <a:r>
              <a:rPr lang="ru-RU" sz="1600" dirty="0">
                <a:solidFill>
                  <a:schemeClr val="tx1"/>
                </a:solidFill>
              </a:rPr>
              <a:t>	b)  В соответствии с поправкой, внесенной в ч.(3/1) ст.90/1 НК,  удержание подоходного налога от дивидендов будет осуществляется только </a:t>
            </a:r>
            <a:r>
              <a:rPr lang="ru-RU" sz="1600" dirty="0" smtClean="0">
                <a:solidFill>
                  <a:schemeClr val="tx1"/>
                </a:solidFill>
              </a:rPr>
              <a:t>с </a:t>
            </a:r>
            <a:r>
              <a:rPr lang="ru-RU" sz="1600" dirty="0">
                <a:solidFill>
                  <a:schemeClr val="tx1"/>
                </a:solidFill>
              </a:rPr>
              <a:t>физических лиц –</a:t>
            </a:r>
            <a:r>
              <a:rPr lang="ru-RU" sz="1600" dirty="0" smtClean="0">
                <a:solidFill>
                  <a:schemeClr val="tx1"/>
                </a:solidFill>
              </a:rPr>
              <a:t>резидентов, </a:t>
            </a:r>
            <a:r>
              <a:rPr lang="ru-RU" sz="1600" dirty="0">
                <a:solidFill>
                  <a:schemeClr val="tx1"/>
                </a:solidFill>
              </a:rPr>
              <a:t>с применением </a:t>
            </a:r>
            <a:r>
              <a:rPr lang="ru-RU" sz="1600" dirty="0" smtClean="0">
                <a:solidFill>
                  <a:schemeClr val="tx1"/>
                </a:solidFill>
              </a:rPr>
              <a:t>ставки в размере </a:t>
            </a:r>
            <a:r>
              <a:rPr lang="ru-RU" sz="1600" b="1" dirty="0" smtClean="0">
                <a:solidFill>
                  <a:schemeClr val="tx1"/>
                </a:solidFill>
              </a:rPr>
              <a:t>6</a:t>
            </a:r>
            <a:r>
              <a:rPr lang="ru-RU" sz="1600" b="1" dirty="0">
                <a:solidFill>
                  <a:schemeClr val="tx1"/>
                </a:solidFill>
              </a:rPr>
              <a:t>%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i="1" dirty="0" smtClean="0">
                <a:solidFill>
                  <a:schemeClr val="tx1"/>
                </a:solidFill>
              </a:rPr>
              <a:t>(</a:t>
            </a:r>
            <a:r>
              <a:rPr lang="ru-RU" sz="1600" i="1" dirty="0">
                <a:solidFill>
                  <a:schemeClr val="tx1"/>
                </a:solidFill>
              </a:rPr>
              <a:t>за исключением дивидендов, связанных с нераспределенной прибыли, полученной в течение налогового периода 2008-2011 годов включительно). </a:t>
            </a:r>
          </a:p>
        </p:txBody>
      </p:sp>
    </p:spTree>
    <p:extLst>
      <p:ext uri="{BB962C8B-B14F-4D97-AF65-F5344CB8AC3E}">
        <p14:creationId xmlns:p14="http://schemas.microsoft.com/office/powerpoint/2010/main" val="43378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41275"/>
            <a:ext cx="9144000" cy="4455684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2000" b="1" dirty="0"/>
              <a:t>Подоходный налог у источника </a:t>
            </a:r>
            <a:r>
              <a:rPr lang="ru-RU" sz="2000" b="1" dirty="0" smtClean="0"/>
              <a:t>выплаты</a:t>
            </a:r>
            <a:endParaRPr lang="ro-RO" sz="1000" b="1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345332"/>
            <a:ext cx="8383677" cy="37444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>
                <a:solidFill>
                  <a:schemeClr val="tx1"/>
                </a:solidFill>
              </a:rPr>
              <a:t> </a:t>
            </a:r>
            <a:endParaRPr lang="ru-RU" sz="1600" i="1" dirty="0" smtClean="0">
              <a:solidFill>
                <a:schemeClr val="tx1"/>
              </a:solidFill>
            </a:endParaRPr>
          </a:p>
          <a:p>
            <a:pPr algn="just"/>
            <a:r>
              <a:rPr lang="ru-RU" sz="1500" dirty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      c</a:t>
            </a:r>
            <a:r>
              <a:rPr lang="ru-RU" sz="1500" dirty="0">
                <a:solidFill>
                  <a:schemeClr val="tx1"/>
                </a:solidFill>
              </a:rPr>
              <a:t>) Согласно </a:t>
            </a:r>
            <a:r>
              <a:rPr lang="ru-RU" sz="1500" dirty="0" smtClean="0">
                <a:solidFill>
                  <a:schemeClr val="tx1"/>
                </a:solidFill>
              </a:rPr>
              <a:t>внесенной поправки </a:t>
            </a:r>
            <a:r>
              <a:rPr lang="ru-RU" sz="1500" dirty="0">
                <a:solidFill>
                  <a:schemeClr val="tx1"/>
                </a:solidFill>
              </a:rPr>
              <a:t>к ч. (3/4) ст.90/1 НК, </a:t>
            </a:r>
            <a:r>
              <a:rPr lang="ru-RU" sz="1500" dirty="0" smtClean="0">
                <a:solidFill>
                  <a:schemeClr val="tx1"/>
                </a:solidFill>
              </a:rPr>
              <a:t>п</a:t>
            </a:r>
            <a:r>
              <a:rPr lang="ru-RU" sz="1500" b="1" dirty="0" smtClean="0">
                <a:solidFill>
                  <a:schemeClr val="tx1"/>
                </a:solidFill>
              </a:rPr>
              <a:t>родлен </a:t>
            </a:r>
            <a:r>
              <a:rPr lang="ru-RU" sz="1500" b="1" dirty="0">
                <a:solidFill>
                  <a:schemeClr val="tx1"/>
                </a:solidFill>
              </a:rPr>
              <a:t>срок уплаты подоходного налога до 25 числа текущего месяца для договоров</a:t>
            </a:r>
            <a:r>
              <a:rPr lang="ru-RU" sz="1500" dirty="0">
                <a:solidFill>
                  <a:schemeClr val="tx1"/>
                </a:solidFill>
              </a:rPr>
              <a:t>, регистрированных до этой даты. Если недвижимость была передана во владение и/или в собственность (аренда, аренда, </a:t>
            </a:r>
            <a:r>
              <a:rPr lang="ru-RU" sz="1500" dirty="0" err="1">
                <a:solidFill>
                  <a:schemeClr val="tx1"/>
                </a:solidFill>
              </a:rPr>
              <a:t>usufruct</a:t>
            </a:r>
            <a:r>
              <a:rPr lang="ru-RU" sz="1500" dirty="0">
                <a:solidFill>
                  <a:schemeClr val="tx1"/>
                </a:solidFill>
              </a:rPr>
              <a:t>, площадь) после 25-го, срок оплаты в этом месяце будет 25 числа месяца, следующего за месяцем передачи во владении и /или в использовании недвижимого имущества.</a:t>
            </a:r>
          </a:p>
          <a:p>
            <a:pPr algn="just"/>
            <a:r>
              <a:rPr lang="ru-RU" sz="1500" dirty="0">
                <a:solidFill>
                  <a:schemeClr val="tx1"/>
                </a:solidFill>
              </a:rPr>
              <a:t> </a:t>
            </a:r>
          </a:p>
          <a:p>
            <a:pPr algn="just"/>
            <a:r>
              <a:rPr lang="ru-RU" sz="1500" dirty="0">
                <a:solidFill>
                  <a:schemeClr val="tx1"/>
                </a:solidFill>
              </a:rPr>
              <a:t>        d) Увеличена ставка налога </a:t>
            </a:r>
            <a:r>
              <a:rPr lang="ru-RU" sz="1500" b="1" dirty="0">
                <a:solidFill>
                  <a:schemeClr val="tx1"/>
                </a:solidFill>
              </a:rPr>
              <a:t>с 5% до 6%, </a:t>
            </a:r>
            <a:r>
              <a:rPr lang="ru-RU" sz="1500" dirty="0">
                <a:solidFill>
                  <a:schemeClr val="tx1"/>
                </a:solidFill>
              </a:rPr>
              <a:t>примененная при начисление подоходного налога  с доходов осуществляющие в пользу физических </a:t>
            </a:r>
            <a:r>
              <a:rPr lang="ru-RU" sz="1500" dirty="0" smtClean="0">
                <a:solidFill>
                  <a:schemeClr val="tx1"/>
                </a:solidFill>
              </a:rPr>
              <a:t>лиц, </a:t>
            </a:r>
            <a:r>
              <a:rPr lang="ru-RU" sz="1500" dirty="0">
                <a:solidFill>
                  <a:schemeClr val="tx1"/>
                </a:solidFill>
              </a:rPr>
              <a:t>за исключением индивидуальных предпринимателей, крестьянских (фермерских) хозяйств и физических лиц, осуществляющих деятельность в области закупок продукции растениеводства и/или садоводства и/или объектов растительного мира согласно главе 10/3, по доходам, полученным ими от поставки продукции растениеводства и садоводства в натуральном виде, включая плоды грецкого ореха и производную продукцию, и продукции животноводства в натуральном виде, живом и убойном весе, за исключением натурального молока (ч. (3/5) ст.90/1НК);</a:t>
            </a:r>
          </a:p>
        </p:txBody>
      </p:sp>
    </p:spTree>
    <p:extLst>
      <p:ext uri="{BB962C8B-B14F-4D97-AF65-F5344CB8AC3E}">
        <p14:creationId xmlns:p14="http://schemas.microsoft.com/office/powerpoint/2010/main" val="271965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13283"/>
            <a:ext cx="8229600" cy="360041"/>
          </a:xfrm>
        </p:spPr>
        <p:txBody>
          <a:bodyPr>
            <a:normAutofit fontScale="90000"/>
          </a:bodyPr>
          <a:lstStyle/>
          <a:p>
            <a:pPr lvl="0"/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/>
              <a:t>Подоходный налог у источника </a:t>
            </a:r>
            <a:r>
              <a:rPr lang="ru-RU" sz="2700" b="1" dirty="0" smtClean="0"/>
              <a:t>выплаты</a:t>
            </a: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273324"/>
            <a:ext cx="8668509" cy="41044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поправки внесенной в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ч.(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3/6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)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ст.90/1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НК увеличена ставка подоходного налога с 10% до 12%, согласно которой каждый комиссионер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удерживает налог в размере 12%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выплат, осуществленных в пользу физического лица, за исключением индивидуальных предпринимателей и крестьянских (фермерских) хозяйств, по доходам, полученным ими от комиссионной торговли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товарами.</a:t>
            </a:r>
          </a:p>
          <a:p>
            <a:pPr algn="just"/>
            <a:endParaRPr lang="ru-RU" sz="5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f)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Статья 90/1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Налогового кодекса дополнена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новой частью (3/7) следующего содержания: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«(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3/7)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Банки, ссудо-сберегательные ассоциации, а также эмитенты корпоративных ценных бумаг удерживают налог в размере 3% из процентов, выплачиваемых физическим лицам-резидентам».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Налогообложение подлежат только проценты, уплаченные физических лицам-резидентам, рассчитанные на период с 1 января 2021 года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(декларирование данных доходов и удержанный подоходный налог – отчет </a:t>
            </a:r>
            <a:r>
              <a:rPr lang="ro-MO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IPC18,</a:t>
            </a:r>
          </a:p>
          <a:p>
            <a:pPr algn="ctr"/>
            <a:r>
              <a:rPr lang="ro-MO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источника дохода </a:t>
            </a:r>
            <a:r>
              <a:rPr lang="ro-MO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DOB BA)</a:t>
            </a:r>
            <a:endParaRPr lang="ru-RU" sz="16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35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7260"/>
            <a:ext cx="8229600" cy="864097"/>
          </a:xfrm>
        </p:spPr>
        <p:txBody>
          <a:bodyPr>
            <a:normAutofit fontScale="90000"/>
          </a:bodyPr>
          <a:lstStyle/>
          <a:p>
            <a:pPr lvl="0"/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200" b="1" dirty="0"/>
              <a:t>Подоходный налог у источника </a:t>
            </a:r>
            <a:r>
              <a:rPr lang="ru-RU" sz="2200" b="1" dirty="0" smtClean="0"/>
              <a:t>выплаты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633364"/>
            <a:ext cx="8668509" cy="37444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Обобщенная база налоговой практики Государственной налоговой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службы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29.1.7.9.1.</a:t>
            </a:r>
          </a:p>
          <a:p>
            <a:pPr algn="just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Подлежат ли налогообложению проценты, начисленные физическим лицам-резидентам банками, ссудо-сберегательными ассоциациями, а также эмитентами корпоративных ценных бумаг до 1 января 2021 года, но выплаченные после указанной даты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endParaRPr lang="ru-RU" sz="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положениями ч.(2) ст. LV Закона о внесении изменений в некоторые нормативные акты, № 257/2020 налогообложению подлежат проценты, выплачиваемые физическим лицам–резидентам, начисляемые в период начиная с 1 января 2021 года.       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Таким образом, обязательство по удержанию подоходного налога, в соответствии с вышеназванными нормами, распространяется только к процентам, начисленным в период после 1 января 2021 года.</a:t>
            </a:r>
          </a:p>
        </p:txBody>
      </p:sp>
    </p:spTree>
    <p:extLst>
      <p:ext uri="{BB962C8B-B14F-4D97-AF65-F5344CB8AC3E}">
        <p14:creationId xmlns:p14="http://schemas.microsoft.com/office/powerpoint/2010/main" val="323855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7260"/>
            <a:ext cx="8229600" cy="864097"/>
          </a:xfrm>
        </p:spPr>
        <p:txBody>
          <a:bodyPr>
            <a:normAutofit fontScale="90000"/>
          </a:bodyPr>
          <a:lstStyle/>
          <a:p>
            <a:pPr lvl="0"/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200" b="1" dirty="0"/>
              <a:t>Подоходный налог у источника </a:t>
            </a:r>
            <a:r>
              <a:rPr lang="ru-RU" sz="2200" b="1" dirty="0" smtClean="0"/>
              <a:t>выплаты</a:t>
            </a: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7" y="1345332"/>
            <a:ext cx="8668509" cy="37444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Обобщенная база налоговой практики Государственной налоговой службы	</a:t>
            </a: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29.1.7.9.2.</a:t>
            </a:r>
          </a:p>
          <a:p>
            <a:pPr algn="just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ли вернуть подоходный налог с проценты по депозитному счету, возвращенному вкладчикам, в случае, когда депозитный договор был расторгнут по его инициативе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endParaRPr lang="ru-RU" sz="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 случае расторжения депозитного договора по инициативе вкладчика, в котором есть условие об удержании суммы, равной процентам по вкладу, которая была рассчитана и направлена на выплату вкладчику, с депозитного счета, возвращенного вкладчику, то обязательство удерживать подоходный налог на суммы уплаченные в виде процентов не подлежит пересмотру, так как на основании ч.(1)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лит.а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ст.44 Налогового кодекса при определении подоходного налога к физическим лицам применяется кассовый метод учета дохода.</a:t>
            </a:r>
          </a:p>
        </p:txBody>
      </p:sp>
    </p:spTree>
    <p:extLst>
      <p:ext uri="{BB962C8B-B14F-4D97-AF65-F5344CB8AC3E}">
        <p14:creationId xmlns:p14="http://schemas.microsoft.com/office/powerpoint/2010/main" val="13017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0D1D9FE39DB944A96E3666DCFD5384" ma:contentTypeVersion="0" ma:contentTypeDescription="Creare document nou." ma:contentTypeScope="" ma:versionID="3995e091fe15750727e18881ee8e9b23">
  <xsd:schema xmlns:xsd="http://www.w3.org/2001/XMLSchema" xmlns:p="http://schemas.microsoft.com/office/2006/metadata/properties" targetNamespace="http://schemas.microsoft.com/office/2006/metadata/properties" ma:root="true" ma:fieldsID="d88be5b3ecfd90b4816867ec94976105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 de conținut" ma:readOnly="true"/>
        <xsd:element ref="dc:title" minOccurs="0" maxOccurs="1" ma:index="4" ma:displayName="Titlu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26E6A281-F42F-4749-B95D-FCABB13826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29D96214-BB9D-45A3-8836-19250D69BDE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9152242-6C71-42B1-8B08-47B82F1708FB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20374</TotalTime>
  <Words>1298</Words>
  <Application>Microsoft Office PowerPoint</Application>
  <PresentationFormat>Экран (16:10)</PresentationFormat>
  <Paragraphs>180</Paragraphs>
  <Slides>29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Тема Office</vt:lpstr>
      <vt:lpstr>Специальное оформление</vt:lpstr>
      <vt:lpstr>1_Специальное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Подоходный налог у источника выплаты   </vt:lpstr>
      <vt:lpstr> Подоходный налог у источника выплаты  </vt:lpstr>
      <vt:lpstr> Подоходный налог у источника выплаты   </vt:lpstr>
      <vt:lpstr> Подоходный налог у источника выплаты   </vt:lpstr>
      <vt:lpstr> Подоходный налог у источника выплаты   </vt:lpstr>
      <vt:lpstr>    Подоходный налог у источника выплаты.    </vt:lpstr>
      <vt:lpstr> Подоходный налог у источника выплаты   </vt:lpstr>
      <vt:lpstr> Подоходный налог у источника выплаты.   </vt:lpstr>
      <vt:lpstr>  ВЗНОСЫ ОБЯЗАТЕЛЬНОГО МЕДИЦИНСКОГО СТРАХОВАНИЯ  </vt:lpstr>
      <vt:lpstr>  ВЗНОСЫ ОБЯЗАТЕЛЬНОГО МЕДИЦИНСКОГО СТРАХОВАНИЯ  </vt:lpstr>
      <vt:lpstr>  ВЗНОСЫ ОБЯЗАТЕЛЬНОГО МЕДИЦИНСКОГО СТРАХОВАНИЯ  </vt:lpstr>
      <vt:lpstr>  ВЗНОСЫ ОБЯЗАТЕЛЬНОГО МЕДИЦИНСКОГО СТРАХОВАНИЯ  </vt:lpstr>
      <vt:lpstr>  ВЗНОСЫ ОБЯЗАТЕЛЬНОГО МЕДИЦИНСКОГО СТРАХОВАНИЯ  </vt:lpstr>
      <vt:lpstr>  ВЗНОСЫ ОБЯЗАТЕЛЬНОГО МЕДИЦИНСКОГО СТРАХОВАНИЯ  </vt:lpstr>
      <vt:lpstr>Презентация PowerPoint</vt:lpstr>
      <vt:lpstr>  ВЗНОСЫ ОБЯЗАТЕЛЬНОГО СОЦИАЛЬНОГО СТРАХОВАНИЯ  </vt:lpstr>
      <vt:lpstr>  ВЗНОСЫ ОБЯЗАТЕЛЬНОГО СОЦИАЛЬНОГО СТРАХОВАНИЯ  </vt:lpstr>
      <vt:lpstr>  ВЗНОСЫ ОБЯЗАТЕЛЬНОГО СОЦИАЛЬНОГО СТРАХОВАНИЯ  </vt:lpstr>
      <vt:lpstr>  ВЗНОСЫ ОБЯЗАТЕЛЬНОГО СОЦИАЛЬНОГО СТРАХОВАНИЯ  </vt:lpstr>
      <vt:lpstr>  ВЗНОСЫ ОБЯЗАТЕЛЬНОГО СОЦИАЛЬНОГО СТРАХОВАНИЯ  </vt:lpstr>
      <vt:lpstr>  ВЗНОСЫ ОБЯЗАТЕЛЬНОГО МЕДИЦИНСКОГО СТРАХОВАНИЯ  </vt:lpstr>
      <vt:lpstr>  ВЗНОСЫ ОБЯЗАТЕЛЬНОГО МЕДИЦИНСКОГО СТРАХОВАНИЯ  </vt:lpstr>
      <vt:lpstr>  ВЗНОСЫ ОБЯЗАТЕЛЬНОГО МЕДИЦИНСКОГО СТРАХОВАНИЯ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Parascovia1</cp:lastModifiedBy>
  <cp:revision>958</cp:revision>
  <cp:lastPrinted>2020-09-21T04:48:46Z</cp:lastPrinted>
  <dcterms:created xsi:type="dcterms:W3CDTF">2014-06-20T16:36:54Z</dcterms:created>
  <dcterms:modified xsi:type="dcterms:W3CDTF">2021-01-20T17:36:54Z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0x0101003E0D1D9FE39DB944A96E3666DCFD5384</vt:lpwstr>
  </property>
</Properties>
</file>