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3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0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4676E-E011-4E0B-AF3D-568411F9249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B454C-0974-4720-A723-9EC6A801E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371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B454C-0974-4720-A723-9EC6A801EFA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468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790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4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315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887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448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8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111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88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85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28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558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552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62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110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70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871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48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7E12D41-9AE7-428D-8C34-191FC9AB9BEC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AF103CB-9211-47A2-BC87-D3D18906B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96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fs.md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2764" y="791571"/>
            <a:ext cx="8847849" cy="85980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Местные сборы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4677" y="1651380"/>
            <a:ext cx="8825658" cy="477671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dirty="0" smtClean="0"/>
              <a:t>                                 список местных сборов, которые </a:t>
            </a:r>
            <a:r>
              <a:rPr lang="ru-RU" dirty="0"/>
              <a:t>Полномочные органы местного публичного управления могут вводить все или лишь </a:t>
            </a:r>
            <a:r>
              <a:rPr lang="ru-RU" dirty="0" smtClean="0"/>
              <a:t>некоторые </a:t>
            </a:r>
            <a:r>
              <a:rPr lang="ru-RU" dirty="0"/>
              <a:t>– в зависимости от возможностей и нужд административно-территориальной единицы.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0627" y="2279174"/>
            <a:ext cx="10399594" cy="345184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а) сбор на благоустройство территорий;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b) сбор за организацию аукционов и лотерей в пределах административно-территориальной единицы;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с) сбор за размещение рекламы;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d) сбор за использование местной символики;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е) сбор за объекты торговли и/или объекты по оказанию услуг;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f) рыночный сбор;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g) сбор за временное проживание;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h) курортный сбор;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i) сбор за предоставление услуг по автомобильной перевозке пассажиров на территории муниципиев, городов и сел (коммун);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j) сбор за парковку автотранспорта;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 k) сбор с владельцев собак;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p) сбор на санитарную очистку;</a:t>
            </a: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q) сбор за рекламные устройства.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/>
              <a:t> Решения об установлении </a:t>
            </a:r>
            <a:r>
              <a:rPr lang="ru-RU" sz="1200" dirty="0" smtClean="0"/>
              <a:t>органами местного публичного управления местных сборов и конкретных </a:t>
            </a:r>
            <a:r>
              <a:rPr lang="ru-RU" sz="1200" dirty="0"/>
              <a:t>ставок </a:t>
            </a:r>
            <a:r>
              <a:rPr lang="ru-RU" sz="1200" dirty="0" smtClean="0"/>
              <a:t>можно </a:t>
            </a:r>
            <a:r>
              <a:rPr lang="ru-RU" sz="1200" dirty="0"/>
              <a:t>найти по ссылке: </a:t>
            </a:r>
            <a:r>
              <a:rPr lang="en-US" sz="1200" u="sng" dirty="0">
                <a:hlinkClick r:id="rId3"/>
              </a:rPr>
              <a:t>www</a:t>
            </a:r>
            <a:r>
              <a:rPr lang="ru-RU" sz="1200" u="sng" dirty="0">
                <a:hlinkClick r:id="rId3"/>
              </a:rPr>
              <a:t>.</a:t>
            </a:r>
            <a:r>
              <a:rPr lang="en-US" sz="1200" u="sng" dirty="0" err="1">
                <a:hlinkClick r:id="rId3"/>
              </a:rPr>
              <a:t>sfs</a:t>
            </a:r>
            <a:r>
              <a:rPr lang="ru-RU" sz="1200" u="sng" dirty="0">
                <a:hlinkClick r:id="rId3"/>
              </a:rPr>
              <a:t>.</a:t>
            </a:r>
            <a:r>
              <a:rPr lang="en-US" sz="1200" u="sng" dirty="0">
                <a:hlinkClick r:id="rId3"/>
              </a:rPr>
              <a:t>md</a:t>
            </a:r>
            <a:r>
              <a:rPr lang="ru-RU" sz="1200" dirty="0"/>
              <a:t> – </a:t>
            </a:r>
            <a:r>
              <a:rPr lang="en-US" sz="1200" dirty="0" err="1"/>
              <a:t>Informa</a:t>
            </a:r>
            <a:r>
              <a:rPr lang="ru-RU" sz="1200" dirty="0"/>
              <a:t>ț</a:t>
            </a:r>
            <a:r>
              <a:rPr lang="en-US" sz="1200" dirty="0"/>
              <a:t>ii </a:t>
            </a:r>
            <a:r>
              <a:rPr lang="en-US" sz="1200" dirty="0" err="1"/>
              <a:t>publice</a:t>
            </a:r>
            <a:r>
              <a:rPr lang="ru-RU" sz="1200" dirty="0"/>
              <a:t> – </a:t>
            </a:r>
            <a:r>
              <a:rPr lang="ro-RO" sz="1200" dirty="0"/>
              <a:t>Decizii privind cotelor impozitelor și taxelor locale. 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28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Налог на недвижимое имущество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61063"/>
            <a:ext cx="9927028" cy="3658737"/>
          </a:xfrm>
        </p:spPr>
        <p:txBody>
          <a:bodyPr/>
          <a:lstStyle/>
          <a:p>
            <a:pPr algn="just">
              <a:tabLst>
                <a:tab pos="6210935" algn="l"/>
                <a:tab pos="6391275" algn="l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Основными нормативными актами, используемыми в процессе администрирования налога на недвижимое имущество/земельного налога, являются:</a:t>
            </a:r>
            <a:endParaRPr lang="ru-RU" b="1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6210935" algn="l"/>
                <a:tab pos="6391275" algn="l"/>
              </a:tabLs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недвижимого имущества, оцененных территориальными кадастровыми органами: раздел VI Налогового кодекса; </a:t>
            </a:r>
            <a:endParaRPr lang="ru-RU" b="1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6210935" algn="l"/>
                <a:tab pos="6391275" algn="l"/>
              </a:tabLst>
            </a:pP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недвижимого имущества, не оцененных территориальными кадастровыми органами: Закон о введении в действие раздела VI Налогового кодекса и ст. 277, 283, 284  раздела VI Налогового кодекса </a:t>
            </a:r>
            <a:endParaRPr lang="ru-RU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6210935" algn="l"/>
                <a:tab pos="6391275" algn="l"/>
              </a:tabLs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12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Субъекты налогообложения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46" y="2183642"/>
            <a:ext cx="11368585" cy="423080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200" b="1" dirty="0" smtClean="0"/>
              <a:t>         </a:t>
            </a:r>
            <a:r>
              <a:rPr lang="ru-RU" sz="1200" b="1" dirty="0"/>
              <a:t>Субъектами налогообложения являются юридические лица и физические лица, резиденты и нерезиденты Республики Молдова:</a:t>
            </a:r>
          </a:p>
          <a:p>
            <a:pPr marL="0" algn="just">
              <a:spcBef>
                <a:spcPts val="0"/>
              </a:spcBef>
            </a:pPr>
            <a:r>
              <a:rPr lang="ru-RU" sz="1200" dirty="0"/>
              <a:t>a) собственники недвижимого имущества на территории Республики Молдова;</a:t>
            </a:r>
          </a:p>
          <a:p>
            <a:pPr marL="0" algn="just">
              <a:spcBef>
                <a:spcPts val="0"/>
              </a:spcBef>
            </a:pPr>
            <a:r>
              <a:rPr lang="ru-RU" sz="1200" dirty="0"/>
              <a:t>b) арендаторы, арендующие сельскохозяйственную недвижимость, являющуюся частной собственностью, если договором аренды не предусмотрено иное;</a:t>
            </a:r>
          </a:p>
          <a:p>
            <a:pPr marL="0" algn="just">
              <a:spcBef>
                <a:spcPts val="0"/>
              </a:spcBef>
            </a:pPr>
            <a:r>
              <a:rPr lang="ru-RU" sz="1200" dirty="0"/>
              <a:t>c) обладатели имущественных прав (права владения, управления и/или использования) на недвижимое имущество – публичная собственность на территории Республики Молдова;</a:t>
            </a:r>
          </a:p>
          <a:p>
            <a:pPr marL="0" algn="just">
              <a:spcBef>
                <a:spcPts val="0"/>
              </a:spcBef>
            </a:pPr>
            <a:r>
              <a:rPr lang="ru-RU" sz="1200" dirty="0"/>
              <a:t>d) арендаторы или наниматели недвижимого имущества публичных органов и учреждений, финансируемых из бюджетов всех уровней;</a:t>
            </a:r>
          </a:p>
          <a:p>
            <a:pPr marL="0" algn="just">
              <a:spcBef>
                <a:spcPts val="0"/>
              </a:spcBef>
            </a:pPr>
            <a:r>
              <a:rPr lang="ru-RU" sz="1200" dirty="0"/>
              <a:t>е) наниматели недвижимого имущества – в случае договора финансового лизинга;</a:t>
            </a:r>
          </a:p>
          <a:p>
            <a:pPr marL="0" algn="just">
              <a:spcBef>
                <a:spcPts val="0"/>
              </a:spcBef>
            </a:pPr>
            <a:r>
              <a:rPr lang="ru-RU" sz="1200" dirty="0"/>
              <a:t>f) арендаторы или наниматели недвижимого имущества, являющегося частной собственностью нерезидентов, если договором аренды/ имущественного найма не предусмотрено иное</a:t>
            </a:r>
            <a:r>
              <a:rPr lang="ru-RU" sz="1200" dirty="0" smtClean="0"/>
              <a:t>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200" dirty="0"/>
              <a:t> </a:t>
            </a:r>
            <a:r>
              <a:rPr lang="ru-RU" sz="1200" dirty="0" smtClean="0"/>
              <a:t>    Если </a:t>
            </a:r>
            <a:r>
              <a:rPr lang="ru-RU" sz="1200" dirty="0"/>
              <a:t>недвижимое имущество находится в общей долевой собственности (пользовании) нескольких лиц, субъектом налогообложения признается каждое из них соразмерно своей доле</a:t>
            </a:r>
            <a:r>
              <a:rPr lang="ru-RU" sz="1200" dirty="0" smtClean="0"/>
              <a:t>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200" dirty="0"/>
              <a:t> </a:t>
            </a:r>
            <a:r>
              <a:rPr lang="ru-RU" sz="1200" dirty="0" smtClean="0"/>
              <a:t>   </a:t>
            </a:r>
            <a:r>
              <a:rPr lang="ru-RU" sz="1200" dirty="0"/>
              <a:t>Если недвижимое имущество находится в общей совместной собственности, субъектом налогообложения признается, с общего согласия, один из собственников (участников). В этом случае все собственники (участники) несут солидарную ответственность за выполнение налоговых обязательств.</a:t>
            </a:r>
          </a:p>
          <a:p>
            <a:pPr marL="0" lvl="0" algn="just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v"/>
            </a:pPr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</a:t>
            </a:r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Отсутствие у </a:t>
            </a:r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субъектов налогообложения документа</a:t>
            </a:r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удостоверяющего право собственности на недвижимое имущество, равно как и невыполнение предусмотренной законодательством обязанности по регистрации имущественных прав, не может являться основанием для непризнания этих лиц субъектами налогообложения в отношении этого недвижимого имущества, если фактически эти лица реализуют право владения, пользования и/или распоряжения данным имуществом.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1200" u="sng" dirty="0" smtClean="0"/>
              <a:t>Публичные </a:t>
            </a:r>
            <a:r>
              <a:rPr lang="ru-RU" sz="1200" u="sng" dirty="0"/>
              <a:t>органы и учреждения, финансируемые из бюджетов всех уровней, обязаны бесплатно представлять в срок до 25 мая текущего налогового года информацию об ориентировочной стоимости /балансовой стоимости недвижимости, которая передается в аренду или наем</a:t>
            </a:r>
            <a:r>
              <a:rPr lang="ru-RU" sz="1200" u="sng" dirty="0" smtClean="0"/>
              <a:t>.</a:t>
            </a:r>
            <a:endParaRPr lang="ru-RU" sz="1200" u="sng" dirty="0"/>
          </a:p>
        </p:txBody>
      </p:sp>
    </p:spTree>
    <p:extLst>
      <p:ext uri="{BB962C8B-B14F-4D97-AF65-F5344CB8AC3E}">
        <p14:creationId xmlns:p14="http://schemas.microsoft.com/office/powerpoint/2010/main" val="243037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Объекты налогообложения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684" y="2538484"/>
            <a:ext cx="10959152" cy="34813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Объектами налогообложения являются: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Земельные участки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  Здания</a:t>
            </a:r>
            <a:r>
              <a:rPr lang="ru-RU" dirty="0"/>
              <a:t>, сооружения, квартиры и другие изолированные помещения, перемещение которых невозможно без прямого ущерба их </a:t>
            </a:r>
            <a:r>
              <a:rPr lang="ru-RU" dirty="0" smtClean="0"/>
              <a:t>назначению, </a:t>
            </a:r>
            <a:r>
              <a:rPr lang="ru-RU" dirty="0"/>
              <a:t>в том </a:t>
            </a:r>
            <a:r>
              <a:rPr lang="ru-RU" dirty="0" smtClean="0"/>
              <a:t>числе, находящиеся </a:t>
            </a:r>
            <a:r>
              <a:rPr lang="ru-RU" dirty="0"/>
              <a:t>в стадии завершения строительства (50 </a:t>
            </a:r>
            <a:r>
              <a:rPr lang="ru-RU" dirty="0" smtClean="0"/>
              <a:t>% </a:t>
            </a:r>
            <a:r>
              <a:rPr lang="ru-RU" dirty="0"/>
              <a:t>и более</a:t>
            </a:r>
            <a:r>
              <a:rPr lang="ru-RU" dirty="0" smtClean="0"/>
              <a:t>), строительство которых </a:t>
            </a:r>
            <a:r>
              <a:rPr lang="ru-RU" dirty="0"/>
              <a:t>не завершено в течение трех лет с его </a:t>
            </a:r>
            <a:r>
              <a:rPr lang="ru-RU" dirty="0" smtClean="0"/>
              <a:t>начала.</a:t>
            </a:r>
            <a:endParaRPr lang="ru-RU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 smtClean="0"/>
              <a:t>Степень </a:t>
            </a:r>
            <a:r>
              <a:rPr lang="ru-RU" dirty="0"/>
              <a:t>завершенности строительства в целях налогообложения</a:t>
            </a:r>
            <a:r>
              <a:rPr lang="ru-RU" b="1" dirty="0"/>
              <a:t> </a:t>
            </a:r>
            <a:r>
              <a:rPr lang="ru-RU" dirty="0"/>
              <a:t>определяется техническими экспертами в строительстве или хозяйствующими субъектами, работающими в области технической экспертизы, или органом местного публичного управления на основе метода, установленного Положением о порядке выпуска Технического заключения, подтверждающего степень строительства, утвержденным Приказом Министерства Регионального развития и строительства № 46  от  10.04.2013 г. от  10.04.2013 г. (</a:t>
            </a:r>
            <a:r>
              <a:rPr lang="ru-RU" dirty="0" err="1"/>
              <a:t>Мониторул</a:t>
            </a:r>
            <a:r>
              <a:rPr lang="ru-RU" dirty="0"/>
              <a:t> </a:t>
            </a:r>
            <a:r>
              <a:rPr lang="ru-RU" dirty="0" err="1"/>
              <a:t>Офичиал</a:t>
            </a:r>
            <a:r>
              <a:rPr lang="ru-RU" dirty="0"/>
              <a:t> № 83-90 ст.427 от 19.04.2013</a:t>
            </a:r>
            <a:r>
              <a:rPr lang="ru-RU" b="1" dirty="0"/>
              <a:t> </a:t>
            </a:r>
            <a:r>
              <a:rPr lang="ru-RU" dirty="0"/>
              <a:t>г.)</a:t>
            </a:r>
            <a:endParaRPr lang="ru-RU" i="1" dirty="0"/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4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Налоговый период и налогооблагаемая </a:t>
            </a:r>
            <a:r>
              <a:rPr lang="ru-RU" sz="2400" dirty="0"/>
              <a:t>б</a:t>
            </a:r>
            <a:r>
              <a:rPr lang="ru-RU" sz="2400" dirty="0" smtClean="0"/>
              <a:t>аза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tabLst>
                <a:tab pos="6210935" algn="l"/>
                <a:tab pos="6391275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Налоговый период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КАЛЕНДАРНЫЙ ГОД</a:t>
            </a:r>
            <a:endParaRPr lang="ru-RU" b="1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/>
              <a:t>Налогооблагаемая база</a:t>
            </a:r>
            <a:r>
              <a:rPr lang="ru-RU" dirty="0" smtClean="0"/>
              <a:t>: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Для недвижимого имущества, оцененного кадастровыми органами в целях налогообложения - </a:t>
            </a:r>
            <a:r>
              <a:rPr lang="ru-RU" b="1" dirty="0"/>
              <a:t>оцененная стоимость этого </a:t>
            </a:r>
            <a:r>
              <a:rPr lang="ru-RU" b="1" dirty="0" smtClean="0"/>
              <a:t>имущества</a:t>
            </a:r>
            <a:r>
              <a:rPr lang="ru-RU" dirty="0" smtClean="0"/>
              <a:t>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Для земельных участков, не оцененных кадастровыми органами в целях налогообложения – </a:t>
            </a:r>
            <a:r>
              <a:rPr lang="ru-RU" b="1" dirty="0" smtClean="0"/>
              <a:t>площадь земельного участка</a:t>
            </a:r>
            <a:r>
              <a:rPr lang="ru-RU" dirty="0" smtClean="0"/>
              <a:t>.</a:t>
            </a:r>
          </a:p>
          <a:p>
            <a:pPr marL="0"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Для зданий, сооружений, индивидуальных жилых домов, квартир </a:t>
            </a:r>
            <a:r>
              <a:rPr lang="ru-RU" dirty="0"/>
              <a:t>и </a:t>
            </a:r>
            <a:r>
              <a:rPr lang="ru-RU" dirty="0" smtClean="0"/>
              <a:t>других изолированных помещений, </a:t>
            </a:r>
            <a:r>
              <a:rPr lang="ru-RU" dirty="0"/>
              <a:t>в том числе </a:t>
            </a:r>
            <a:r>
              <a:rPr lang="ru-RU" dirty="0" smtClean="0"/>
              <a:t>находящихся </a:t>
            </a:r>
            <a:r>
              <a:rPr lang="ru-RU" dirty="0"/>
              <a:t>в стадии завершения строительства (50 % и более), строительство </a:t>
            </a:r>
            <a:r>
              <a:rPr lang="ru-RU" dirty="0" smtClean="0"/>
              <a:t>которых </a:t>
            </a:r>
            <a:r>
              <a:rPr lang="ru-RU" dirty="0"/>
              <a:t>не завершено в течение 3-х лет с его </a:t>
            </a:r>
            <a:r>
              <a:rPr lang="ru-RU" dirty="0" smtClean="0"/>
              <a:t>начала, не оцененных кадастровыми органами в целях налогообложения - </a:t>
            </a:r>
            <a:r>
              <a:rPr lang="ru-RU" b="1" dirty="0" smtClean="0"/>
              <a:t>балансовая </a:t>
            </a:r>
            <a:r>
              <a:rPr lang="ru-RU" b="1" dirty="0"/>
              <a:t>стоимость недвижимого </a:t>
            </a:r>
            <a:r>
              <a:rPr lang="ru-RU" b="1" dirty="0" smtClean="0"/>
              <a:t>имущества. </a:t>
            </a:r>
            <a:endParaRPr lang="ru-RU" b="1" dirty="0"/>
          </a:p>
          <a:p>
            <a:pPr>
              <a:buFont typeface="Wingdings" panose="05000000000000000000" pitchFamily="2" charset="2"/>
              <a:buChar char="ü"/>
            </a:pP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85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412" y="614149"/>
            <a:ext cx="8769955" cy="1241947"/>
          </a:xfrm>
        </p:spPr>
        <p:txBody>
          <a:bodyPr/>
          <a:lstStyle/>
          <a:p>
            <a:pPr algn="ctr"/>
            <a:r>
              <a:rPr lang="ru-RU" sz="2400" dirty="0" smtClean="0"/>
              <a:t>Порядок исчисления налога на недвижимое имущество за объекты, оцененные в целях налогообложения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489" y="2210937"/>
            <a:ext cx="11232108" cy="3726977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По объектам недвижимого имущества, оцененным кадастровыми органами в целях налогообложения</a:t>
            </a:r>
            <a:r>
              <a:rPr lang="ru-RU" dirty="0" smtClean="0"/>
              <a:t>, юридические лица и </a:t>
            </a:r>
            <a:r>
              <a:rPr lang="ru-RU" dirty="0"/>
              <a:t>физические лица, зарегистрированные в качестве предпринимателей, самостоятельно исчисляют годовую сумму налога на недвижимое имущество исходя из </a:t>
            </a:r>
            <a:r>
              <a:rPr lang="ru-RU" dirty="0" smtClean="0"/>
              <a:t>оцененной стоимости недвижимого имущества  </a:t>
            </a:r>
            <a:r>
              <a:rPr lang="ru-RU" dirty="0"/>
              <a:t>по состоянию на 1 января соответствующего налогового </a:t>
            </a:r>
            <a:r>
              <a:rPr lang="ru-RU" dirty="0" smtClean="0"/>
              <a:t>периода и конкретной ставки, установленной органами местного публичного управления по месту расположения недвижимого имущества.</a:t>
            </a:r>
            <a:endParaRPr lang="ru-RU" dirty="0"/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В случае изменения субъекта налогообложения после начала налогового года исчисление налога на недвижимое имущество для нового субъекта налогообложения осуществляется с момента государственной регистрации его имущественных прав на недвижимое имущество или с момента установления факта реализации им права владения, пользования и/или распоряжения недвижимым имуществом</a:t>
            </a: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884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Порядок исчисления земельного налога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967" y="2320119"/>
            <a:ext cx="11109278" cy="369968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По земельным участкам, не оцененным кадастровыми органами в целях налогообложения по состоянию на 1 января календарного года, субъекты налогообложения – </a:t>
            </a:r>
            <a:r>
              <a:rPr lang="ru-RU" dirty="0"/>
              <a:t>юридические лица и физические лица, осуществляющие предпринимательскую деятельность, за исключением крестьянских (фермерских) хозяйств</a:t>
            </a:r>
            <a:r>
              <a:rPr lang="ru-RU" dirty="0" smtClean="0"/>
              <a:t>, исчисляют земельный налог, который рассчитывается  </a:t>
            </a:r>
            <a:r>
              <a:rPr lang="ru-RU" dirty="0"/>
              <a:t>как произведение конкретной ставки </a:t>
            </a:r>
            <a:r>
              <a:rPr lang="ru-RU" dirty="0" smtClean="0"/>
              <a:t>налога, установленной органами местного публичного управления по месту расположения земельных участков, </a:t>
            </a:r>
            <a:r>
              <a:rPr lang="ru-RU" dirty="0"/>
              <a:t>на количество </a:t>
            </a:r>
            <a:r>
              <a:rPr lang="ru-RU" dirty="0" err="1"/>
              <a:t>балло</a:t>
            </a:r>
            <a:r>
              <a:rPr lang="ru-RU" dirty="0"/>
              <a:t>-гектаров, гектаров или на площадь земельного </a:t>
            </a:r>
            <a:r>
              <a:rPr lang="ru-RU" dirty="0" smtClean="0"/>
              <a:t>участка.</a:t>
            </a:r>
          </a:p>
          <a:p>
            <a:pPr algn="just"/>
            <a:r>
              <a:rPr lang="ru-RU" dirty="0" smtClean="0"/>
              <a:t>Для крестьянских (фермерских) хозяйств земельный налог рассчитывается сборщиками местных налогов и сборов из состава </a:t>
            </a:r>
            <a:r>
              <a:rPr lang="ru-RU" dirty="0" err="1" smtClean="0"/>
              <a:t>примэрий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85457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b="1" dirty="0" smtClean="0"/>
              <a:t>Порядок исчисления налога на недвижимое имущество по не оцененным кадастровыми органами в целях налогообложения объектам недвижимого имущества</a:t>
            </a: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9810" y="2579427"/>
            <a:ext cx="9912374" cy="350861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Налог на недвижимое имущество за здания</a:t>
            </a:r>
            <a:r>
              <a:rPr lang="ru-RU" dirty="0"/>
              <a:t>, сооружения, квартиры и другие изолированные помещения, перемещение которых невозможно без прямого ущерба их назначению, в том числе, находящиеся в стадии завершения строительства (50 % и более), строительство которых не завершено в </a:t>
            </a:r>
            <a:r>
              <a:rPr lang="ru-RU" dirty="0" smtClean="0"/>
              <a:t>3-х лет </a:t>
            </a:r>
            <a:r>
              <a:rPr lang="ru-RU" dirty="0"/>
              <a:t>с его </a:t>
            </a:r>
            <a:r>
              <a:rPr lang="ru-RU" dirty="0" smtClean="0"/>
              <a:t>начала, </a:t>
            </a:r>
            <a:r>
              <a:rPr lang="ru-RU" b="1" dirty="0" smtClean="0"/>
              <a:t>не оцененные кадастровыми органами в целях налогообложения</a:t>
            </a:r>
            <a:r>
              <a:rPr lang="ru-RU" dirty="0" smtClean="0"/>
              <a:t>, исчисляется юридическими лицами и физическими лицами, осуществляющими предпринимательскую деятельность самостоятельно:</a:t>
            </a:r>
          </a:p>
          <a:p>
            <a:pPr marL="0" indent="0" algn="just">
              <a:buNone/>
            </a:pPr>
            <a:r>
              <a:rPr lang="ru-RU" dirty="0"/>
              <a:t>        </a:t>
            </a:r>
            <a:r>
              <a:rPr lang="ru-RU" dirty="0" smtClean="0"/>
              <a:t>- </a:t>
            </a:r>
            <a:r>
              <a:rPr lang="ru-RU" dirty="0"/>
              <a:t>исходя из  исходя из балансовой стоимости недвижимого имущества, по состоянию на 1 января текущего налогового </a:t>
            </a:r>
            <a:r>
              <a:rPr lang="ru-RU" dirty="0" smtClean="0"/>
              <a:t>года и конкретной ставки, установленной ОМПУ,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- </a:t>
            </a:r>
            <a:r>
              <a:rPr lang="ru-RU" dirty="0"/>
              <a:t>а в случае недвижимого имущества, приобретенного в течение года, в том числе недвижимого имущества, на которое меняется субъект налогообложения в течение года – в соответствии с балансовой стоимостью на дату его </a:t>
            </a:r>
            <a:r>
              <a:rPr lang="ru-RU" dirty="0" smtClean="0"/>
              <a:t>приобретения и </a:t>
            </a:r>
            <a:r>
              <a:rPr lang="ru-RU" dirty="0"/>
              <a:t>конкретной ставки, установленной </a:t>
            </a:r>
            <a:r>
              <a:rPr lang="ru-RU" dirty="0" smtClean="0"/>
              <a:t>ОМПУ.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1167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Сроки уплаты и предоставления расчета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5094" y="2224585"/>
            <a:ext cx="10440536" cy="3795215"/>
          </a:xfrm>
        </p:spPr>
        <p:txBody>
          <a:bodyPr>
            <a:normAutofit fontScale="925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За объекты недвижимого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имущества, имеющиеся и/или приобретенные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до 25 сентября текущего налогового года, срок уплаты  до 25 сентября </a:t>
            </a:r>
            <a:r>
              <a:rPr 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включительно</a:t>
            </a:r>
            <a:endParaRPr lang="ru-RU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Calibri" panose="020F0502020204030204" pitchFamily="34" charset="0"/>
              </a:rPr>
              <a:t> </a:t>
            </a:r>
            <a:r>
              <a:rPr lang="ru-RU" dirty="0">
                <a:ea typeface="Calibri" panose="020F0502020204030204" pitchFamily="34" charset="0"/>
              </a:rPr>
              <a:t>За объекты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недвижимого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имущества </a:t>
            </a:r>
            <a:r>
              <a:rPr lang="ru-RU" dirty="0" smtClean="0">
                <a:ea typeface="Calibri" panose="020F0502020204030204" pitchFamily="34" charset="0"/>
              </a:rPr>
              <a:t>, </a:t>
            </a:r>
            <a:r>
              <a:rPr lang="ru-RU" dirty="0">
                <a:ea typeface="Calibri" panose="020F0502020204030204" pitchFamily="34" charset="0"/>
              </a:rPr>
              <a:t>приобретенные/возникшие </a:t>
            </a:r>
            <a:r>
              <a:rPr lang="ru-RU" b="1" dirty="0">
                <a:ea typeface="Calibri" panose="020F0502020204030204" pitchFamily="34" charset="0"/>
              </a:rPr>
              <a:t>в период с 26 сентября по 31 декабря -  срок уплаты  до 25 марта года, следующего за отчетным</a:t>
            </a:r>
            <a:r>
              <a:rPr lang="ru-RU" dirty="0" smtClean="0">
                <a:ea typeface="Calibri" panose="020F0502020204030204" pitchFamily="34" charset="0"/>
              </a:rPr>
              <a:t>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Индивидуальные предприниматели, среднегодовая численность работников которых на протяжении налогового периода не превышает 3-х единиц и которые не зарегистрированы в качестве плательщиков НДС, уплачивают земельный налог на недвижимое имущество, исчисленный за налоговый период - </a:t>
            </a:r>
            <a:r>
              <a:rPr lang="ru-RU" b="1" dirty="0"/>
              <a:t>до 25 марта года, следующего за отчетным</a:t>
            </a:r>
            <a:r>
              <a:rPr lang="ru-RU" dirty="0" smtClean="0"/>
              <a:t>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Крестьянские (фермерские) хозяйства уплачивают земельный налог:</a:t>
            </a:r>
            <a:endParaRPr lang="ru-RU" b="1" dirty="0"/>
          </a:p>
          <a:p>
            <a:pPr mar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dirty="0"/>
              <a:t>по земельным участкам</a:t>
            </a:r>
            <a:r>
              <a:rPr lang="ru-RU" dirty="0" smtClean="0"/>
              <a:t>, имеющимся и/или приобретенным </a:t>
            </a:r>
            <a:r>
              <a:rPr lang="ru-RU" dirty="0"/>
              <a:t>до 31 мая </a:t>
            </a:r>
            <a:r>
              <a:rPr lang="ru-RU" dirty="0" smtClean="0"/>
              <a:t>- </a:t>
            </a:r>
            <a:r>
              <a:rPr lang="ru-RU" b="1" dirty="0"/>
              <a:t>в срок до 30 июня</a:t>
            </a:r>
            <a:r>
              <a:rPr lang="ru-RU" dirty="0"/>
              <a:t> текущего налогового </a:t>
            </a:r>
            <a:r>
              <a:rPr lang="ru-RU" dirty="0" smtClean="0"/>
              <a:t>года;</a:t>
            </a:r>
            <a:endParaRPr lang="ru-RU" b="1" dirty="0"/>
          </a:p>
          <a:p>
            <a:pPr mar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dirty="0"/>
              <a:t>по земельным участкам, приобретенным в период 01 июня – 31 декабря текущего налогового года </a:t>
            </a:r>
            <a:r>
              <a:rPr lang="ru-RU" dirty="0" smtClean="0"/>
              <a:t>- </a:t>
            </a:r>
            <a:r>
              <a:rPr lang="ru-RU" b="1" dirty="0"/>
              <a:t>в срок до</a:t>
            </a:r>
            <a:r>
              <a:rPr lang="ru-RU" dirty="0"/>
              <a:t> </a:t>
            </a:r>
            <a:r>
              <a:rPr lang="ru-RU" b="1" dirty="0"/>
              <a:t>25 марта года, следующего за </a:t>
            </a:r>
            <a:r>
              <a:rPr lang="ru-RU" b="1" dirty="0" smtClean="0"/>
              <a:t>отчетным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432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Сроки представления отчетов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4" y="2729552"/>
            <a:ext cx="11327642" cy="2852382"/>
          </a:xfrm>
        </p:spPr>
        <p:txBody>
          <a:bodyPr/>
          <a:lstStyle/>
          <a:p>
            <a:pPr algn="just"/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Расчет по налогу на недвижимое имущество </a:t>
            </a:r>
            <a:r>
              <a:rPr lang="ru-RU" i="1" dirty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ea typeface="Calibri" panose="020F0502020204030204" pitchFamily="34" charset="0"/>
                <a:cs typeface="Times New Roman" panose="02020603050405020304" pitchFamily="18" charset="0"/>
              </a:rPr>
              <a:t>Forma</a:t>
            </a:r>
            <a:r>
              <a:rPr lang="ru-RU" i="1" dirty="0">
                <a:ea typeface="Calibri" panose="020F0502020204030204" pitchFamily="34" charset="0"/>
                <a:cs typeface="Times New Roman" panose="02020603050405020304" pitchFamily="18" charset="0"/>
              </a:rPr>
              <a:t> BIJ 17</a:t>
            </a:r>
            <a:r>
              <a:rPr lang="ru-RU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 представляется:</a:t>
            </a:r>
            <a:endParaRPr lang="ru-RU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до 25 сентября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текущего налогового года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за объекты недвижимого имущества, имеющиеся и/или приобретенные в течении налогового периода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 до 25 сентября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ea typeface="Calibri" panose="020F0502020204030204" pitchFamily="34" charset="0"/>
              </a:rPr>
              <a:t>- до 25 марта года, следующего за отчётным - </a:t>
            </a:r>
            <a:r>
              <a:rPr lang="ru-RU" dirty="0">
                <a:ea typeface="Calibri" panose="020F0502020204030204" pitchFamily="34" charset="0"/>
              </a:rPr>
              <a:t>за объекты, </a:t>
            </a:r>
            <a:r>
              <a:rPr lang="ru-RU" dirty="0" smtClean="0">
                <a:ea typeface="Calibri" panose="020F0502020204030204" pitchFamily="34" charset="0"/>
              </a:rPr>
              <a:t>приобретенные/возникшие </a:t>
            </a:r>
            <a:r>
              <a:rPr lang="ru-RU" dirty="0">
                <a:ea typeface="Calibri" panose="020F0502020204030204" pitchFamily="34" charset="0"/>
              </a:rPr>
              <a:t>в период с 26 сентября по 31 декабря</a:t>
            </a:r>
            <a:r>
              <a:rPr lang="ru-RU" dirty="0" smtClean="0">
                <a:ea typeface="Calibri" panose="020F0502020204030204" pitchFamily="34" charset="0"/>
              </a:rPr>
              <a:t>.</a:t>
            </a:r>
          </a:p>
          <a:p>
            <a:pPr algn="just"/>
            <a:r>
              <a:rPr lang="ru-RU" dirty="0"/>
              <a:t>Единый налоговый отчет (Декларация</a:t>
            </a:r>
            <a:r>
              <a:rPr lang="ru-RU" dirty="0" smtClean="0"/>
              <a:t>) </a:t>
            </a:r>
            <a:r>
              <a:rPr lang="ru-RU" dirty="0"/>
              <a:t>(</a:t>
            </a:r>
            <a:r>
              <a:rPr lang="ro-RO" dirty="0"/>
              <a:t>Forma UNIF </a:t>
            </a:r>
            <a:r>
              <a:rPr lang="ru-RU" dirty="0"/>
              <a:t>21</a:t>
            </a:r>
            <a:r>
              <a:rPr lang="ru-RU" dirty="0" smtClean="0"/>
              <a:t>)   </a:t>
            </a:r>
            <a:r>
              <a:rPr lang="ru-RU" b="1" dirty="0" smtClean="0"/>
              <a:t>представляется</a:t>
            </a:r>
            <a:r>
              <a:rPr lang="ru-RU" dirty="0" smtClean="0"/>
              <a:t> </a:t>
            </a:r>
            <a:r>
              <a:rPr lang="ru-RU" b="1" dirty="0"/>
              <a:t>до 25 марта</a:t>
            </a:r>
            <a:r>
              <a:rPr lang="ru-RU" dirty="0"/>
              <a:t> года, следующего за </a:t>
            </a:r>
            <a:r>
              <a:rPr lang="ru-RU" dirty="0" smtClean="0"/>
              <a:t>отчетным.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613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5594" y="736978"/>
            <a:ext cx="8660773" cy="1201003"/>
          </a:xfrm>
        </p:spPr>
        <p:txBody>
          <a:bodyPr/>
          <a:lstStyle/>
          <a:p>
            <a:pPr algn="ctr"/>
            <a:r>
              <a:rPr lang="ru-RU" sz="2400" b="1" dirty="0"/>
              <a:t/>
            </a:r>
            <a:br>
              <a:rPr lang="ru-RU" sz="2400" b="1" dirty="0"/>
            </a:br>
            <a:r>
              <a:rPr lang="ru-RU" sz="1800" b="1" dirty="0" smtClean="0"/>
              <a:t>ЛЬГОТЫ </a:t>
            </a:r>
            <a:r>
              <a:rPr lang="ru-RU" sz="1800" b="1" dirty="0"/>
              <a:t>ПО УПЛАТЕ НАЛОГА НА НЕДВИЖИМОЕ </a:t>
            </a:r>
            <a:r>
              <a:rPr lang="ru-RU" sz="1800" b="1" dirty="0" smtClean="0"/>
              <a:t>ИМУЩЕСТВО </a:t>
            </a:r>
            <a:br>
              <a:rPr lang="ru-RU" sz="1800" b="1" dirty="0" smtClean="0"/>
            </a:br>
            <a:r>
              <a:rPr lang="ru-RU" sz="1800" b="1" dirty="0" smtClean="0"/>
              <a:t>для юридических лиц и физических лиц, осуществляющих предпринимательскую деятельность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910" y="2306472"/>
            <a:ext cx="10658902" cy="3903259"/>
          </a:xfrm>
        </p:spPr>
        <p:txBody>
          <a:bodyPr>
            <a:normAutofit fontScale="925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органы публичной власти и учреждения, финансируемые из средств бюджетов всех уровней;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общества слепых, общества глухих, общества инвалидов и предприятия, созданные для выполнения этими обществами своих уставных целей;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предприятия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пенитенциарных учреждений;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Республиканский экспериментальный центр по протезированию, ортопедии и реабилитации Министерства здравоохранения, труда и социальной защиты;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объекты гражданской защиты;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религиозные организации – по недвижимому имуществу, используемому для проведения религиозных обрядов;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дипломатические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представительства и консульские учреждения, аккредитованные в Республике Молдова, а также представительства международных организаций, аккредитованных в Республике Молдова, на основе принципа взаимности, в соответствии с международными договорами, одной из сторон которых является Республика Молдова</a:t>
            </a: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000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845142" cy="56852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Субъекты налогообложения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490" y="2388359"/>
            <a:ext cx="11041038" cy="375313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сбор </a:t>
            </a:r>
            <a:r>
              <a:rPr lang="ru-RU" sz="1600" b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на благоустройство территорий </a:t>
            </a:r>
            <a:r>
              <a:rPr lang="ru-RU" sz="16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– юридические или физические лица, зарегистрированные в качестве предпринимателей, лица, осуществляющие профессиональную деятельность в сфере правосудия, которые имеют налогооблагаемую </a:t>
            </a:r>
            <a:r>
              <a:rPr lang="ru-RU" sz="1600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базу</a:t>
            </a:r>
            <a:endParaRPr lang="ru-RU" sz="1600" dirty="0"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сбор </a:t>
            </a:r>
            <a:r>
              <a:rPr lang="ru-RU" sz="1600" b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за организацию аукционов и лотерей в пределах административно-территориальной единицы </a:t>
            </a:r>
            <a:r>
              <a:rPr lang="ru-RU" sz="16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– юридические или физические лица, зарегистрированные в качестве предпринимателей – организаторов аукционов и </a:t>
            </a:r>
            <a:r>
              <a:rPr lang="ru-RU" sz="1600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лотерей</a:t>
            </a:r>
          </a:p>
          <a:p>
            <a:pPr algn="just"/>
            <a:r>
              <a:rPr lang="ru-RU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сбор </a:t>
            </a:r>
            <a:r>
              <a:rPr lang="ru-RU" sz="1600" b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за размещение рекламы </a:t>
            </a:r>
            <a:r>
              <a:rPr lang="ru-RU" sz="16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– юридические лица или физические лица, зарегистрированные в качестве предпринимателей, размещающие и/или распространяющие рекламную информацию (за исключением наружной рекламы) через кинообслуживание, телефонные, телеграфные и телексные линии, посредством транспортных средств, при помощи других средств (кроме телевидения, Интернета, радио, периодической печати, иной печатной продукции</a:t>
            </a:r>
            <a:r>
              <a:rPr lang="ru-RU" sz="1600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ru-RU" sz="1600" dirty="0"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b="1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сбор </a:t>
            </a:r>
            <a:r>
              <a:rPr lang="ru-RU" sz="1600" b="1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за использование местной символики </a:t>
            </a:r>
            <a:r>
              <a:rPr lang="ru-RU" sz="1600" dirty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– юридические или физические лица, зарегистрированные в качестве предпринимателей и использующие местную символику на производимой ими </a:t>
            </a:r>
            <a:r>
              <a:rPr lang="ru-RU" sz="1600" dirty="0" smtClean="0"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продукции</a:t>
            </a:r>
            <a:endParaRPr lang="ru-RU" sz="1600" dirty="0"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b="1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16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за объекты торговли и/или объекты по оказанию услуг </a:t>
            </a:r>
            <a:r>
              <a:rPr lang="ru-RU" sz="16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 физические лица, осуществляющие предпринимательскую деятельность, и юридические лица, которые имеют объекты </a:t>
            </a:r>
            <a:r>
              <a:rPr lang="ru-RU" sz="16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налогообложения</a:t>
            </a:r>
            <a:endParaRPr lang="ru-RU" sz="16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72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573206"/>
            <a:ext cx="8761413" cy="1107426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rgbClr val="EBEBEB"/>
                </a:solidFill>
              </a:rPr>
              <a:t/>
            </a:r>
            <a:br>
              <a:rPr lang="ru-RU" sz="1800" b="1" dirty="0" smtClean="0">
                <a:solidFill>
                  <a:srgbClr val="EBEBEB"/>
                </a:solidFill>
              </a:rPr>
            </a:br>
            <a:r>
              <a:rPr lang="ru-RU" sz="1800" b="1" dirty="0" smtClean="0">
                <a:solidFill>
                  <a:srgbClr val="EBEBEB"/>
                </a:solidFill>
              </a:rPr>
              <a:t/>
            </a:r>
            <a:br>
              <a:rPr lang="ru-RU" sz="1800" b="1" dirty="0" smtClean="0">
                <a:solidFill>
                  <a:srgbClr val="EBEBEB"/>
                </a:solidFill>
              </a:rPr>
            </a:br>
            <a:r>
              <a:rPr lang="ru-RU" sz="1800" b="1" dirty="0" smtClean="0">
                <a:solidFill>
                  <a:srgbClr val="EBEBEB"/>
                </a:solidFill>
              </a:rPr>
              <a:t>ЛЬГОТЫ </a:t>
            </a:r>
            <a:r>
              <a:rPr lang="ru-RU" sz="1800" b="1" dirty="0">
                <a:solidFill>
                  <a:srgbClr val="EBEBEB"/>
                </a:solidFill>
              </a:rPr>
              <a:t>ПО УПЛАТЕ НАЛОГА НА НЕДВИЖИМОЕ ИМУЩЕСТВО </a:t>
            </a:r>
            <a:br>
              <a:rPr lang="ru-RU" sz="1800" b="1" dirty="0">
                <a:solidFill>
                  <a:srgbClr val="EBEBEB"/>
                </a:solidFill>
              </a:rPr>
            </a:br>
            <a:r>
              <a:rPr lang="ru-RU" sz="1800" b="1" dirty="0">
                <a:solidFill>
                  <a:srgbClr val="EBEBEB"/>
                </a:solidFill>
              </a:rPr>
              <a:t>для юридических лиц и физических лиц, осуществляющих предпринимательскую деятельность</a:t>
            </a:r>
            <a:r>
              <a:rPr lang="ru-RU" sz="1800" dirty="0">
                <a:solidFill>
                  <a:srgbClr val="EBEBEB"/>
                </a:solidFill>
              </a:rPr>
              <a:t/>
            </a:r>
            <a:br>
              <a:rPr lang="ru-RU" sz="1800" dirty="0">
                <a:solidFill>
                  <a:srgbClr val="EBEBEB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483893"/>
            <a:ext cx="10049858" cy="3535907"/>
          </a:xfrm>
        </p:spPr>
        <p:txBody>
          <a:bodyPr>
            <a:normAutofit/>
          </a:bodyPr>
          <a:lstStyle/>
          <a:p>
            <a:pPr marL="0" lv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государственные учреждения здравоохранения, индивидуальные кабинеты семейного врача и центры семейных врачей, предусмотренные в статье 36</a:t>
            </a:r>
            <a:r>
              <a:rPr lang="ru-RU" sz="1400" baseline="30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5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Закона об охране здоровья № 411/1995, финансируемые из фондов обязательного медицинского страхования;</a:t>
            </a:r>
          </a:p>
          <a:p>
            <a:pPr marL="0" lv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Национальная компания медицинского страхования и ее территориальные агентства;</a:t>
            </a:r>
          </a:p>
          <a:p>
            <a:pPr marL="0" lv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Национальный банк Молдовы;</a:t>
            </a:r>
          </a:p>
          <a:p>
            <a:pPr marL="0" lv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собственники или владельцы имущества, реквизированного в интересах общества, – на период реквизиции согласно законодательству; </a:t>
            </a:r>
          </a:p>
          <a:p>
            <a:pPr marL="0" lvl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некоммерческие организации, отвечающие требованиям статьи 52, в рамках которых функционируют учреждения социальной помощи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528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0060" y="668740"/>
            <a:ext cx="8756307" cy="1011892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EBEBEB"/>
                </a:solidFill>
              </a:rPr>
              <a:t>ЛЬГОТЫ ПО УПЛАТЕ НАЛОГА НА НЕДВИЖИМОЕ ИМУЩЕСТВО </a:t>
            </a:r>
            <a:br>
              <a:rPr lang="ru-RU" sz="1800" b="1" dirty="0">
                <a:solidFill>
                  <a:srgbClr val="EBEBEB"/>
                </a:solidFill>
              </a:rPr>
            </a:br>
            <a:r>
              <a:rPr lang="ru-RU" sz="1800" b="1" dirty="0">
                <a:solidFill>
                  <a:srgbClr val="EBEBEB"/>
                </a:solidFill>
              </a:rPr>
              <a:t>для юридических лиц и физических лиц, осуществляющих предпринимательскую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501" y="2292825"/>
            <a:ext cx="10768083" cy="372697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07000"/>
              </a:lnSpc>
              <a:buNone/>
            </a:pPr>
            <a:r>
              <a:rPr lang="ru-RU" sz="3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      От </a:t>
            </a:r>
            <a:r>
              <a:rPr lang="ru-RU" sz="3000" dirty="0">
                <a:ea typeface="Times New Roman" panose="02020603050405020304" pitchFamily="18" charset="0"/>
                <a:cs typeface="Times New Roman" panose="02020603050405020304" pitchFamily="18" charset="0"/>
              </a:rPr>
              <a:t>налога на недвижимое имущество (землю, земельные участки) освобождаются собственники и пользователи земель, земельных участков:</a:t>
            </a:r>
            <a:endParaRPr lang="ru-RU" sz="3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000" dirty="0">
                <a:ea typeface="Times New Roman" panose="02020603050405020304" pitchFamily="18" charset="0"/>
                <a:cs typeface="Times New Roman" panose="02020603050405020304" pitchFamily="18" charset="0"/>
              </a:rPr>
              <a:t>a) занятых заповедниками, дендрологическими и национальными парками, ботаническими садами;</a:t>
            </a:r>
            <a:endParaRPr lang="ru-RU" sz="3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000" dirty="0">
                <a:ea typeface="Times New Roman" panose="02020603050405020304" pitchFamily="18" charset="0"/>
                <a:cs typeface="Times New Roman" panose="02020603050405020304" pitchFamily="18" charset="0"/>
              </a:rPr>
              <a:t>b) относящихся к лесному фонду, если они не вовлечены в предпринимательскую деятельность. Исключение составляют лесные хозяйства при проведении экологических реконструктивных рубок, рубок обновления и промежуточного пользования, при осуществлении лесоустройства, проектно-изыскательских работ для нужд лесного хозяйства, работ по ликвидации последствий стихийных бедствий, а также других лесохозяйственных работ, связанных с уходом за лесами;</a:t>
            </a:r>
            <a:endParaRPr lang="ru-RU" sz="3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000" dirty="0"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0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000" dirty="0">
                <a:ea typeface="Times New Roman" panose="02020603050405020304" pitchFamily="18" charset="0"/>
                <a:cs typeface="Times New Roman" panose="02020603050405020304" pitchFamily="18" charset="0"/>
              </a:rPr>
              <a:t>) относящихся к водному фонду, если они не вовлечены в предпринимательскую деятельность;</a:t>
            </a:r>
            <a:endParaRPr lang="ru-RU" sz="3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3000" dirty="0">
                <a:ea typeface="Times New Roman" panose="02020603050405020304" pitchFamily="18" charset="0"/>
                <a:cs typeface="Times New Roman" panose="02020603050405020304" pitchFamily="18" charset="0"/>
              </a:rPr>
              <a:t>c) используемых научными организациями и научно-исследовательскими учреждениями сельскохозяйственного и лесохозяйственного профиля для научных и учебных целей</a:t>
            </a:r>
            <a:r>
              <a:rPr lang="ru-RU" sz="3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990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64" y="614149"/>
            <a:ext cx="8783603" cy="1066483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EBEBEB"/>
                </a:solidFill>
              </a:rPr>
              <a:t>ЛЬГОТЫ ПО УПЛАТЕ НАЛОГА НА НЕДВИЖИМОЕ ИМУЩЕСТВО </a:t>
            </a:r>
            <a:br>
              <a:rPr lang="ru-RU" sz="1800" b="1" dirty="0">
                <a:solidFill>
                  <a:srgbClr val="EBEBEB"/>
                </a:solidFill>
              </a:rPr>
            </a:br>
            <a:r>
              <a:rPr lang="ru-RU" sz="1800" b="1" dirty="0">
                <a:solidFill>
                  <a:srgbClr val="EBEBEB"/>
                </a:solidFill>
              </a:rPr>
              <a:t>для юридических лиц и физических лиц, осуществляющих предпринимательскую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671" y="2251881"/>
            <a:ext cx="10645253" cy="4121624"/>
          </a:xfrm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2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От налога на недвижимое имущество (землю, земельные участки) освобождаются собственники и пользователи земель, земельных участков</a:t>
            </a:r>
            <a:r>
              <a:rPr lang="ru-RU" sz="12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занятых многолетними насаждениями до начала плодоношения;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занятых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учреждениями культуры, искусства и кинематографии, образования, здравоохранения, спортивно-оздоровительными комплексами (за исключением занятых курортными учреждениями), а также памятниками природы, истории и культуры, финансируемыми из средств государственного бюджета или профессиональных союзов;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постоянно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отведенных под железнодорожные пути и автомобильные дороги общего пользования, речные порты и взлетно-посадочные полосы;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отведенных под зоны государственной границы;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находящихся в общем пользовании населенных пунктов;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отведенных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для сельскохозяйственных нужд, признанных при отведении нарушенными и впоследствии восстановленных, – на срок 5 лет;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подверженных химическому, радиоактивному и другому загрязнению, если Правительство установило ограничения на осуществление сельскохозяйственных работ на этих участках.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lnSpc>
                <a:spcPct val="120000"/>
              </a:lnSpc>
              <a:spcBef>
                <a:spcPts val="0"/>
              </a:spcBef>
              <a:buClr>
                <a:srgbClr val="B31166"/>
              </a:buClr>
            </a:pP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налога на недвижимое имущество (земельные участки, сектора участков) освобождаются администрации зон свободного предпринимательства в период управления ими соответствующим недвижимым имуществом.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Clr>
                <a:srgbClr val="B31166"/>
              </a:buClr>
            </a:pPr>
            <a:endParaRPr lang="ru-RU" sz="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2708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9613130" cy="3551640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                       СБОР </a:t>
            </a:r>
            <a:r>
              <a:rPr lang="ru-RU" b="1" dirty="0"/>
              <a:t>ЗА ВОДУ</a:t>
            </a:r>
            <a:endParaRPr lang="ru-RU" dirty="0"/>
          </a:p>
          <a:p>
            <a:pPr marL="0" indent="0" algn="just">
              <a:buNone/>
            </a:pPr>
            <a:r>
              <a:rPr lang="ru-RU" b="1" dirty="0" smtClean="0"/>
              <a:t>    Субъектами </a:t>
            </a:r>
            <a:r>
              <a:rPr lang="ru-RU" b="1" dirty="0"/>
              <a:t>сбора за воду </a:t>
            </a:r>
            <a:r>
              <a:rPr lang="ru-RU" dirty="0"/>
              <a:t>являются физические лица, осуществляющие предпринимательскую деятельность, и юридические лица, которые:</a:t>
            </a:r>
          </a:p>
          <a:p>
            <a:r>
              <a:rPr lang="ru-RU" dirty="0"/>
              <a:t>а) добывают воду из поверхностных и подземных источников;</a:t>
            </a:r>
          </a:p>
          <a:p>
            <a:r>
              <a:rPr lang="ru-RU" dirty="0"/>
              <a:t>b) используют питьевую воду из любого источника с целью розлива;</a:t>
            </a:r>
          </a:p>
          <a:p>
            <a:r>
              <a:rPr lang="ru-RU" dirty="0"/>
              <a:t>с) добывают природную минеральную воду;</a:t>
            </a:r>
          </a:p>
          <a:p>
            <a:r>
              <a:rPr lang="ru-RU" dirty="0"/>
              <a:t>d) используют воду в гидроцентралях.</a:t>
            </a:r>
          </a:p>
        </p:txBody>
      </p:sp>
    </p:spTree>
    <p:extLst>
      <p:ext uri="{BB962C8B-B14F-4D97-AF65-F5344CB8AC3E}">
        <p14:creationId xmlns:p14="http://schemas.microsoft.com/office/powerpoint/2010/main" val="24503078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lvl="0" indent="0" algn="ctr">
              <a:buClr>
                <a:srgbClr val="B31166"/>
              </a:buClr>
              <a:buNone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Сбор  за воду</a:t>
            </a:r>
          </a:p>
          <a:p>
            <a:pPr marL="0" lvl="0" indent="0">
              <a:buClr>
                <a:srgbClr val="B31166"/>
              </a:buClr>
              <a:buNone/>
            </a:pP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Объектом </a:t>
            </a: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налогообложения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является: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a) объем воды, добываемой из поверхностных и подземных источников;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b) объем питьевой воды из любого источника, используемой с целью розлива;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с) объем добываемой минеральной воды;</a:t>
            </a:r>
          </a:p>
          <a:p>
            <a:pPr lvl="0">
              <a:buClr>
                <a:srgbClr val="B31166"/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d) объем воды, используемой </a:t>
            </a:r>
            <a:r>
              <a:rPr lang="ru-RU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гидроцентралями.</a:t>
            </a:r>
            <a:r>
              <a:rPr lang="ru-RU" sz="3600" dirty="0" err="1" smtClean="0">
                <a:solidFill>
                  <a:srgbClr val="EBEBEB"/>
                </a:solidFill>
                <a:ea typeface="+mj-ea"/>
                <a:cs typeface="+mj-cs"/>
              </a:rPr>
              <a:t>оры</a:t>
            </a:r>
            <a:r>
              <a:rPr lang="ru-RU" sz="3600" dirty="0" smtClean="0">
                <a:solidFill>
                  <a:srgbClr val="EBEBEB"/>
                </a:solidFill>
                <a:ea typeface="+mj-ea"/>
                <a:cs typeface="+mj-cs"/>
              </a:rPr>
              <a:t> </a:t>
            </a:r>
            <a:r>
              <a:rPr lang="ru-RU" sz="3600" dirty="0">
                <a:solidFill>
                  <a:srgbClr val="EBEBEB"/>
                </a:solidFill>
                <a:ea typeface="+mj-ea"/>
                <a:cs typeface="+mj-cs"/>
              </a:rPr>
              <a:t>за природные ресурсы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186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Сборы за природные 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319" y="2238233"/>
            <a:ext cx="11136574" cy="37815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                                                     Ставки сбора за воду</a:t>
            </a:r>
          </a:p>
          <a:p>
            <a:r>
              <a:rPr lang="ru-RU" b="1" dirty="0" smtClean="0"/>
              <a:t>1</a:t>
            </a:r>
            <a:r>
              <a:rPr lang="ru-RU" b="1" dirty="0"/>
              <a:t>) </a:t>
            </a:r>
            <a:r>
              <a:rPr lang="ru-RU" dirty="0"/>
              <a:t>за каждый 1 м</a:t>
            </a:r>
            <a:r>
              <a:rPr lang="ru-RU" baseline="30000" dirty="0"/>
              <a:t>3</a:t>
            </a:r>
            <a:r>
              <a:rPr lang="ru-RU" dirty="0"/>
              <a:t> воды, добытой из поверхностных и подземных источников (исключая добытую природную минеральную воду, питьевую воду, добытую и/или использованную в целях розлива) –</a:t>
            </a:r>
            <a:r>
              <a:rPr lang="ru-RU" b="1" dirty="0"/>
              <a:t> 0,3 лея;</a:t>
            </a:r>
          </a:p>
          <a:p>
            <a:r>
              <a:rPr lang="ru-RU" dirty="0"/>
              <a:t>2) за каждый 1 м</a:t>
            </a:r>
            <a:r>
              <a:rPr lang="ru-RU" baseline="30000" dirty="0"/>
              <a:t>3</a:t>
            </a:r>
            <a:r>
              <a:rPr lang="ru-RU" dirty="0"/>
              <a:t> природной минеральной воды, добытой в целях розлива </a:t>
            </a:r>
            <a:r>
              <a:rPr lang="ru-RU" b="1" dirty="0"/>
              <a:t>– 16 леев;</a:t>
            </a:r>
          </a:p>
          <a:p>
            <a:r>
              <a:rPr lang="ru-RU" dirty="0"/>
              <a:t>3) за каждый 1 м</a:t>
            </a:r>
            <a:r>
              <a:rPr lang="ru-RU" baseline="30000" dirty="0"/>
              <a:t>3</a:t>
            </a:r>
            <a:r>
              <a:rPr lang="ru-RU" dirty="0"/>
              <a:t> природной минеральной воды, добытой и использованной в целях, иных чем предусмотренные пунктом 2)</a:t>
            </a:r>
            <a:r>
              <a:rPr lang="ru-RU" b="1" dirty="0"/>
              <a:t> – 2 лея;</a:t>
            </a:r>
          </a:p>
          <a:p>
            <a:r>
              <a:rPr lang="ru-RU" dirty="0"/>
              <a:t>4) за каждый 1 м</a:t>
            </a:r>
            <a:r>
              <a:rPr lang="ru-RU" baseline="30000" dirty="0"/>
              <a:t>3</a:t>
            </a:r>
            <a:r>
              <a:rPr lang="ru-RU" dirty="0"/>
              <a:t> питьевой воды, добытой из поверхностных и подземных источников в целях розлива</a:t>
            </a:r>
            <a:r>
              <a:rPr lang="ru-RU" b="1" dirty="0"/>
              <a:t> – 16 леев;</a:t>
            </a:r>
          </a:p>
          <a:p>
            <a:r>
              <a:rPr lang="ru-RU" dirty="0"/>
              <a:t>5) за каждый 1 м</a:t>
            </a:r>
            <a:r>
              <a:rPr lang="ru-RU" baseline="30000" dirty="0"/>
              <a:t>3</a:t>
            </a:r>
            <a:r>
              <a:rPr lang="ru-RU" dirty="0"/>
              <a:t> питьевой воды, использованной в целях розлива</a:t>
            </a:r>
            <a:r>
              <a:rPr lang="ru-RU" b="1" dirty="0"/>
              <a:t> – 15,7 лея;</a:t>
            </a:r>
          </a:p>
          <a:p>
            <a:r>
              <a:rPr lang="ru-RU" dirty="0"/>
              <a:t>6) за каждые 10м</a:t>
            </a:r>
            <a:r>
              <a:rPr lang="ru-RU" baseline="30000" dirty="0"/>
              <a:t>3</a:t>
            </a:r>
            <a:r>
              <a:rPr lang="ru-RU" dirty="0"/>
              <a:t> воды, использованной гидроцентралями –</a:t>
            </a:r>
            <a:r>
              <a:rPr lang="ru-RU" b="1" dirty="0"/>
              <a:t> 0,06 лея.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1986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EBEBEB"/>
                </a:solidFill>
              </a:rPr>
              <a:t>       Сборы </a:t>
            </a:r>
            <a:r>
              <a:rPr lang="ru-RU" dirty="0">
                <a:solidFill>
                  <a:srgbClr val="EBEBEB"/>
                </a:solidFill>
              </a:rPr>
              <a:t>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980" y="2456597"/>
            <a:ext cx="10617958" cy="356320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Порядок </a:t>
            </a:r>
            <a:r>
              <a:rPr lang="ru-RU" b="1" dirty="0"/>
              <a:t>исчисления </a:t>
            </a:r>
            <a:r>
              <a:rPr lang="ru-RU" b="1" dirty="0" smtClean="0"/>
              <a:t>сбора за воду</a:t>
            </a:r>
            <a:endParaRPr lang="ru-RU" b="1" dirty="0"/>
          </a:p>
          <a:p>
            <a:pPr algn="just"/>
            <a:r>
              <a:rPr lang="ru-RU" sz="2400" dirty="0" smtClean="0"/>
              <a:t> </a:t>
            </a:r>
            <a:r>
              <a:rPr lang="ru-RU" dirty="0"/>
              <a:t>Сбор за воду исчисляется самостоятельно субъектами налогообложения исходя из объема добытой и/или использованной воды, согласно данным измерительных приборов или, при отсутствии таковых, согласно нормам добычи и/или </a:t>
            </a:r>
            <a:r>
              <a:rPr lang="ru-RU" dirty="0" smtClean="0"/>
              <a:t>использования и ставки, установленной для соответствующей категории воды.</a:t>
            </a:r>
            <a:endParaRPr lang="ru-RU" dirty="0"/>
          </a:p>
          <a:p>
            <a:pPr algn="just">
              <a:lnSpc>
                <a:spcPct val="107000"/>
              </a:lnSpc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норм добычи и/или использования воды и контроль объема добытой воды осуществляются государственным органом, уполномоченным Правительством.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8150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579427"/>
            <a:ext cx="9790550" cy="344037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Срок уплаты сбора за воду и предоставления отчета</a:t>
            </a:r>
          </a:p>
          <a:p>
            <a:pPr marL="0" indent="0">
              <a:buNone/>
            </a:pPr>
            <a:r>
              <a:rPr lang="ru-RU" dirty="0" smtClean="0"/>
              <a:t>     Ежеквартально</a:t>
            </a:r>
            <a:r>
              <a:rPr lang="it-IT" dirty="0"/>
              <a:t>, </a:t>
            </a:r>
            <a:r>
              <a:rPr lang="ru-RU" dirty="0"/>
              <a:t>до</a:t>
            </a:r>
            <a:r>
              <a:rPr lang="ru-RU" b="1" dirty="0"/>
              <a:t> </a:t>
            </a:r>
            <a:r>
              <a:rPr lang="it-IT" dirty="0"/>
              <a:t>25-</a:t>
            </a:r>
            <a:r>
              <a:rPr lang="ru-RU" dirty="0" err="1"/>
              <a:t>го</a:t>
            </a:r>
            <a:r>
              <a:rPr lang="ru-RU" dirty="0"/>
              <a:t> числа месяца</a:t>
            </a:r>
            <a:r>
              <a:rPr lang="it-IT" dirty="0"/>
              <a:t>, </a:t>
            </a:r>
            <a:r>
              <a:rPr lang="ru-RU" dirty="0"/>
              <a:t>следующего за отчетным </a:t>
            </a:r>
            <a:r>
              <a:rPr lang="ru-RU" dirty="0" smtClean="0"/>
              <a:t>кварталом</a:t>
            </a:r>
          </a:p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     С отчетного периода 2021 года </a:t>
            </a:r>
            <a:r>
              <a:rPr lang="ru-RU" dirty="0"/>
              <a:t> Субъекты налогообложения по сборам за природные ресурсы предоставляют один общий </a:t>
            </a:r>
            <a:r>
              <a:rPr lang="ro-RO" dirty="0"/>
              <a:t>Отчет по сборам за природные ресурсы (Forma TRN </a:t>
            </a:r>
            <a:r>
              <a:rPr lang="ru-RU" dirty="0"/>
              <a:t>21</a:t>
            </a:r>
            <a:r>
              <a:rPr lang="ro-RO" dirty="0"/>
              <a:t>)</a:t>
            </a:r>
            <a:r>
              <a:rPr lang="ru-RU" dirty="0"/>
              <a:t>, утверждённый Приказом ГНС </a:t>
            </a:r>
            <a:r>
              <a:rPr lang="ro-RO" dirty="0"/>
              <a:t>№</a:t>
            </a:r>
            <a:r>
              <a:rPr lang="ru-RU" dirty="0"/>
              <a:t> 376 от 27.07.2020 г. (ОМ № 194-197 ст. 681 от 31.07.2020).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614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91508"/>
            <a:ext cx="9932146" cy="36282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  Сбор за добычу полезных ископаемых </a:t>
            </a:r>
          </a:p>
          <a:p>
            <a:pPr algn="just"/>
            <a:r>
              <a:rPr lang="ru-RU" b="1" dirty="0" smtClean="0">
                <a:latin typeface="+mj-lt"/>
              </a:rPr>
              <a:t>Субъекты налогообложения</a:t>
            </a:r>
            <a:r>
              <a:rPr lang="ru-RU" dirty="0" smtClean="0">
                <a:latin typeface="+mj-lt"/>
              </a:rPr>
              <a:t>: </a:t>
            </a:r>
            <a:r>
              <a:rPr lang="ru-RU" dirty="0" err="1" smtClean="0">
                <a:latin typeface="+mj-lt"/>
              </a:rPr>
              <a:t>недропользователи</a:t>
            </a:r>
            <a:r>
              <a:rPr lang="ru-RU" dirty="0" smtClean="0">
                <a:latin typeface="+mj-lt"/>
              </a:rPr>
              <a:t> </a:t>
            </a:r>
            <a:r>
              <a:rPr lang="ru-RU" dirty="0">
                <a:latin typeface="+mj-lt"/>
              </a:rPr>
              <a:t>– физические лица, которые осуществляют предпринимательскую деятельность, и юридические лица, занимающиеся добычей полезных ископаемых</a:t>
            </a:r>
            <a:r>
              <a:rPr lang="ru-RU" dirty="0" smtClean="0">
                <a:latin typeface="+mj-lt"/>
              </a:rPr>
              <a:t>.</a:t>
            </a:r>
          </a:p>
          <a:p>
            <a:pPr algn="just"/>
            <a:r>
              <a:rPr lang="ru-RU" b="1" dirty="0" smtClean="0">
                <a:latin typeface="+mj-lt"/>
              </a:rPr>
              <a:t>Объекты налогообложения</a:t>
            </a:r>
            <a:r>
              <a:rPr lang="ru-RU" dirty="0" smtClean="0">
                <a:latin typeface="+mj-lt"/>
              </a:rPr>
              <a:t>: </a:t>
            </a:r>
            <a:r>
              <a:rPr lang="ru-RU" dirty="0">
                <a:latin typeface="+mj-lt"/>
              </a:rPr>
              <a:t>объем полезных ископаемых, добытых за </a:t>
            </a:r>
            <a:r>
              <a:rPr lang="ru-RU" dirty="0" smtClean="0">
                <a:latin typeface="+mj-lt"/>
              </a:rPr>
              <a:t>отчетный квартал.</a:t>
            </a:r>
            <a:r>
              <a:rPr lang="ru-RU" dirty="0">
                <a:latin typeface="+mj-lt"/>
              </a:rPr>
              <a:t/>
            </a:r>
            <a:br>
              <a:rPr lang="ru-RU" dirty="0">
                <a:latin typeface="+mj-lt"/>
              </a:rPr>
            </a:br>
            <a:endParaRPr lang="ru-RU" dirty="0">
              <a:latin typeface="+mj-lt"/>
            </a:endParaRPr>
          </a:p>
          <a:p>
            <a:pPr algn="just"/>
            <a:r>
              <a:rPr lang="ru-RU" b="1" dirty="0" smtClean="0">
                <a:latin typeface="+mj-lt"/>
              </a:rPr>
              <a:t>Порядок исчисления</a:t>
            </a:r>
          </a:p>
          <a:p>
            <a:pPr marL="0" indent="0" algn="just">
              <a:buNone/>
            </a:pP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   </a:t>
            </a:r>
            <a:r>
              <a:rPr lang="ru-RU" dirty="0">
                <a:latin typeface="+mj-lt"/>
              </a:rPr>
              <a:t>Сбор исчисляется самостоятельно субъектом налогообложения ежеквартально исходя из объема добытого полезного </a:t>
            </a:r>
            <a:r>
              <a:rPr lang="ru-RU" dirty="0" smtClean="0">
                <a:latin typeface="+mj-lt"/>
              </a:rPr>
              <a:t>ископаемого за отчетный квартал и </a:t>
            </a:r>
            <a:r>
              <a:rPr lang="ru-RU" dirty="0">
                <a:latin typeface="+mj-lt"/>
              </a:rPr>
              <a:t>соответствующей ставки </a:t>
            </a:r>
            <a:r>
              <a:rPr lang="ru-RU" dirty="0" smtClean="0">
                <a:latin typeface="+mj-lt"/>
              </a:rPr>
              <a:t>сбора, установленной в приложении 2 к разделу </a:t>
            </a:r>
            <a:r>
              <a:rPr lang="ro-RO" dirty="0" smtClean="0">
                <a:latin typeface="+mj-lt"/>
              </a:rPr>
              <a:t>VIII </a:t>
            </a:r>
            <a:r>
              <a:rPr lang="ru-RU" dirty="0" smtClean="0">
                <a:latin typeface="+mj-lt"/>
              </a:rPr>
              <a:t>НК.</a:t>
            </a:r>
            <a:endParaRPr lang="ru-RU" dirty="0">
              <a:latin typeface="+mj-lt"/>
            </a:endParaRPr>
          </a:p>
          <a:p>
            <a:pPr marL="0" indent="0" algn="just">
              <a:buNone/>
            </a:pP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  </a:t>
            </a:r>
            <a:r>
              <a:rPr lang="ru-RU" i="1" u="sng" dirty="0">
                <a:latin typeface="+mj-lt"/>
              </a:rPr>
              <a:t>В расчет сбора не включается </a:t>
            </a:r>
            <a:r>
              <a:rPr lang="ru-RU" dirty="0">
                <a:latin typeface="+mj-lt"/>
              </a:rPr>
              <a:t>объем потерь при добыче полезного ископаемого и эксплуатационных потерь в опорных целиках и кровле горных выработок в шахтах, которые согласно проекту обеспечивают безопасность людей и исключают провалы земной поверхности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88902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9908" y="2356339"/>
            <a:ext cx="10181492" cy="3663462"/>
          </a:xfrm>
        </p:spPr>
        <p:txBody>
          <a:bodyPr>
            <a:normAutofit fontScale="85000" lnSpcReduction="10000"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b="1" dirty="0">
                <a:latin typeface="Arial" panose="020B0604020202020204" pitchFamily="34" charset="0"/>
              </a:rPr>
              <a:t>СБОР ЗА ИСПОЛЬЗОВАНИЕ </a:t>
            </a:r>
            <a:r>
              <a:rPr lang="ru-RU" b="1" dirty="0" smtClean="0">
                <a:latin typeface="Arial" panose="020B0604020202020204" pitchFamily="34" charset="0"/>
              </a:rPr>
              <a:t>НЕДР</a:t>
            </a:r>
          </a:p>
          <a:p>
            <a:pPr algn="just">
              <a:spcBef>
                <a:spcPts val="0"/>
              </a:spcBef>
            </a:pPr>
            <a:r>
              <a:rPr lang="ru-RU" b="1" dirty="0" smtClean="0"/>
              <a:t>Субъекты сбора</a:t>
            </a:r>
            <a:r>
              <a:rPr lang="ru-RU" dirty="0" smtClean="0"/>
              <a:t>: </a:t>
            </a:r>
            <a:r>
              <a:rPr lang="ru-RU" dirty="0" err="1" smtClean="0"/>
              <a:t>недропользователи</a:t>
            </a:r>
            <a:r>
              <a:rPr lang="ru-RU" dirty="0" smtClean="0"/>
              <a:t> </a:t>
            </a:r>
            <a:r>
              <a:rPr lang="ru-RU" dirty="0"/>
              <a:t>– физические лица, осуществляющие предпринимательскую деятельность, и юридические лица, использующие недра</a:t>
            </a:r>
            <a:r>
              <a:rPr lang="ru-RU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Объекты сбора:</a:t>
            </a:r>
          </a:p>
          <a:p>
            <a:pPr marL="0" indent="0" algn="just">
              <a:buNone/>
            </a:pPr>
            <a:r>
              <a:rPr lang="ru-RU" b="1" dirty="0"/>
              <a:t> </a:t>
            </a:r>
            <a:r>
              <a:rPr lang="ru-RU" b="1" dirty="0" smtClean="0"/>
              <a:t>  -</a:t>
            </a:r>
            <a:r>
              <a:rPr lang="ru-RU" dirty="0" smtClean="0"/>
              <a:t> </a:t>
            </a:r>
            <a:r>
              <a:rPr lang="ru-RU" dirty="0"/>
              <a:t>подземные </a:t>
            </a:r>
            <a:r>
              <a:rPr lang="ru-RU" dirty="0" smtClean="0"/>
              <a:t>пространства (</a:t>
            </a:r>
            <a:r>
              <a:rPr lang="ru-RU" b="1" i="1" dirty="0"/>
              <a:t>пещеры, искусственно созданные подземные пространства, выработанные </a:t>
            </a:r>
            <a:r>
              <a:rPr lang="ru-RU" b="1" i="1" dirty="0" smtClean="0"/>
              <a:t>шахты</a:t>
            </a:r>
            <a:r>
              <a:rPr lang="ru-RU" dirty="0" smtClean="0"/>
              <a:t>), </a:t>
            </a:r>
            <a:r>
              <a:rPr lang="ru-RU" dirty="0"/>
              <a:t>используемые для строительства подземных объектов</a:t>
            </a:r>
            <a:r>
              <a:rPr lang="ru-RU" dirty="0" smtClean="0"/>
              <a:t>,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- подземные сооружения (</a:t>
            </a:r>
            <a:r>
              <a:rPr lang="ru-RU" b="1" i="1" dirty="0"/>
              <a:t>шахты, где добываются или ранее добывались полезные ископаемые, другие сооружения (объекты), построенные под землей для предпринимательской </a:t>
            </a:r>
            <a:r>
              <a:rPr lang="ru-RU" b="1" i="1" dirty="0" smtClean="0"/>
              <a:t>деятельности</a:t>
            </a:r>
            <a:r>
              <a:rPr lang="ru-RU" dirty="0" smtClean="0"/>
              <a:t>), </a:t>
            </a:r>
            <a:r>
              <a:rPr lang="ru-RU" dirty="0"/>
              <a:t>эксплуатируемые субъектами сбора.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b="1" dirty="0" smtClean="0"/>
              <a:t>Налогооблагаемая база</a:t>
            </a:r>
            <a:r>
              <a:rPr lang="ru-RU" dirty="0" smtClean="0"/>
              <a:t>: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-договорная </a:t>
            </a:r>
            <a:r>
              <a:rPr lang="ru-RU" dirty="0"/>
              <a:t>(сметная) стоимость работ по строительству подземных </a:t>
            </a:r>
            <a:r>
              <a:rPr lang="ru-RU" dirty="0" smtClean="0"/>
              <a:t>объектов (ставка </a:t>
            </a:r>
            <a:r>
              <a:rPr lang="ru-RU" b="1" dirty="0" smtClean="0"/>
              <a:t>3%</a:t>
            </a:r>
            <a:r>
              <a:rPr lang="ru-RU" dirty="0" smtClean="0"/>
              <a:t>);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- </a:t>
            </a:r>
            <a:r>
              <a:rPr lang="ru-RU" dirty="0"/>
              <a:t>балансовая стоимость подземных </a:t>
            </a:r>
            <a:r>
              <a:rPr lang="ru-RU" dirty="0" smtClean="0"/>
              <a:t>сооружений (ставка </a:t>
            </a:r>
            <a:r>
              <a:rPr lang="ru-RU" b="1" dirty="0" smtClean="0"/>
              <a:t>0,2%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8361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Субъекты налогообложения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785" y="2306472"/>
            <a:ext cx="11341290" cy="3657600"/>
          </a:xfrm>
        </p:spPr>
        <p:txBody>
          <a:bodyPr>
            <a:normAutofit fontScale="92500" lnSpcReduction="20000"/>
          </a:bodyPr>
          <a:lstStyle/>
          <a:p>
            <a:pPr marL="0">
              <a:lnSpc>
                <a:spcPct val="110000"/>
              </a:lnSpc>
              <a:spcBef>
                <a:spcPts val="0"/>
              </a:spcBef>
            </a:pP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рыночный сбор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юридические или физические лица, зарегистрированные в качестве предпринимателей – администраторов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рынка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за временное проживание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– юридические или физические лица, зарегистрированные в качестве предпринимателей и оказывающие услуги по временному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проживанию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курортный сбор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юридические или физические лица, зарегистрированные в качестве предпринимателей и оказывающие услуги, связанные с отдыхом и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лечением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за предоставление услуг по автомобильной перевозке пассажиров на территории муниципиев, городов и сел (коммун)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юридические или физические лица, зарегистрированные в качестве предпринимателей и оказывающие услуги по автомобильной перевозке пассажиров на территории муниципиев, городов и сел (коммун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за парковку автотранспорта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юридические или физические лица, зарегистрированные в качестве предпринимателей и предоставляющие услуги по парковке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автотранспорта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сбор с владельцев собак </a:t>
            </a:r>
            <a:r>
              <a:rPr lang="ru-RU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физические лица, проживающие в жилых домах государственного, кооперативного и общественного жилого фонда, а также в приватизированных </a:t>
            </a:r>
            <a:r>
              <a:rPr lang="ru-RU" sz="1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квартирах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/>
              <a:t>сбор на санитарную очистку </a:t>
            </a:r>
            <a:r>
              <a:rPr lang="ru-RU" sz="1400" dirty="0"/>
              <a:t>– физические лица, зарегистрированные в качестве собственников недвижимого имущества, предназначенного для жилья (жилой дом, квартира);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/>
              <a:t>сбора за рекламные устройства </a:t>
            </a:r>
            <a:r>
              <a:rPr lang="ru-RU" sz="1400" dirty="0"/>
              <a:t>– зарегистрированные в качестве предпринимателей физические лица и юридические лица, обладающие на праве владения/пользования или являющиеся собственниками рекламных устройств</a:t>
            </a:r>
            <a:r>
              <a:rPr lang="ru-RU" sz="1400" dirty="0" smtClean="0"/>
              <a:t>.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endParaRPr lang="ru-RU" sz="1400" dirty="0"/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1400" dirty="0" smtClean="0"/>
              <a:t> </a:t>
            </a:r>
            <a:r>
              <a:rPr lang="ru-RU" sz="1400" dirty="0"/>
              <a:t>Налогоплательщики–резиденты информационно-технологических парков не имеют обязательств по местным сборам в соответствии с </a:t>
            </a:r>
            <a:r>
              <a:rPr lang="ru-RU" sz="1400" dirty="0" smtClean="0"/>
              <a:t> разделом </a:t>
            </a:r>
            <a:r>
              <a:rPr lang="ro-RO" sz="1400" dirty="0" smtClean="0"/>
              <a:t>VII </a:t>
            </a:r>
            <a:r>
              <a:rPr lang="ru-RU" sz="1400" dirty="0" smtClean="0"/>
              <a:t>НК, </a:t>
            </a:r>
            <a:r>
              <a:rPr lang="ru-RU" sz="1400" dirty="0"/>
              <a:t>поскольку данные сборы включены в единый налог, регулируемый главой 1 раздела X.</a:t>
            </a: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endParaRPr lang="ru-RU" sz="1400" dirty="0"/>
          </a:p>
          <a:p>
            <a:pPr algn="just">
              <a:lnSpc>
                <a:spcPct val="107000"/>
              </a:lnSpc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6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EBEBEB"/>
                </a:solidFill>
              </a:rPr>
              <a:t>Сборы за природные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5269" y="2470638"/>
            <a:ext cx="10498015" cy="3481754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latin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</a:rPr>
              <a:t>                            </a:t>
            </a:r>
            <a:r>
              <a:rPr lang="ru-RU" b="1" dirty="0">
                <a:latin typeface="Arial" panose="020B0604020202020204" pitchFamily="34" charset="0"/>
              </a:rPr>
              <a:t>Порядок исчисления и уплаты </a:t>
            </a:r>
            <a:r>
              <a:rPr lang="ru-RU" b="1" dirty="0" smtClean="0">
                <a:latin typeface="Arial" panose="020B0604020202020204" pitchFamily="34" charset="0"/>
              </a:rPr>
              <a:t>сбора за использование недр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dirty="0">
              <a:latin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</a:rPr>
              <a:t>   </a:t>
            </a:r>
            <a:r>
              <a:rPr lang="ru-RU" b="1" dirty="0">
                <a:latin typeface="Arial" panose="020B0604020202020204" pitchFamily="34" charset="0"/>
              </a:rPr>
              <a:t>В случае строительства подземных объектов </a:t>
            </a:r>
            <a:r>
              <a:rPr lang="ru-RU" dirty="0">
                <a:latin typeface="Arial" panose="020B0604020202020204" pitchFamily="34" charset="0"/>
              </a:rPr>
              <a:t>сбор </a:t>
            </a:r>
            <a:r>
              <a:rPr lang="ru-RU" dirty="0" smtClean="0">
                <a:latin typeface="Arial" panose="020B0604020202020204" pitchFamily="34" charset="0"/>
              </a:rPr>
              <a:t>исчисляется с применением ставки </a:t>
            </a:r>
            <a:r>
              <a:rPr lang="ru-RU" b="1" dirty="0" smtClean="0">
                <a:latin typeface="Arial" panose="020B0604020202020204" pitchFamily="34" charset="0"/>
              </a:rPr>
              <a:t>3%</a:t>
            </a:r>
            <a:r>
              <a:rPr lang="ru-RU" dirty="0" smtClean="0">
                <a:latin typeface="Arial" panose="020B0604020202020204" pitchFamily="34" charset="0"/>
              </a:rPr>
              <a:t> к </a:t>
            </a:r>
            <a:r>
              <a:rPr lang="ru-RU" dirty="0">
                <a:latin typeface="Arial" panose="020B0604020202020204" pitchFamily="34" charset="0"/>
              </a:rPr>
              <a:t>договорной (сметной) стоимости работ по строительству подземных объектов и </a:t>
            </a:r>
            <a:r>
              <a:rPr lang="ru-RU" u="sng" dirty="0" smtClean="0">
                <a:latin typeface="Arial" panose="020B0604020202020204" pitchFamily="34" charset="0"/>
              </a:rPr>
              <a:t>уплачивается </a:t>
            </a:r>
            <a:r>
              <a:rPr lang="ru-RU" u="sng" dirty="0">
                <a:latin typeface="Arial" panose="020B0604020202020204" pitchFamily="34" charset="0"/>
              </a:rPr>
              <a:t>до начала строительных работ</a:t>
            </a:r>
            <a:r>
              <a:rPr lang="ru-RU" u="sng" dirty="0" smtClean="0">
                <a:latin typeface="Arial" panose="020B0604020202020204" pitchFamily="34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u="sng" dirty="0">
              <a:latin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</a:rPr>
              <a:t>    </a:t>
            </a:r>
            <a:r>
              <a:rPr lang="ru-RU" b="1" dirty="0">
                <a:latin typeface="Arial" panose="020B0604020202020204" pitchFamily="34" charset="0"/>
              </a:rPr>
              <a:t>В случае эксплуатации подземных сооружений </a:t>
            </a:r>
            <a:r>
              <a:rPr lang="ru-RU" dirty="0" smtClean="0">
                <a:latin typeface="Arial" panose="020B0604020202020204" pitchFamily="34" charset="0"/>
              </a:rPr>
              <a:t>сбор </a:t>
            </a:r>
            <a:r>
              <a:rPr lang="ru-RU" dirty="0">
                <a:latin typeface="Arial" panose="020B0604020202020204" pitchFamily="34" charset="0"/>
              </a:rPr>
              <a:t>исчисляется исходя из балансовой стоимости </a:t>
            </a:r>
            <a:r>
              <a:rPr lang="ru-RU" dirty="0" smtClean="0">
                <a:latin typeface="Arial" panose="020B0604020202020204" pitchFamily="34" charset="0"/>
              </a:rPr>
              <a:t>подземного сооружения </a:t>
            </a:r>
            <a:r>
              <a:rPr lang="ru-RU" dirty="0">
                <a:latin typeface="Arial" panose="020B0604020202020204" pitchFamily="34" charset="0"/>
              </a:rPr>
              <a:t>по состоянию на 1 января текущего года, а в случае подземных сооружений, приобретенных субъектом сбора в течение года, – исходя из балансовой стоимости на день их приобретения и ставки </a:t>
            </a:r>
            <a:r>
              <a:rPr lang="ru-RU" b="1" dirty="0">
                <a:latin typeface="Arial" panose="020B0604020202020204" pitchFamily="34" charset="0"/>
              </a:rPr>
              <a:t>0,2</a:t>
            </a:r>
            <a:r>
              <a:rPr lang="ru-RU" b="1" dirty="0" smtClean="0">
                <a:latin typeface="Arial" panose="020B0604020202020204" pitchFamily="34" charset="0"/>
              </a:rPr>
              <a:t>%</a:t>
            </a:r>
            <a:r>
              <a:rPr lang="ru-RU" dirty="0" smtClean="0">
                <a:latin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287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Дорожные сборы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Arial" panose="020B0604020202020204" pitchFamily="34" charset="0"/>
              </a:rPr>
              <a:t>        Система </a:t>
            </a:r>
            <a:r>
              <a:rPr lang="ru-RU" dirty="0">
                <a:latin typeface="Arial" panose="020B0604020202020204" pitchFamily="34" charset="0"/>
              </a:rPr>
              <a:t>дорожных сборов включает:</a:t>
            </a: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а) сбор за пользование автомобильными дорогами автомобилями, зарегистрированными в Республике Молдова;</a:t>
            </a: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b) сбор за пользование автомобильными дорогами Республики Молдова автомобилями, не зарегистрированными в Республике Молдова (</a:t>
            </a:r>
            <a:r>
              <a:rPr lang="ru-RU" b="1" dirty="0">
                <a:latin typeface="Arial" panose="020B0604020202020204" pitchFamily="34" charset="0"/>
              </a:rPr>
              <a:t>виньетка</a:t>
            </a:r>
            <a:r>
              <a:rPr lang="ru-RU" dirty="0">
                <a:latin typeface="Arial" panose="020B0604020202020204" pitchFamily="34" charset="0"/>
              </a:rPr>
              <a:t>);</a:t>
            </a: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с) сбор за пользование автомобильными дорогами автомобилями с превышением допустимых общей массы, весовых нагрузок на ось или габаритных параметров;</a:t>
            </a: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d) сбор за пользование зоной дороги общего пользования и/или охранной зоной, за чертой населенных пунктов для ведения строительно-монтажных работ;</a:t>
            </a: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е) сбор за пользование зоной дороги общего пользования и/или охранной зоной, за чертой населенных пунктов для размещения наружной рекламы;</a:t>
            </a:r>
          </a:p>
          <a:p>
            <a:pPr algn="just">
              <a:spcBef>
                <a:spcPts val="0"/>
              </a:spcBef>
            </a:pPr>
            <a:r>
              <a:rPr lang="ru-RU" dirty="0">
                <a:latin typeface="Arial" panose="020B0604020202020204" pitchFamily="34" charset="0"/>
              </a:rPr>
              <a:t>f) сбор за пользование зоной дороги общего пользования и/или охранной зоной, за чертой населенных пунктов для размещения объектов дорожного сервиса</a:t>
            </a:r>
            <a:r>
              <a:rPr lang="ru-RU" dirty="0" smtClean="0">
                <a:latin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777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EBEBEB"/>
                </a:solidFill>
              </a:rPr>
              <a:t>Дорожные сборы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189285"/>
            <a:ext cx="9729923" cy="3830515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     </a:t>
            </a:r>
          </a:p>
          <a:p>
            <a:pPr marL="0" indent="0" algn="ctr">
              <a:buNone/>
            </a:pP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 </a:t>
            </a:r>
            <a:r>
              <a:rPr lang="ru-RU" sz="1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Сбор </a:t>
            </a:r>
            <a:r>
              <a:rPr lang="ru-RU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за пользование автомобильными дорогами автомобилями, зарегистрированными в Республике </a:t>
            </a:r>
            <a:r>
              <a:rPr lang="ru-RU" sz="1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Молдова</a:t>
            </a:r>
          </a:p>
          <a:p>
            <a:pPr marL="0" indent="0" algn="just">
              <a:buNone/>
            </a:pPr>
            <a:r>
              <a:rPr lang="ru-RU" b="1" dirty="0" smtClean="0"/>
              <a:t>Субъекты: </a:t>
            </a:r>
            <a:r>
              <a:rPr lang="ru-RU" dirty="0" smtClean="0"/>
              <a:t>ф</a:t>
            </a:r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</a:rPr>
              <a:t>изические 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</a:rPr>
              <a:t>и юридические лица – владельцы автомобилей, зарегистрированных в Республике Молдова. </a:t>
            </a:r>
            <a:endParaRPr lang="ru-RU" dirty="0" smtClean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1700" b="1" dirty="0" smtClean="0">
                <a:solidFill>
                  <a:srgbClr val="000000"/>
                </a:solidFill>
              </a:rPr>
              <a:t>     Объекты:</a:t>
            </a:r>
            <a:r>
              <a:rPr lang="ro-RO" dirty="0"/>
              <a:t> </a:t>
            </a:r>
            <a:r>
              <a:rPr lang="ro-RO" dirty="0" err="1"/>
              <a:t>автомобили</a:t>
            </a:r>
            <a:r>
              <a:rPr lang="ro-RO" dirty="0"/>
              <a:t>, </a:t>
            </a:r>
            <a:r>
              <a:rPr lang="ro-RO" dirty="0" err="1"/>
              <a:t>зарегистрированные</a:t>
            </a:r>
            <a:r>
              <a:rPr lang="ro-RO" dirty="0"/>
              <a:t> </a:t>
            </a:r>
            <a:r>
              <a:rPr lang="ro-RO" dirty="0" err="1"/>
              <a:t>на</a:t>
            </a:r>
            <a:r>
              <a:rPr lang="ro-RO" dirty="0"/>
              <a:t> </a:t>
            </a:r>
            <a:r>
              <a:rPr lang="ro-RO" dirty="0" err="1"/>
              <a:t>постоянной</a:t>
            </a:r>
            <a:r>
              <a:rPr lang="ro-RO" dirty="0"/>
              <a:t> </a:t>
            </a:r>
            <a:r>
              <a:rPr lang="ro-RO" dirty="0" err="1"/>
              <a:t>или</a:t>
            </a:r>
            <a:r>
              <a:rPr lang="ro-RO" dirty="0"/>
              <a:t> </a:t>
            </a:r>
            <a:r>
              <a:rPr lang="ro-RO" dirty="0" err="1"/>
              <a:t>временной</a:t>
            </a:r>
            <a:r>
              <a:rPr lang="ro-RO" dirty="0"/>
              <a:t> </a:t>
            </a:r>
            <a:r>
              <a:rPr lang="ro-RO" dirty="0" err="1"/>
              <a:t>основе</a:t>
            </a:r>
            <a:r>
              <a:rPr lang="ro-RO" dirty="0"/>
              <a:t> в </a:t>
            </a:r>
            <a:r>
              <a:rPr lang="ro-RO" dirty="0" err="1"/>
              <a:t>Республике</a:t>
            </a:r>
            <a:r>
              <a:rPr lang="ro-RO" dirty="0"/>
              <a:t> </a:t>
            </a:r>
            <a:r>
              <a:rPr lang="ro-RO" dirty="0" err="1"/>
              <a:t>Молдова</a:t>
            </a:r>
            <a:r>
              <a:rPr lang="ro-RO" dirty="0"/>
              <a:t>, </a:t>
            </a:r>
            <a:r>
              <a:rPr lang="ro-RO" dirty="0" err="1"/>
              <a:t>мотоциклы</a:t>
            </a:r>
            <a:r>
              <a:rPr lang="ro-RO" dirty="0"/>
              <a:t>, </a:t>
            </a:r>
            <a:r>
              <a:rPr lang="ro-RO" dirty="0" err="1"/>
              <a:t>легковые</a:t>
            </a:r>
            <a:r>
              <a:rPr lang="ro-RO" dirty="0"/>
              <a:t> </a:t>
            </a:r>
            <a:r>
              <a:rPr lang="ro-RO" dirty="0" err="1"/>
              <a:t>автомобили</a:t>
            </a:r>
            <a:r>
              <a:rPr lang="ro-RO" dirty="0"/>
              <a:t>, </a:t>
            </a:r>
            <a:r>
              <a:rPr lang="ro-RO" dirty="0" err="1"/>
              <a:t>грузовые</a:t>
            </a:r>
            <a:r>
              <a:rPr lang="ro-RO" dirty="0"/>
              <a:t> </a:t>
            </a:r>
            <a:r>
              <a:rPr lang="ro-RO" dirty="0" err="1"/>
              <a:t>автомобили</a:t>
            </a:r>
            <a:r>
              <a:rPr lang="ro-RO" dirty="0"/>
              <a:t>, </a:t>
            </a:r>
            <a:r>
              <a:rPr lang="ro-RO" dirty="0" err="1"/>
              <a:t>автомобили</a:t>
            </a:r>
            <a:r>
              <a:rPr lang="ro-RO" dirty="0"/>
              <a:t> </a:t>
            </a:r>
            <a:r>
              <a:rPr lang="ro-RO" dirty="0" err="1"/>
              <a:t>специального</a:t>
            </a:r>
            <a:r>
              <a:rPr lang="ro-RO" dirty="0"/>
              <a:t> </a:t>
            </a:r>
            <a:r>
              <a:rPr lang="ro-RO" dirty="0" err="1"/>
              <a:t>назначения</a:t>
            </a:r>
            <a:r>
              <a:rPr lang="ro-RO" dirty="0"/>
              <a:t> </a:t>
            </a:r>
            <a:r>
              <a:rPr lang="ro-RO" dirty="0" err="1"/>
              <a:t>на</a:t>
            </a:r>
            <a:r>
              <a:rPr lang="ro-RO" dirty="0"/>
              <a:t> </a:t>
            </a:r>
            <a:r>
              <a:rPr lang="ro-RO" dirty="0" err="1"/>
              <a:t>шасси</a:t>
            </a:r>
            <a:r>
              <a:rPr lang="ro-RO" dirty="0"/>
              <a:t> </a:t>
            </a:r>
            <a:r>
              <a:rPr lang="ro-RO" dirty="0" err="1"/>
              <a:t>легковых</a:t>
            </a:r>
            <a:r>
              <a:rPr lang="ro-RO" dirty="0"/>
              <a:t> </a:t>
            </a:r>
            <a:r>
              <a:rPr lang="ro-RO" dirty="0" err="1"/>
              <a:t>автомобилей</a:t>
            </a:r>
            <a:r>
              <a:rPr lang="ro-RO" dirty="0"/>
              <a:t> </a:t>
            </a:r>
            <a:r>
              <a:rPr lang="ro-RO" dirty="0" err="1"/>
              <a:t>или</a:t>
            </a:r>
            <a:r>
              <a:rPr lang="ro-RO" dirty="0"/>
              <a:t> </a:t>
            </a:r>
            <a:r>
              <a:rPr lang="ro-RO" dirty="0" err="1"/>
              <a:t>микроавтобусов</a:t>
            </a:r>
            <a:r>
              <a:rPr lang="ro-RO" dirty="0"/>
              <a:t>, </a:t>
            </a:r>
            <a:r>
              <a:rPr lang="ro-RO" dirty="0" err="1"/>
              <a:t>автомобили</a:t>
            </a:r>
            <a:r>
              <a:rPr lang="ro-RO" dirty="0"/>
              <a:t> </a:t>
            </a:r>
            <a:r>
              <a:rPr lang="ro-RO" dirty="0" err="1"/>
              <a:t>специального</a:t>
            </a:r>
            <a:r>
              <a:rPr lang="ro-RO" dirty="0"/>
              <a:t> </a:t>
            </a:r>
            <a:r>
              <a:rPr lang="ro-RO" dirty="0" err="1"/>
              <a:t>назначения</a:t>
            </a:r>
            <a:r>
              <a:rPr lang="ro-RO" dirty="0"/>
              <a:t> </a:t>
            </a:r>
            <a:r>
              <a:rPr lang="ro-RO" dirty="0" err="1"/>
              <a:t>на</a:t>
            </a:r>
            <a:r>
              <a:rPr lang="ro-RO" dirty="0"/>
              <a:t> </a:t>
            </a:r>
            <a:r>
              <a:rPr lang="ro-RO" dirty="0" err="1"/>
              <a:t>шасси</a:t>
            </a:r>
            <a:r>
              <a:rPr lang="ro-RO" dirty="0"/>
              <a:t> </a:t>
            </a:r>
            <a:r>
              <a:rPr lang="ro-RO" dirty="0" err="1"/>
              <a:t>грузовых</a:t>
            </a:r>
            <a:r>
              <a:rPr lang="ro-RO" dirty="0"/>
              <a:t> </a:t>
            </a:r>
            <a:r>
              <a:rPr lang="ro-RO" dirty="0" err="1"/>
              <a:t>автомобилей</a:t>
            </a:r>
            <a:r>
              <a:rPr lang="ro-RO" dirty="0"/>
              <a:t>, </a:t>
            </a:r>
            <a:r>
              <a:rPr lang="ro-RO" dirty="0" err="1"/>
              <a:t>тягачи</a:t>
            </a:r>
            <a:r>
              <a:rPr lang="ro-RO" dirty="0"/>
              <a:t>, </a:t>
            </a:r>
            <a:r>
              <a:rPr lang="ro-RO" dirty="0" err="1"/>
              <a:t>прицепы</a:t>
            </a:r>
            <a:r>
              <a:rPr lang="ro-RO" dirty="0"/>
              <a:t>, </a:t>
            </a:r>
            <a:r>
              <a:rPr lang="ro-RO" dirty="0" err="1"/>
              <a:t>полуприцепы</a:t>
            </a:r>
            <a:r>
              <a:rPr lang="ro-RO" dirty="0"/>
              <a:t>, </a:t>
            </a:r>
            <a:r>
              <a:rPr lang="ro-RO" dirty="0" err="1"/>
              <a:t>микроавтобусы</a:t>
            </a:r>
            <a:r>
              <a:rPr lang="ro-RO" dirty="0"/>
              <a:t>, </a:t>
            </a:r>
            <a:r>
              <a:rPr lang="ro-RO" dirty="0" err="1"/>
              <a:t>автобусы</a:t>
            </a:r>
            <a:r>
              <a:rPr lang="ro-RO" dirty="0"/>
              <a:t>, </a:t>
            </a:r>
            <a:r>
              <a:rPr lang="ro-RO" dirty="0" err="1"/>
              <a:t>трактора</a:t>
            </a:r>
            <a:r>
              <a:rPr lang="ro-RO" dirty="0"/>
              <a:t>, </a:t>
            </a:r>
            <a:r>
              <a:rPr lang="ro-RO" dirty="0" err="1"/>
              <a:t>другие</a:t>
            </a:r>
            <a:r>
              <a:rPr lang="ro-RO" dirty="0"/>
              <a:t> </a:t>
            </a:r>
            <a:r>
              <a:rPr lang="ro-RO" dirty="0" err="1"/>
              <a:t>самоходные</a:t>
            </a:r>
            <a:r>
              <a:rPr lang="ro-RO" dirty="0"/>
              <a:t> </a:t>
            </a:r>
            <a:r>
              <a:rPr lang="ro-RO" dirty="0" err="1"/>
              <a:t>автомобили</a:t>
            </a:r>
            <a:r>
              <a:rPr lang="ro-RO" dirty="0"/>
              <a:t>. </a:t>
            </a:r>
            <a:endParaRPr lang="ru-RU" b="1" dirty="0"/>
          </a:p>
          <a:p>
            <a:pPr algn="just"/>
            <a:r>
              <a:rPr lang="ro-RO" b="1" u="sng" dirty="0"/>
              <a:t> </a:t>
            </a:r>
            <a:r>
              <a:rPr lang="ro-RO" b="1" u="sng" dirty="0" err="1"/>
              <a:t>Не</a:t>
            </a:r>
            <a:r>
              <a:rPr lang="ro-RO" b="1" u="sng" dirty="0"/>
              <a:t> </a:t>
            </a:r>
            <a:r>
              <a:rPr lang="ro-RO" b="1" u="sng" dirty="0" err="1"/>
              <a:t>являются</a:t>
            </a:r>
            <a:r>
              <a:rPr lang="ro-RO" b="1" u="sng" dirty="0"/>
              <a:t> </a:t>
            </a:r>
            <a:r>
              <a:rPr lang="ro-RO" b="1" u="sng" dirty="0" err="1"/>
              <a:t>объект</a:t>
            </a:r>
            <a:r>
              <a:rPr lang="ru-RU" b="1" u="sng" dirty="0" err="1"/>
              <a:t>ами</a:t>
            </a:r>
            <a:r>
              <a:rPr lang="ro-RO" b="1" u="sng" dirty="0"/>
              <a:t> </a:t>
            </a:r>
            <a:r>
              <a:rPr lang="ro-RO" b="1" u="sng" dirty="0" err="1"/>
              <a:t>налогообложения</a:t>
            </a:r>
            <a:r>
              <a:rPr lang="ro-RO" b="1" u="sng" dirty="0"/>
              <a:t>: </a:t>
            </a:r>
            <a:endParaRPr lang="ru-RU" b="1" u="sng" dirty="0"/>
          </a:p>
          <a:p>
            <a:pPr algn="just"/>
            <a:r>
              <a:rPr lang="ro-RO" dirty="0"/>
              <a:t>а) </a:t>
            </a:r>
            <a:r>
              <a:rPr lang="ro-RO" dirty="0" err="1"/>
              <a:t>трактора</a:t>
            </a:r>
            <a:r>
              <a:rPr lang="ro-RO" dirty="0"/>
              <a:t> и </a:t>
            </a:r>
            <a:r>
              <a:rPr lang="ro-RO" dirty="0" err="1"/>
              <a:t>прицепы</a:t>
            </a:r>
            <a:r>
              <a:rPr lang="ro-RO" dirty="0"/>
              <a:t>, </a:t>
            </a:r>
            <a:r>
              <a:rPr lang="ro-RO" dirty="0" err="1"/>
              <a:t>используемые</a:t>
            </a:r>
            <a:r>
              <a:rPr lang="ro-RO" dirty="0"/>
              <a:t> в </a:t>
            </a:r>
            <a:r>
              <a:rPr lang="ro-RO" dirty="0" err="1"/>
              <a:t>сельскохозяйственной</a:t>
            </a:r>
            <a:r>
              <a:rPr lang="ro-RO" dirty="0"/>
              <a:t> </a:t>
            </a:r>
            <a:r>
              <a:rPr lang="ro-RO" dirty="0" err="1"/>
              <a:t>деятельности</a:t>
            </a:r>
            <a:r>
              <a:rPr lang="ro-RO" dirty="0"/>
              <a:t>; </a:t>
            </a:r>
            <a:endParaRPr lang="ru-RU" b="1" dirty="0"/>
          </a:p>
          <a:p>
            <a:pPr algn="just"/>
            <a:r>
              <a:rPr lang="ro-RO" dirty="0"/>
              <a:t>b) </a:t>
            </a:r>
            <a:r>
              <a:rPr lang="ro-RO" dirty="0" err="1"/>
              <a:t>автомобили</a:t>
            </a:r>
            <a:r>
              <a:rPr lang="ro-RO" dirty="0"/>
              <a:t> </a:t>
            </a:r>
            <a:r>
              <a:rPr lang="ro-RO" dirty="0" err="1"/>
              <a:t>общественного</a:t>
            </a:r>
            <a:r>
              <a:rPr lang="ro-RO" dirty="0"/>
              <a:t> </a:t>
            </a:r>
            <a:r>
              <a:rPr lang="ro-RO" dirty="0" err="1"/>
              <a:t>пользования</a:t>
            </a:r>
            <a:r>
              <a:rPr lang="ro-RO" dirty="0"/>
              <a:t> </a:t>
            </a:r>
            <a:r>
              <a:rPr lang="ro-RO" dirty="0" err="1"/>
              <a:t>на</a:t>
            </a:r>
            <a:r>
              <a:rPr lang="ro-RO" dirty="0"/>
              <a:t> </a:t>
            </a:r>
            <a:r>
              <a:rPr lang="ro-RO" dirty="0" err="1"/>
              <a:t>электрическом</a:t>
            </a:r>
            <a:r>
              <a:rPr lang="ro-RO" dirty="0"/>
              <a:t> </a:t>
            </a:r>
            <a:r>
              <a:rPr lang="ro-RO" dirty="0" err="1"/>
              <a:t>приводе</a:t>
            </a:r>
            <a:r>
              <a:rPr lang="ro-RO" dirty="0"/>
              <a:t>;</a:t>
            </a:r>
            <a:endParaRPr lang="ru-RU" b="1" dirty="0"/>
          </a:p>
          <a:p>
            <a:pPr algn="just"/>
            <a:r>
              <a:rPr lang="ro-RO" dirty="0"/>
              <a:t>с) </a:t>
            </a:r>
            <a:r>
              <a:rPr lang="ro-RO" dirty="0" err="1"/>
              <a:t>транспортные</a:t>
            </a:r>
            <a:r>
              <a:rPr lang="ro-RO" dirty="0"/>
              <a:t> </a:t>
            </a:r>
            <a:r>
              <a:rPr lang="ro-RO" dirty="0" err="1"/>
              <a:t>средства</a:t>
            </a:r>
            <a:r>
              <a:rPr lang="ro-RO" dirty="0"/>
              <a:t>, </a:t>
            </a:r>
            <a:r>
              <a:rPr lang="ro-RO" dirty="0" err="1"/>
              <a:t>входящие</a:t>
            </a:r>
            <a:r>
              <a:rPr lang="ro-RO" dirty="0"/>
              <a:t> в </a:t>
            </a:r>
            <a:r>
              <a:rPr lang="ro-RO" dirty="0" err="1"/>
              <a:t>оснащение</a:t>
            </a:r>
            <a:r>
              <a:rPr lang="ro-RO" dirty="0"/>
              <a:t> </a:t>
            </a:r>
            <a:r>
              <a:rPr lang="ro-RO" dirty="0" err="1"/>
              <a:t>иностранной</a:t>
            </a:r>
            <a:r>
              <a:rPr lang="ro-RO" dirty="0"/>
              <a:t> </a:t>
            </a:r>
            <a:r>
              <a:rPr lang="ro-RO" dirty="0" err="1"/>
              <a:t>военной</a:t>
            </a:r>
            <a:r>
              <a:rPr lang="ro-RO" dirty="0"/>
              <a:t> </a:t>
            </a:r>
            <a:r>
              <a:rPr lang="ro-RO" dirty="0" err="1"/>
              <a:t>силы</a:t>
            </a:r>
            <a:r>
              <a:rPr lang="ro-RO" dirty="0"/>
              <a:t>, в </a:t>
            </a:r>
            <a:r>
              <a:rPr lang="ro-RO" dirty="0" err="1"/>
              <a:t>соответствии</a:t>
            </a:r>
            <a:r>
              <a:rPr lang="ro-RO" dirty="0"/>
              <a:t> с </a:t>
            </a:r>
            <a:r>
              <a:rPr lang="ro-RO" dirty="0" err="1"/>
              <a:t>международными</a:t>
            </a:r>
            <a:r>
              <a:rPr lang="ro-RO" dirty="0"/>
              <a:t> </a:t>
            </a:r>
            <a:r>
              <a:rPr lang="ro-RO" dirty="0" err="1"/>
              <a:t>договорами</a:t>
            </a:r>
            <a:r>
              <a:rPr lang="ro-RO" dirty="0"/>
              <a:t>, </a:t>
            </a:r>
            <a:r>
              <a:rPr lang="ro-RO" dirty="0" err="1"/>
              <a:t>одной</a:t>
            </a:r>
            <a:r>
              <a:rPr lang="ro-RO" dirty="0"/>
              <a:t> </a:t>
            </a:r>
            <a:r>
              <a:rPr lang="ro-RO" dirty="0" err="1"/>
              <a:t>из</a:t>
            </a:r>
            <a:r>
              <a:rPr lang="ro-RO" dirty="0"/>
              <a:t> </a:t>
            </a:r>
            <a:r>
              <a:rPr lang="ro-RO" dirty="0" err="1"/>
              <a:t>сторон</a:t>
            </a:r>
            <a:r>
              <a:rPr lang="ro-RO" dirty="0"/>
              <a:t> </a:t>
            </a:r>
            <a:r>
              <a:rPr lang="ro-RO" dirty="0" err="1"/>
              <a:t>которых</a:t>
            </a:r>
            <a:r>
              <a:rPr lang="ro-RO" dirty="0"/>
              <a:t> </a:t>
            </a:r>
            <a:r>
              <a:rPr lang="ro-RO" dirty="0" err="1"/>
              <a:t>является</a:t>
            </a:r>
            <a:r>
              <a:rPr lang="ro-RO" dirty="0"/>
              <a:t> </a:t>
            </a:r>
            <a:r>
              <a:rPr lang="ro-RO" dirty="0" err="1"/>
              <a:t>Республика</a:t>
            </a:r>
            <a:r>
              <a:rPr lang="ro-RO" dirty="0"/>
              <a:t> </a:t>
            </a:r>
            <a:r>
              <a:rPr lang="ro-RO" dirty="0" err="1"/>
              <a:t>Молдова</a:t>
            </a:r>
            <a:r>
              <a:rPr lang="ro-RO" dirty="0"/>
              <a:t>.</a:t>
            </a:r>
            <a:endParaRPr lang="ru-RU" sz="17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2125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EBEBEB"/>
                </a:solidFill>
              </a:rPr>
              <a:t>Дорожные сборы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38754"/>
            <a:ext cx="10266254" cy="368104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    Сбор </a:t>
            </a:r>
            <a:r>
              <a:rPr lang="ru-RU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за пользование автомобильными дорогами автомобилями, зарегистрированными в Республике </a:t>
            </a:r>
            <a:r>
              <a:rPr lang="ru-RU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Молдова</a:t>
            </a:r>
          </a:p>
          <a:p>
            <a:pPr lvl="0" algn="just">
              <a:buFont typeface="Symbol" panose="05050102010706020507" pitchFamily="18" charset="2"/>
              <a:buChar char="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уплачивается разовым платежом и в полном объеме за календарный год: на дату государственной регистрации автомобиля; на дату текущей гос. регистрации и на дату прохождения ежегодного технического тестирования. </a:t>
            </a:r>
            <a:endParaRPr lang="ru-RU" sz="3200" b="1" dirty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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автомобили, которые подлежат техническому тестирования 2 раза в год, сбор уплачивается равными частями на дату прохождения технического тестирования.</a:t>
            </a:r>
            <a:endParaRPr lang="ru-RU" sz="3200" b="1" dirty="0"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уплачивается</a:t>
            </a:r>
            <a:r>
              <a:rPr lang="ro-RO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субъектом</a:t>
            </a:r>
            <a:r>
              <a:rPr lang="ro-RO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налогообложения</a:t>
            </a:r>
            <a:r>
              <a:rPr lang="ro-RO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оформлением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платежного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котором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обязательном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порядке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указываются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идентификационный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номер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(VIN-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код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марка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автомобиля</a:t>
            </a:r>
            <a:r>
              <a:rPr lang="ro-RO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200" b="1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    Отчёт по уплаченной сумме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сбора за пользование автомобильными дорогами автомобилями, зарегистрированными в РМ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o-RO" b="1" dirty="0">
                <a:latin typeface="Times New Roman" panose="02020603050405020304" pitchFamily="18" charset="0"/>
                <a:ea typeface="Calibri" panose="020F0502020204030204" pitchFamily="34" charset="0"/>
              </a:rPr>
              <a:t>Forma TFD 1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9),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П</a:t>
            </a:r>
            <a:r>
              <a:rPr lang="ro-RO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риказом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НС 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406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o-RO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от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08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.0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o-RO" dirty="0">
                <a:latin typeface="Times New Roman" panose="02020603050405020304" pitchFamily="18" charset="0"/>
                <a:ea typeface="Calibri" panose="020F0502020204030204" pitchFamily="34" charset="0"/>
              </a:rPr>
              <a:t>.201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8 г.,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представляется юридическими лицами и физическими лицами, занимающимися  предпринимательской деятельностью – в срок  до 25 января года, следующего за отчетным налоговым годом.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4870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EBEBEB"/>
                </a:solidFill>
              </a:rPr>
              <a:t>Дорожные сборы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470638"/>
            <a:ext cx="10081615" cy="3549162"/>
          </a:xfrm>
        </p:spPr>
        <p:txBody>
          <a:bodyPr/>
          <a:lstStyle/>
          <a:p>
            <a:pPr marL="0" indent="0" algn="ctr">
              <a:buNone/>
            </a:pP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    Сбор </a:t>
            </a: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за пользование автомобильными дорогами автомобилями с превышением допустимых общей массы, весовых нагрузок на ось или габаритных </a:t>
            </a: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параметров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Субъекты: </a:t>
            </a:r>
            <a:r>
              <a:rPr lang="ru-RU" sz="1400" dirty="0"/>
              <a:t>Физические лица (граждане Республики Молдова, иностранные граждане, лица без гражданства) и юридические лица (резиденты и нерезиденты) – владельцы автомобилей с превышением допустимых общей массы, весовых нагрузок на ось или габаритных параметров</a:t>
            </a:r>
            <a:r>
              <a:rPr lang="ru-RU" sz="1400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Объекты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: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Автомобили, зарегистрированные и не зарегистрированные в Республике Молдова, с превышением допустимых общей массы, весовых нагрузок на ось или габаритных параметров, которые пользуются автомобильными дорогами Республики Молдова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Субъекты налогообложения – резиденты Республики Молдова, занимающиеся предпринимательской деятельностью представляют, ежеквартально, до 25-го числа месяца, следующего за отчетным кварталом,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Отчёт по сбору за пользование автомобильными дорогами автомобилями с превышением допустимых общей массы, весовых нагрузок на ось или габаритных параметров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(Форма </a:t>
            </a:r>
            <a:r>
              <a:rPr lang="ro-RO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TDL 13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, утверждённый П</a:t>
            </a:r>
            <a:r>
              <a:rPr lang="ro-RO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риказом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o-RO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ГГНИ № 274 </a:t>
            </a:r>
            <a:r>
              <a:rPr lang="ro-RO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от</a:t>
            </a:r>
            <a:r>
              <a:rPr lang="ro-RO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07.03.2013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г. (МО № 56-59/331 от 15.03.2013 г.)</a:t>
            </a:r>
            <a:endParaRPr lang="ru-RU" sz="14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6618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EBEBEB"/>
                </a:solidFill>
              </a:rPr>
              <a:t>Дорожные сборы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2729734"/>
              </p:ext>
            </p:extLst>
          </p:nvPr>
        </p:nvGraphicFramePr>
        <p:xfrm>
          <a:off x="641838" y="2285999"/>
          <a:ext cx="10972800" cy="3991709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1587162154"/>
                    </a:ext>
                  </a:extLst>
                </a:gridCol>
              </a:tblGrid>
              <a:tr h="39917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Сборы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пользование дорогой общего пользования и/или охранной зоной за чертой населенных пунктов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для: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ведения строительно-монтажных работ;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размещения наружной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рекламы;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размещения объектов дорожного сервиса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85750" marR="0" lvl="0" indent="-28575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Сбор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ведения строительно-монтажных работ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исчисленный уполномоченным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органом центрального публичного управления,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уплачивается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- на дату представления проектов и вызова специалиста на объект – по объектам налогообложения, предусмотренным в пунктах 1 и 2 приложения 5 к разделу</a:t>
                      </a:r>
                      <a:r>
                        <a:rPr kumimoji="0" lang="ro-RO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IX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НК;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до получения разрешения на проведение работ.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Сбор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размещения наружной рекламы и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объектов дорожного сервиса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уплачивается за календарный год: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первый год -до выдачи уполномоченным органом центрального публичного управления разрешения на размещение в зоне дороги общего пользования и/или в охранной зоне за чертой населенных пунктов наружной рекламы;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 за последующие налоговые периоды - до 25 марта текущего налогового года.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i="1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Отчет по сборам за пользование зоной автомобильной дороги общего пользования и/или ее охранной зоной за чертой населенного пункта</a:t>
                      </a:r>
                      <a:r>
                        <a:rPr lang="ru-RU" sz="1400" b="1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</a:t>
                      </a:r>
                      <a:r>
                        <a:rPr lang="ru-RU" sz="1400" b="1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400" b="1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TFZD</a:t>
                      </a:r>
                      <a:r>
                        <a:rPr lang="ru-RU" sz="1400" b="1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-15</a:t>
                      </a:r>
                      <a:r>
                        <a:rPr lang="ru-RU" sz="1400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утверждённый Приказом ГГНИ № 521 от 23.06.2015 г. (включающий как суммы, уплаченные за выданные разрешения в предшествующем отчетному налоговом периоде, так и сбор, исчисленный за текущий налоговый период) представляется </a:t>
                      </a:r>
                      <a:r>
                        <a:rPr lang="ru-RU" sz="1400" b="1" dirty="0" smtClean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 25 марта текущего налогового периода.</a:t>
                      </a:r>
                      <a:endParaRPr lang="ru-RU" sz="14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083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7343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Объекты налогообложения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421" y="2402006"/>
            <a:ext cx="11532358" cy="4012442"/>
          </a:xfrm>
        </p:spPr>
        <p:txBody>
          <a:bodyPr>
            <a:normAutofit fontScale="925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5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на благоустройство территорий </a:t>
            </a:r>
            <a:r>
              <a:rPr lang="ru-RU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квартальная среднесписочная численность работников и, дополнительно к этому</a:t>
            </a:r>
            <a:r>
              <a:rPr lang="ru-RU" sz="1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в случае индивидуальных предприятий и крестьянских (фермерских) хозяйств – учредитель индивидуального предприятия, учредитель и члены крестьянских (фермерских) хозяйств;</a:t>
            </a:r>
            <a:endParaRPr lang="ru-RU" sz="15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>
                <a:ea typeface="Times New Roman" panose="02020603050405020304" pitchFamily="18" charset="0"/>
              </a:rPr>
              <a:t>– в случае лиц, осуществляющих профессиональную деятельность в сфере правосудия, – число лиц, уполномоченных законом для осуществления </a:t>
            </a:r>
            <a:r>
              <a:rPr lang="ru-RU" sz="1500" dirty="0" smtClean="0">
                <a:ea typeface="Times New Roman" panose="02020603050405020304" pitchFamily="18" charset="0"/>
              </a:rPr>
              <a:t>профессиональной </a:t>
            </a:r>
            <a:r>
              <a:rPr lang="ru-RU" sz="1500" dirty="0">
                <a:ea typeface="Times New Roman" panose="02020603050405020304" pitchFamily="18" charset="0"/>
              </a:rPr>
              <a:t>деятельности в сфере </a:t>
            </a:r>
            <a:r>
              <a:rPr lang="ru-RU" sz="1500" dirty="0" smtClean="0">
                <a:ea typeface="Times New Roman" panose="02020603050405020304" pitchFamily="18" charset="0"/>
              </a:rPr>
              <a:t>правосудия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5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за организацию аукционов и лотерей в пределах административно-территориальной единицы </a:t>
            </a:r>
            <a:r>
              <a:rPr lang="ru-RU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заявленные на аукцион товары или выпущенные лотерейные билеты, за исключением лотерей, организованных через системы электронных </a:t>
            </a:r>
            <a:r>
              <a:rPr lang="ru-RU" sz="1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коммуникаций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500" b="1" dirty="0" smtClean="0">
                <a:ea typeface="Times New Roman" panose="02020603050405020304" pitchFamily="18" charset="0"/>
              </a:rPr>
              <a:t>сбор </a:t>
            </a:r>
            <a:r>
              <a:rPr lang="ru-RU" sz="1500" b="1" dirty="0">
                <a:ea typeface="Times New Roman" panose="02020603050405020304" pitchFamily="18" charset="0"/>
              </a:rPr>
              <a:t>за размещение рекламы </a:t>
            </a:r>
            <a:r>
              <a:rPr lang="ru-RU" sz="1500" dirty="0">
                <a:ea typeface="Times New Roman" panose="02020603050405020304" pitchFamily="18" charset="0"/>
              </a:rPr>
              <a:t>– услуги по размещению и/или распространению рекламных объявлений через кино- и </a:t>
            </a:r>
            <a:r>
              <a:rPr lang="ru-RU" sz="1500" dirty="0" err="1">
                <a:ea typeface="Times New Roman" panose="02020603050405020304" pitchFamily="18" charset="0"/>
              </a:rPr>
              <a:t>видеообслуживание</a:t>
            </a:r>
            <a:r>
              <a:rPr lang="ru-RU" sz="1500" dirty="0">
                <a:ea typeface="Times New Roman" panose="02020603050405020304" pitchFamily="18" charset="0"/>
              </a:rPr>
              <a:t>, телефонные, телеграфные и телексные линии, посредством транспортных средств, при помощи других средств (кроме телевидения, Интернета, радио, периодической печати, иной печатной продукции</a:t>
            </a:r>
            <a:r>
              <a:rPr lang="ru-RU" sz="1500" dirty="0" smtClean="0">
                <a:ea typeface="Times New Roman" panose="02020603050405020304" pitchFamily="18" charset="0"/>
              </a:rPr>
              <a:t>)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500" b="1" dirty="0" smtClean="0">
                <a:ea typeface="Times New Roman" panose="02020603050405020304" pitchFamily="18" charset="0"/>
              </a:rPr>
              <a:t>сбор </a:t>
            </a:r>
            <a:r>
              <a:rPr lang="ru-RU" sz="1500" b="1" dirty="0">
                <a:ea typeface="Times New Roman" panose="02020603050405020304" pitchFamily="18" charset="0"/>
              </a:rPr>
              <a:t>за использование местной символики </a:t>
            </a:r>
            <a:r>
              <a:rPr lang="ru-RU" sz="1500" dirty="0">
                <a:ea typeface="Times New Roman" panose="02020603050405020304" pitchFamily="18" charset="0"/>
              </a:rPr>
              <a:t>– продукция, производимая с использованием местной </a:t>
            </a:r>
            <a:r>
              <a:rPr lang="ru-RU" sz="1500" dirty="0" smtClean="0">
                <a:ea typeface="Times New Roman" panose="02020603050405020304" pitchFamily="18" charset="0"/>
              </a:rPr>
              <a:t>символики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500" b="1" dirty="0" smtClean="0">
                <a:ea typeface="Times New Roman" panose="02020603050405020304" pitchFamily="18" charset="0"/>
              </a:rPr>
              <a:t>сбор </a:t>
            </a:r>
            <a:r>
              <a:rPr lang="ru-RU" sz="1500" b="1" dirty="0">
                <a:ea typeface="Times New Roman" panose="02020603050405020304" pitchFamily="18" charset="0"/>
              </a:rPr>
              <a:t>за объекты торговли и/или объекты по оказанию услуг </a:t>
            </a:r>
            <a:r>
              <a:rPr lang="ru-RU" sz="1500" dirty="0">
                <a:ea typeface="Times New Roman" panose="02020603050405020304" pitchFamily="18" charset="0"/>
              </a:rPr>
              <a:t>– объекты, которые согласно Классификатору видов экономической деятельности Молдовы соответствуют видам деятельности, перечисленным в приложении 1 к Закону о внутренней торговле № 231 от 23 сентября 2010 </a:t>
            </a:r>
            <a:r>
              <a:rPr lang="ru-RU" sz="1500" dirty="0" smtClean="0">
                <a:ea typeface="Times New Roman" panose="02020603050405020304" pitchFamily="18" charset="0"/>
              </a:rPr>
              <a:t>года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5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рыночный сбор</a:t>
            </a:r>
            <a:r>
              <a:rPr lang="ru-RU" sz="1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площадь земельного </a:t>
            </a:r>
            <a:r>
              <a:rPr lang="ru-RU" sz="1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участка рынка </a:t>
            </a:r>
            <a:r>
              <a:rPr lang="ru-RU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зданий, сооружений, </a:t>
            </a:r>
            <a:r>
              <a:rPr lang="ru-RU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перемещение которых без ущерба их назначению </a:t>
            </a:r>
            <a:r>
              <a:rPr lang="ru-RU" sz="15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невозможно</a:t>
            </a:r>
          </a:p>
          <a:p>
            <a:pPr algn="just">
              <a:lnSpc>
                <a:spcPct val="107000"/>
              </a:lnSpc>
            </a:pPr>
            <a:endParaRPr lang="ru-RU" sz="15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1200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37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EBEBEB"/>
                </a:solidFill>
              </a:rPr>
              <a:t>Объекты </a:t>
            </a:r>
            <a:r>
              <a:rPr lang="ru-RU" dirty="0" smtClean="0">
                <a:solidFill>
                  <a:srgbClr val="EBEBEB"/>
                </a:solidFill>
              </a:rPr>
              <a:t>налогообложения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797" y="2603500"/>
            <a:ext cx="10863617" cy="3416300"/>
          </a:xfrm>
        </p:spPr>
        <p:txBody>
          <a:bodyPr>
            <a:no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600" b="1" dirty="0">
                <a:ea typeface="Times New Roman" panose="02020603050405020304" pitchFamily="18" charset="0"/>
              </a:rPr>
              <a:t>сбор за временное проживание </a:t>
            </a:r>
            <a:r>
              <a:rPr lang="ru-RU" sz="1600" dirty="0">
                <a:ea typeface="Times New Roman" panose="02020603050405020304" pitchFamily="18" charset="0"/>
              </a:rPr>
              <a:t>– услуги по временному проживанию, предоставляемые структурами с функциями размещения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600" b="1" dirty="0">
                <a:ea typeface="Times New Roman" panose="02020603050405020304" pitchFamily="18" charset="0"/>
              </a:rPr>
              <a:t>курортный сбор </a:t>
            </a:r>
            <a:r>
              <a:rPr lang="ru-RU" sz="1600" dirty="0">
                <a:ea typeface="Times New Roman" panose="02020603050405020304" pitchFamily="18" charset="0"/>
              </a:rPr>
              <a:t>– путевки для отдыха и </a:t>
            </a:r>
            <a:r>
              <a:rPr lang="ru-RU" sz="1600" dirty="0" smtClean="0">
                <a:ea typeface="Times New Roman" panose="02020603050405020304" pitchFamily="18" charset="0"/>
              </a:rPr>
              <a:t>лечения</a:t>
            </a:r>
            <a:endParaRPr lang="ru-RU" sz="1600" b="1" dirty="0" smtClean="0">
              <a:ea typeface="Times New Roman" panose="02020603050405020304" pitchFamily="18" charset="0"/>
            </a:endParaRPr>
          </a:p>
          <a:p>
            <a:r>
              <a:rPr lang="ru-RU" sz="1600" b="1" dirty="0" smtClean="0">
                <a:ea typeface="Times New Roman" panose="02020603050405020304" pitchFamily="18" charset="0"/>
              </a:rPr>
              <a:t>сбор </a:t>
            </a:r>
            <a:r>
              <a:rPr lang="ru-RU" sz="1600" b="1" dirty="0">
                <a:ea typeface="Times New Roman" panose="02020603050405020304" pitchFamily="18" charset="0"/>
              </a:rPr>
              <a:t>за предоставление услуг по автомобильной перевозке пассажиров на территории муниципиев, городов и сел (коммун) </a:t>
            </a:r>
            <a:r>
              <a:rPr lang="ru-RU" sz="1600" dirty="0">
                <a:ea typeface="Times New Roman" panose="02020603050405020304" pitchFamily="18" charset="0"/>
              </a:rPr>
              <a:t>– автотранспортная единица </a:t>
            </a:r>
            <a:r>
              <a:rPr lang="ru-RU" sz="1600" dirty="0" smtClean="0">
                <a:ea typeface="Times New Roman" panose="02020603050405020304" pitchFamily="18" charset="0"/>
              </a:rPr>
              <a:t>с </a:t>
            </a:r>
            <a:r>
              <a:rPr lang="ru-RU" sz="1600" dirty="0">
                <a:ea typeface="Times New Roman" panose="02020603050405020304" pitchFamily="18" charset="0"/>
              </a:rPr>
              <a:t>учетом количества мест в </a:t>
            </a:r>
            <a:r>
              <a:rPr lang="ru-RU" sz="1600" dirty="0" smtClean="0">
                <a:ea typeface="Times New Roman" panose="02020603050405020304" pitchFamily="18" charset="0"/>
              </a:rPr>
              <a:t>ней</a:t>
            </a:r>
          </a:p>
          <a:p>
            <a:r>
              <a:rPr lang="ru-RU" sz="1600" b="1" dirty="0" smtClean="0">
                <a:ea typeface="Times New Roman" panose="02020603050405020304" pitchFamily="18" charset="0"/>
              </a:rPr>
              <a:t>сбор </a:t>
            </a:r>
            <a:r>
              <a:rPr lang="ru-RU" sz="1600" b="1" dirty="0">
                <a:ea typeface="Times New Roman" panose="02020603050405020304" pitchFamily="18" charset="0"/>
              </a:rPr>
              <a:t>за парковку автотранспорта </a:t>
            </a:r>
            <a:r>
              <a:rPr lang="ru-RU" sz="1600" dirty="0">
                <a:ea typeface="Times New Roman" panose="02020603050405020304" pitchFamily="18" charset="0"/>
              </a:rPr>
              <a:t>– </a:t>
            </a:r>
            <a:r>
              <a:rPr lang="ru-RU" sz="1600" dirty="0" smtClean="0">
                <a:ea typeface="Times New Roman" panose="02020603050405020304" pitchFamily="18" charset="0"/>
              </a:rPr>
              <a:t>парковка</a:t>
            </a:r>
          </a:p>
          <a:p>
            <a:pPr algn="just">
              <a:lnSpc>
                <a:spcPct val="107000"/>
              </a:lnSpc>
            </a:pPr>
            <a:r>
              <a:rPr lang="ru-RU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с владельцев собак </a:t>
            </a: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собаки, находящиеся на содержании у владельцев в течение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ea typeface="Times New Roman" panose="02020603050405020304" pitchFamily="18" charset="0"/>
              </a:rPr>
              <a:t>сбора на санитарную очистку </a:t>
            </a:r>
            <a:r>
              <a:rPr lang="ru-RU" sz="1600" dirty="0">
                <a:ea typeface="Times New Roman" panose="02020603050405020304" pitchFamily="18" charset="0"/>
              </a:rPr>
              <a:t>– количество физических лиц, зарегистрированных по адресу, указанному как место </a:t>
            </a:r>
            <a:r>
              <a:rPr lang="ru-RU" sz="1600" dirty="0" smtClean="0">
                <a:ea typeface="Times New Roman" panose="02020603050405020304" pitchFamily="18" charset="0"/>
              </a:rPr>
              <a:t>жительства</a:t>
            </a:r>
          </a:p>
          <a:p>
            <a:r>
              <a:rPr lang="ru-RU" sz="1600" b="1" dirty="0" smtClean="0"/>
              <a:t>сбор </a:t>
            </a:r>
            <a:r>
              <a:rPr lang="ru-RU" sz="1600" b="1" dirty="0"/>
              <a:t>за рекламные устройства </a:t>
            </a:r>
            <a:r>
              <a:rPr lang="ru-RU" sz="1600" dirty="0"/>
              <a:t>– площадь поверхности (поверхностей) рекламного устройства, на которой размещена наружная реклама.</a:t>
            </a:r>
          </a:p>
        </p:txBody>
      </p:sp>
    </p:spTree>
    <p:extLst>
      <p:ext uri="{BB962C8B-B14F-4D97-AF65-F5344CB8AC3E}">
        <p14:creationId xmlns:p14="http://schemas.microsoft.com/office/powerpoint/2010/main" val="356320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>
                <a:ea typeface="Times New Roman" panose="02020603050405020304" pitchFamily="18" charset="0"/>
              </a:rPr>
              <a:t> </a:t>
            </a:r>
            <a:r>
              <a:rPr lang="ru-RU" sz="2000" b="1" dirty="0">
                <a:ea typeface="Times New Roman" panose="02020603050405020304" pitchFamily="18" charset="0"/>
              </a:rPr>
              <a:t>ПОРЯДОК ИСЧИСЛЕНИЯ </a:t>
            </a:r>
            <a:r>
              <a:rPr lang="ru-RU" sz="2000" b="1" dirty="0" smtClean="0">
                <a:ea typeface="Times New Roman" panose="02020603050405020304" pitchFamily="18" charset="0"/>
              </a:rPr>
              <a:t>МЕСТНЫХ </a:t>
            </a:r>
            <a:r>
              <a:rPr lang="ru-RU" sz="2000" b="1" dirty="0">
                <a:ea typeface="Times New Roman" panose="02020603050405020304" pitchFamily="18" charset="0"/>
              </a:rPr>
              <a:t>СБОРОВ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842" y="2402006"/>
            <a:ext cx="11000095" cy="3916907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 Исчисление местных сборов, за исключением </a:t>
            </a:r>
            <a:r>
              <a:rPr lang="ru-RU" dirty="0"/>
              <a:t>сбора с владельцев собак и сбора на санитарную </a:t>
            </a:r>
            <a:r>
              <a:rPr lang="ru-RU" dirty="0" smtClean="0"/>
              <a:t>очистку, осуществляется субъектами налогообложения самостоятельно - исходя </a:t>
            </a:r>
            <a:r>
              <a:rPr lang="ru-RU" dirty="0"/>
              <a:t>из налогооблагаемой базы и из конкретных ставок местных </a:t>
            </a:r>
            <a:r>
              <a:rPr lang="ru-RU" dirty="0" smtClean="0"/>
              <a:t>сборов, установленных органами местного публичного управления. </a:t>
            </a:r>
          </a:p>
          <a:p>
            <a:pPr algn="just"/>
            <a:r>
              <a:rPr lang="ru-RU" dirty="0"/>
              <a:t>Исчисление </a:t>
            </a:r>
            <a:r>
              <a:rPr lang="ru-RU" dirty="0" smtClean="0"/>
              <a:t>сбора </a:t>
            </a:r>
            <a:r>
              <a:rPr lang="ru-RU" dirty="0"/>
              <a:t>с владельцев </a:t>
            </a:r>
            <a:r>
              <a:rPr lang="ru-RU" dirty="0" smtClean="0"/>
              <a:t>собак и сбора </a:t>
            </a:r>
            <a:r>
              <a:rPr lang="ru-RU" dirty="0"/>
              <a:t>на санитарную </a:t>
            </a:r>
            <a:r>
              <a:rPr lang="ru-RU" dirty="0" smtClean="0"/>
              <a:t>очистку осуществляется </a:t>
            </a:r>
            <a:r>
              <a:rPr lang="ru-RU" dirty="0"/>
              <a:t>службой по сбору местных налогов и сборов органа местного публичного управления, исходя из налогооблагаемой базы и конкретной </a:t>
            </a:r>
            <a:r>
              <a:rPr lang="ru-RU" dirty="0" smtClean="0"/>
              <a:t>ставки,</a:t>
            </a:r>
            <a:r>
              <a:rPr lang="ru-RU" dirty="0"/>
              <a:t> установленных органами местного публичного управления. </a:t>
            </a:r>
            <a:endParaRPr lang="ru-RU" dirty="0" smtClean="0"/>
          </a:p>
          <a:p>
            <a:pPr algn="just"/>
            <a:r>
              <a:rPr lang="ru-RU" dirty="0" smtClean="0"/>
              <a:t> </a:t>
            </a:r>
            <a:r>
              <a:rPr lang="ru-RU" dirty="0"/>
              <a:t>В случаях, когда объект </a:t>
            </a:r>
            <a:r>
              <a:rPr lang="ru-RU" dirty="0" smtClean="0"/>
              <a:t>налогообложения сбором за объекты торговли и/или объекты по оказанию услуг, </a:t>
            </a:r>
            <a:r>
              <a:rPr lang="ru-RU" dirty="0"/>
              <a:t>частично расположен в зоне дороги общего пользования и/или в охранных зонах</a:t>
            </a:r>
            <a:r>
              <a:rPr lang="ru-RU" b="1" dirty="0"/>
              <a:t>, за чертой населенных пунктов</a:t>
            </a:r>
            <a:r>
              <a:rPr lang="ru-RU" dirty="0"/>
              <a:t>, сбор исчисляется налогоплательщиком самостоятельно пропорционально площади, которую занимает объект на территории органа местного публичного управления.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случае объектов налогообложения, указанных в пунктах e), i), j) и q) статьи 291, связанные с ними сборы исчисляются со дня, указанного органом местного публичного управления в выданных им соответствующих разрешениях/уведомлениях/согласованиях, и до дня истечения срока действия, приостановления, аннулирования, отзыва разрешений/уведомлений/согласований в установленном действующим законодательством порядке</a:t>
            </a:r>
            <a:r>
              <a:rPr lang="ru-RU" dirty="0" smtClean="0"/>
              <a:t>. </a:t>
            </a:r>
            <a:r>
              <a:rPr lang="ru-RU" u="sng" dirty="0"/>
              <a:t>Для проверки сроков действия разрешений/уведомлений/согласований органы местного публичного управления обеспечивают органам, наделенным функциями контроля, доступ к информационным ресурсам в соответствующей области</a:t>
            </a:r>
            <a:r>
              <a:rPr lang="ru-RU" u="sng" dirty="0" smtClean="0"/>
              <a:t>.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ru-RU" dirty="0" smtClean="0"/>
              <a:t>   </a:t>
            </a:r>
            <a:r>
              <a:rPr lang="ru-RU" b="1" i="1" dirty="0" smtClean="0"/>
              <a:t>Согласно </a:t>
            </a:r>
            <a:r>
              <a:rPr lang="ru-RU" b="1" i="1" dirty="0"/>
              <a:t>ст.LV Закона № 257  от  16.12.2020 г., </a:t>
            </a:r>
            <a:r>
              <a:rPr lang="ru-RU" b="1" i="1" dirty="0" smtClean="0"/>
              <a:t>в </a:t>
            </a:r>
            <a:r>
              <a:rPr lang="ru-RU" b="1" i="1" dirty="0"/>
              <a:t>2021 году органы местной публичной власти, чьи бюджеты и местные налоги на соответствующий год были приняты до опубликования закона в Официальном мониторе </a:t>
            </a:r>
            <a:r>
              <a:rPr lang="ru-RU" b="1" i="1" dirty="0" smtClean="0"/>
              <a:t>- до  </a:t>
            </a:r>
            <a:r>
              <a:rPr lang="ru-RU" b="1" i="1" dirty="0"/>
              <a:t>22.12.2020), могут применять и взимать установленные размеры местных налогов без их корректировки с предусмотренными пределами. </a:t>
            </a:r>
          </a:p>
          <a:p>
            <a:pPr marL="0" indent="0">
              <a:buNone/>
            </a:pPr>
            <a:endParaRPr lang="ru-RU" u="sng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04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654073" cy="977962"/>
          </a:xfrm>
        </p:spPr>
        <p:txBody>
          <a:bodyPr/>
          <a:lstStyle/>
          <a:p>
            <a:pPr algn="ctr"/>
            <a:r>
              <a:rPr lang="ru-RU" sz="2800" dirty="0" smtClean="0"/>
              <a:t>Порядок и сроки уплаты и предоставления отчета по местным сборам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967" y="2552131"/>
            <a:ext cx="10686197" cy="3467669"/>
          </a:xfrm>
        </p:spPr>
        <p:txBody>
          <a:bodyPr>
            <a:normAutofit fontScale="700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   </a:t>
            </a:r>
            <a:r>
              <a:rPr lang="ru-RU" sz="1900" dirty="0" smtClean="0"/>
              <a:t>Местные </a:t>
            </a:r>
            <a:r>
              <a:rPr lang="ru-RU" sz="1900" dirty="0"/>
              <a:t>сборы перечисляются субъектами налогообложения на казначейские счета доходов местных бюджетов</a:t>
            </a:r>
            <a:r>
              <a:rPr lang="ru-RU" sz="1900" dirty="0" smtClean="0"/>
              <a:t>. Порядок </a:t>
            </a:r>
            <a:r>
              <a:rPr lang="ru-RU" sz="1900" dirty="0"/>
              <a:t>зачисления и учета платежей в </a:t>
            </a:r>
            <a:r>
              <a:rPr lang="ru-RU" sz="1900" dirty="0" smtClean="0"/>
              <a:t>национальный публичный </a:t>
            </a:r>
            <a:r>
              <a:rPr lang="ru-RU" sz="1900" dirty="0"/>
              <a:t>бюджет посредством казначейской </a:t>
            </a:r>
            <a:r>
              <a:rPr lang="ru-RU" sz="1900" dirty="0" smtClean="0"/>
              <a:t>системы Министерства </a:t>
            </a:r>
            <a:r>
              <a:rPr lang="ru-RU" sz="1900" dirty="0"/>
              <a:t>финансов в 2021 </a:t>
            </a:r>
            <a:r>
              <a:rPr lang="ru-RU" sz="1900" dirty="0" smtClean="0"/>
              <a:t>году утвержден </a:t>
            </a:r>
            <a:r>
              <a:rPr lang="ru-RU" sz="1900" b="1" dirty="0" smtClean="0"/>
              <a:t>Приказом МФ № </a:t>
            </a:r>
            <a:r>
              <a:rPr lang="ru-RU" sz="1900" b="1" dirty="0"/>
              <a:t>166  от  </a:t>
            </a:r>
            <a:r>
              <a:rPr lang="ru-RU" sz="1900" b="1" dirty="0" smtClean="0"/>
              <a:t>22.12.2020</a:t>
            </a:r>
            <a:r>
              <a:rPr lang="ru-RU" sz="1900" dirty="0" smtClean="0"/>
              <a:t>.</a:t>
            </a:r>
            <a:endParaRPr lang="ru-RU" sz="1900" dirty="0"/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900" dirty="0" smtClean="0"/>
              <a:t>   Сбор с владельцев собак и сбор на санитарную очистку </a:t>
            </a:r>
            <a:r>
              <a:rPr lang="ru-RU" sz="1900" dirty="0"/>
              <a:t>могут уплачиваться непосредственно службе по сбору местных налогов и сборов органа местного публичного управления</a:t>
            </a:r>
            <a:r>
              <a:rPr lang="ru-RU" sz="1900" dirty="0" smtClean="0"/>
              <a:t>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900" dirty="0"/>
              <a:t> </a:t>
            </a:r>
            <a:r>
              <a:rPr lang="ru-RU" sz="1900" dirty="0" smtClean="0"/>
              <a:t>   Сроком уплаты и предоставления отчета по </a:t>
            </a:r>
            <a:r>
              <a:rPr lang="ru-RU" sz="1900" dirty="0"/>
              <a:t>местным сборам для субъектов </a:t>
            </a:r>
            <a:r>
              <a:rPr lang="ru-RU" sz="1900" dirty="0" smtClean="0"/>
              <a:t>налогообложения которые самостоятельно исчисляют сборы является – </a:t>
            </a:r>
            <a:r>
              <a:rPr lang="ru-RU" sz="1900" b="1" dirty="0" smtClean="0"/>
              <a:t>ежеквартально, до 25 числа месяца, следующего за отчетным кварталом</a:t>
            </a:r>
            <a:r>
              <a:rPr lang="ru-RU" sz="1900" dirty="0" smtClean="0"/>
              <a:t>.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900" dirty="0" smtClean="0"/>
              <a:t>    Индивидуальный </a:t>
            </a:r>
            <a:r>
              <a:rPr lang="ru-RU" sz="1900" dirty="0"/>
              <a:t>предприниматель, </a:t>
            </a:r>
            <a:r>
              <a:rPr lang="ru-RU" sz="1900" dirty="0" smtClean="0"/>
              <a:t>крестьянское </a:t>
            </a:r>
            <a:r>
              <a:rPr lang="ru-RU" sz="1900" dirty="0"/>
              <a:t>(фермерское) </a:t>
            </a:r>
            <a:r>
              <a:rPr lang="ru-RU" sz="1900" dirty="0" smtClean="0"/>
              <a:t>хозяйство, среднегодовая </a:t>
            </a:r>
            <a:r>
              <a:rPr lang="ru-RU" sz="1900" dirty="0"/>
              <a:t>численность </a:t>
            </a:r>
            <a:r>
              <a:rPr lang="ru-RU" sz="1900" dirty="0" smtClean="0"/>
              <a:t>работников которых </a:t>
            </a:r>
            <a:r>
              <a:rPr lang="ru-RU" sz="1900" dirty="0"/>
              <a:t>на протяжении налогового периода не превышает трех единиц и которые не зарегистрированы в качестве плательщиков НДС, представляют единую налоговую отчетность </a:t>
            </a:r>
            <a:r>
              <a:rPr lang="ru-RU" sz="1900" dirty="0" smtClean="0"/>
              <a:t>(</a:t>
            </a:r>
            <a:r>
              <a:rPr lang="en-US" sz="1900" dirty="0" smtClean="0"/>
              <a:t>UNIF 21</a:t>
            </a:r>
            <a:r>
              <a:rPr lang="ru-RU" sz="1900" dirty="0" smtClean="0"/>
              <a:t>)</a:t>
            </a:r>
            <a:r>
              <a:rPr lang="en-US" sz="1900" dirty="0" smtClean="0"/>
              <a:t> </a:t>
            </a:r>
            <a:r>
              <a:rPr lang="ru-RU" sz="1900" dirty="0" smtClean="0"/>
              <a:t>и уплачивают местные сборы </a:t>
            </a:r>
            <a:r>
              <a:rPr lang="en-US" sz="1900" dirty="0" smtClean="0"/>
              <a:t>– </a:t>
            </a:r>
            <a:r>
              <a:rPr lang="ru-RU" sz="1900" dirty="0" smtClean="0"/>
              <a:t>в срок </a:t>
            </a:r>
            <a:r>
              <a:rPr lang="ru-RU" sz="1900" dirty="0"/>
              <a:t>до 25 марта года, следующего за отчетным налоговым </a:t>
            </a:r>
            <a:r>
              <a:rPr lang="ru-RU" sz="1900" dirty="0" smtClean="0"/>
              <a:t>годом.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900" dirty="0" smtClean="0"/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1900" b="1" dirty="0"/>
              <a:t> Субъекты </a:t>
            </a:r>
            <a:r>
              <a:rPr lang="ru-RU" sz="1900" b="1" dirty="0" smtClean="0"/>
              <a:t>налогообложения, самостоятельно исчисляющие местные сборы </a:t>
            </a:r>
            <a:r>
              <a:rPr lang="ru-RU" sz="1900" dirty="0" smtClean="0"/>
              <a:t>представляют </a:t>
            </a:r>
            <a:r>
              <a:rPr lang="ru-RU" sz="1900" dirty="0"/>
              <a:t>один общий - </a:t>
            </a:r>
            <a:r>
              <a:rPr lang="ru-RU" sz="1900" b="1" dirty="0"/>
              <a:t>Отчёт по местным сборам (</a:t>
            </a:r>
            <a:r>
              <a:rPr lang="ro-RO" sz="1900" b="1" dirty="0"/>
              <a:t>Forma TL 13</a:t>
            </a:r>
            <a:r>
              <a:rPr lang="ru-RU" sz="1900" b="1" dirty="0"/>
              <a:t>),</a:t>
            </a:r>
            <a:r>
              <a:rPr lang="ru-RU" sz="1900" dirty="0"/>
              <a:t> утвержденный приказом ГГНИ № 1603 от 20.12.2012 г. (МО № 273-279 от 28.12.2012 г.). </a:t>
            </a:r>
            <a:endParaRPr lang="ru-RU" sz="1900" dirty="0" smtClean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1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/>
              <a:t>ЛЬГОТЫ ПО УПЛАТЕ МЕСТНЫХ СБОРОВ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967" y="2402006"/>
            <a:ext cx="10986447" cy="3617794"/>
          </a:xfrm>
        </p:spPr>
        <p:txBody>
          <a:bodyPr>
            <a:noAutofit/>
          </a:bodyPr>
          <a:lstStyle/>
          <a:p>
            <a:r>
              <a:rPr lang="ru-RU" sz="1400" b="1" dirty="0" smtClean="0"/>
              <a:t>Освобождаются </a:t>
            </a:r>
            <a:r>
              <a:rPr lang="ru-RU" sz="1400" b="1" dirty="0"/>
              <a:t>от всех местных сборов </a:t>
            </a:r>
            <a:endParaRPr lang="ru-RU" sz="14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/>
              <a:t>– </a:t>
            </a:r>
            <a:r>
              <a:rPr lang="ru-RU" sz="1400" b="1" dirty="0"/>
              <a:t>органы публичной власти и учреждения, финансируемые из средств бюджетов всех уровней</a:t>
            </a:r>
            <a:r>
              <a:rPr lang="ru-RU" sz="1400" dirty="0" smtClean="0"/>
              <a:t>; (</a:t>
            </a:r>
            <a:r>
              <a:rPr lang="ru-RU" sz="1400" i="1" dirty="0" smtClean="0"/>
              <a:t>Примечание:</a:t>
            </a:r>
            <a:r>
              <a:rPr lang="ru-RU" sz="1400" dirty="0" smtClean="0"/>
              <a:t> </a:t>
            </a:r>
            <a:r>
              <a:rPr lang="ru-RU" sz="1400" i="1" dirty="0" smtClean="0"/>
              <a:t>ГК ст. </a:t>
            </a:r>
            <a:r>
              <a:rPr lang="ru-RU" sz="1400" i="1" dirty="0"/>
              <a:t>299. </a:t>
            </a:r>
            <a:r>
              <a:rPr lang="ru-RU" sz="1400" i="1" dirty="0" smtClean="0"/>
              <a:t>частным </a:t>
            </a:r>
            <a:r>
              <a:rPr lang="ru-RU" sz="1400" i="1" dirty="0"/>
              <a:t>учреждением признается некоммерческая организация, учрежденная одним лицом для реализации нематериальных целей и полностью или частично финансируемая им</a:t>
            </a:r>
            <a:r>
              <a:rPr lang="ru-RU" sz="1400" i="1" dirty="0" smtClean="0"/>
              <a:t>.)</a:t>
            </a:r>
            <a:endParaRPr lang="ru-RU" sz="1400" i="1" dirty="0"/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/>
              <a:t>– </a:t>
            </a:r>
            <a:r>
              <a:rPr lang="ru-RU" sz="1400" b="1" dirty="0"/>
              <a:t>дипломатические представительства и консульские учреждения</a:t>
            </a:r>
            <a:r>
              <a:rPr lang="ru-RU" sz="1400" dirty="0"/>
              <a:t>, аккредитованные в Республике Молдова, а также </a:t>
            </a:r>
            <a:r>
              <a:rPr lang="ru-RU" sz="1400" b="1" dirty="0"/>
              <a:t>представительства международных организаций</a:t>
            </a:r>
            <a:r>
              <a:rPr lang="ru-RU" sz="1400" dirty="0"/>
              <a:t>, аккредитованных в Республике Молдова, на основе принципа взаимности, в соответствии с международными договорами, одной из сторон которых является Республика </a:t>
            </a:r>
            <a:r>
              <a:rPr lang="ru-RU" sz="1400" dirty="0" smtClean="0"/>
              <a:t>Молдова;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/>
              <a:t>Национальный банк Молдовы;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/>
              <a:t>– </a:t>
            </a:r>
            <a:r>
              <a:rPr lang="ru-RU" sz="1400" b="1" dirty="0" smtClean="0"/>
              <a:t>собственники или владельцы имущества, реквизированного в интересах общества</a:t>
            </a:r>
            <a:r>
              <a:rPr lang="ru-RU" sz="1400" dirty="0" smtClean="0"/>
              <a:t>, – на период реквизиции согласно законодательству;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/>
              <a:t> </a:t>
            </a:r>
            <a:r>
              <a:rPr lang="ru-RU" sz="1400" dirty="0"/>
              <a:t>– </a:t>
            </a:r>
            <a:r>
              <a:rPr lang="ru-RU" sz="1400" b="1" dirty="0"/>
              <a:t>субъекты, осуществляющие деятельность согласно главе 10</a:t>
            </a:r>
            <a:r>
              <a:rPr lang="ru-RU" sz="1400" b="1" baseline="30000" dirty="0"/>
              <a:t>3</a:t>
            </a:r>
            <a:r>
              <a:rPr lang="ru-RU" sz="1400" b="1" dirty="0"/>
              <a:t> раздела II настоящего кодекса</a:t>
            </a:r>
            <a:r>
              <a:rPr lang="ru-RU" sz="1400" dirty="0"/>
              <a:t> (физические лица–резиденты, которые без оформления организационно-правовой формы для осуществления деятельности закупают у физических лиц, не занимающихся предпринимательской деятельностью, продукцию растениеводства и/или садоводства и/или объекты растительного мира с целью их последующей продажи хозяйствующим субъектам. Доход от продажи хозяйствующему субъекту продукции растениеводства и/или садоводства и/или объектов растительного мира не должен превышать сумму в 1,2 миллиона леев в течение календарного года</a:t>
            </a:r>
            <a:r>
              <a:rPr lang="ru-RU" sz="1400" dirty="0" smtClean="0"/>
              <a:t>.).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/>
              <a:t>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  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426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Льготы по уплате местных сборов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910" y="2603500"/>
            <a:ext cx="10972800" cy="3169503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Clr>
                <a:srgbClr val="B31166"/>
              </a:buClr>
              <a:buNone/>
            </a:pP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Освобождаются:</a:t>
            </a:r>
            <a:endParaRPr lang="ru-RU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</a:rPr>
              <a:t>от </a:t>
            </a: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</a:rPr>
              <a:t>сбора за организацию аукционов и лотерей в пределах административно-территориальной единицы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ea typeface="Times New Roman" panose="02020603050405020304" pitchFamily="18" charset="0"/>
              </a:rPr>
              <a:t> – организаторы аукционов, проводимых в целях погашения задолженностей по кредитам, возмещения убытков, оплаты задолженностей перед бюджетом, аукционов по продаже государственной собственности и собственности административно-территориальных единиц;</a:t>
            </a:r>
          </a:p>
          <a:p>
            <a:pPr marL="0" lv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 сбора за размещение рекламы 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– производители и распространители социальной рекламы и рекламы на почтовых отправлениях</a:t>
            </a:r>
          </a:p>
          <a:p>
            <a:pPr mar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 сбора на благоустройство территорий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учредители крестьянских (фермерских) хозяйств, достигшие пенсионного </a:t>
            </a:r>
            <a:r>
              <a:rPr lang="ru-RU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возраста; 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физические лица, осуществляющие независимую деятельность на рынках, созданных в соответствии со статьей 12 Закона о внутренней торговле № </a:t>
            </a:r>
            <a:r>
              <a:rPr lang="ru-RU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231/2010</a:t>
            </a: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 сбора за объекты торговли и/или объекты по оказанию услуг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лица, деятельность которых связана с оказанием ритуальных услуг, в том числе изготавливающие гробы, венки, искусственные цветы, </a:t>
            </a:r>
            <a:r>
              <a:rPr lang="ru-RU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гирлянды;  физические 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лица, осуществляющие независимую деятельность на рынках, созданных в соответствии со статьей 12 Закона о внутренней торговле № </a:t>
            </a:r>
            <a:r>
              <a:rPr lang="ru-RU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231/2010</a:t>
            </a: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0">
              <a:spcBef>
                <a:spcPts val="0"/>
              </a:spcBef>
              <a:buClr>
                <a:srgbClr val="B31166"/>
              </a:buClr>
              <a:buFont typeface="Wingdings" panose="05000000000000000000" pitchFamily="2" charset="2"/>
              <a:buChar char="Ø"/>
            </a:pP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68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711</TotalTime>
  <Words>4987</Words>
  <Application>Microsoft Office PowerPoint</Application>
  <PresentationFormat>Широкоэкранный</PresentationFormat>
  <Paragraphs>257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4" baseType="lpstr">
      <vt:lpstr>Arial</vt:lpstr>
      <vt:lpstr>Bookman Old Style</vt:lpstr>
      <vt:lpstr>Calibri</vt:lpstr>
      <vt:lpstr>Century Gothic</vt:lpstr>
      <vt:lpstr>Symbol</vt:lpstr>
      <vt:lpstr>Times New Roman</vt:lpstr>
      <vt:lpstr>Wingdings</vt:lpstr>
      <vt:lpstr>Wingdings 3</vt:lpstr>
      <vt:lpstr>Ион (конференц-зал)</vt:lpstr>
      <vt:lpstr>Местные сборы</vt:lpstr>
      <vt:lpstr>Субъекты налогообложения </vt:lpstr>
      <vt:lpstr>Субъекты налогообложения</vt:lpstr>
      <vt:lpstr>Объекты налогообложения</vt:lpstr>
      <vt:lpstr>Объекты налогообложения</vt:lpstr>
      <vt:lpstr> ПОРЯДОК ИСЧИСЛЕНИЯ МЕСТНЫХ СБОРОВ</vt:lpstr>
      <vt:lpstr>Порядок и сроки уплаты и предоставления отчета по местным сборам</vt:lpstr>
      <vt:lpstr>ЛЬГОТЫ ПО УПЛАТЕ МЕСТНЫХ СБОРОВ </vt:lpstr>
      <vt:lpstr>Льготы по уплате местных сборов</vt:lpstr>
      <vt:lpstr>Налог на недвижимое имущество</vt:lpstr>
      <vt:lpstr>Субъекты налогообложения</vt:lpstr>
      <vt:lpstr>  Объекты налогообложения</vt:lpstr>
      <vt:lpstr>Налоговый период и налогооблагаемая база</vt:lpstr>
      <vt:lpstr>Порядок исчисления налога на недвижимое имущество за объекты, оцененные в целях налогообложения</vt:lpstr>
      <vt:lpstr>Порядок исчисления земельного налога</vt:lpstr>
      <vt:lpstr>Порядок исчисления налога на недвижимое имущество по не оцененным кадастровыми органами в целях налогообложения объектам недвижимого имущества</vt:lpstr>
      <vt:lpstr>Сроки уплаты и предоставления расчета</vt:lpstr>
      <vt:lpstr>Сроки представления отчетов</vt:lpstr>
      <vt:lpstr> ЛЬГОТЫ ПО УПЛАТЕ НАЛОГА НА НЕДВИЖИМОЕ ИМУЩЕСТВО  для юридических лиц и физических лиц, осуществляющих предпринимательскую деятельность </vt:lpstr>
      <vt:lpstr>  ЛЬГОТЫ ПО УПЛАТЕ НАЛОГА НА НЕДВИЖИМОЕ ИМУЩЕСТВО  для юридических лиц и физических лиц, осуществляющих предпринимательскую деятельность </vt:lpstr>
      <vt:lpstr>ЛЬГОТЫ ПО УПЛАТЕ НАЛОГА НА НЕДВИЖИМОЕ ИМУЩЕСТВО  для юридических лиц и физических лиц, осуществляющих предпринимательскую деятельность</vt:lpstr>
      <vt:lpstr>ЛЬГОТЫ ПО УПЛАТЕ НАЛОГА НА НЕДВИЖИМОЕ ИМУЩЕСТВО  для юридических лиц и физических лиц, осуществляющих предпринимательскую деятельность</vt:lpstr>
      <vt:lpstr>Сборы за природные ресурсы</vt:lpstr>
      <vt:lpstr>Сборы за природные ресурсы</vt:lpstr>
      <vt:lpstr>Сборы за природные ресурсы</vt:lpstr>
      <vt:lpstr>       Сборы за природные ресурсы</vt:lpstr>
      <vt:lpstr>Сборы за природные ресурсы</vt:lpstr>
      <vt:lpstr>Сборы за природные ресурсы</vt:lpstr>
      <vt:lpstr>Сборы за природные ресурсы</vt:lpstr>
      <vt:lpstr>Сборы за природные ресурсы</vt:lpstr>
      <vt:lpstr>Дорожные сборы</vt:lpstr>
      <vt:lpstr>Дорожные сборы</vt:lpstr>
      <vt:lpstr>Дорожные сборы</vt:lpstr>
      <vt:lpstr>Дорожные сборы</vt:lpstr>
      <vt:lpstr>Дорожные сборы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МЕСТНЫЕ СБОРЫ</dc:title>
  <dc:creator>ASUS</dc:creator>
  <cp:lastModifiedBy>Gropa Liudmila</cp:lastModifiedBy>
  <cp:revision>44</cp:revision>
  <dcterms:created xsi:type="dcterms:W3CDTF">2021-01-12T06:15:32Z</dcterms:created>
  <dcterms:modified xsi:type="dcterms:W3CDTF">2021-01-21T12:08:01Z</dcterms:modified>
</cp:coreProperties>
</file>