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38"/>
  </p:notesMasterIdLst>
  <p:handoutMasterIdLst>
    <p:handoutMasterId r:id="rId39"/>
  </p:handoutMasterIdLst>
  <p:sldIdLst>
    <p:sldId id="280" r:id="rId2"/>
    <p:sldId id="276" r:id="rId3"/>
    <p:sldId id="284" r:id="rId4"/>
    <p:sldId id="298" r:id="rId5"/>
    <p:sldId id="299" r:id="rId6"/>
    <p:sldId id="302" r:id="rId7"/>
    <p:sldId id="301" r:id="rId8"/>
    <p:sldId id="286" r:id="rId9"/>
    <p:sldId id="321" r:id="rId10"/>
    <p:sldId id="312" r:id="rId11"/>
    <p:sldId id="287" r:id="rId12"/>
    <p:sldId id="313" r:id="rId13"/>
    <p:sldId id="322" r:id="rId14"/>
    <p:sldId id="303" r:id="rId15"/>
    <p:sldId id="306" r:id="rId16"/>
    <p:sldId id="323" r:id="rId17"/>
    <p:sldId id="310" r:id="rId18"/>
    <p:sldId id="308" r:id="rId19"/>
    <p:sldId id="307" r:id="rId20"/>
    <p:sldId id="311" r:id="rId21"/>
    <p:sldId id="291" r:id="rId22"/>
    <p:sldId id="292" r:id="rId23"/>
    <p:sldId id="314" r:id="rId24"/>
    <p:sldId id="315" r:id="rId25"/>
    <p:sldId id="293" r:id="rId26"/>
    <p:sldId id="294" r:id="rId27"/>
    <p:sldId id="295" r:id="rId28"/>
    <p:sldId id="317" r:id="rId29"/>
    <p:sldId id="316" r:id="rId30"/>
    <p:sldId id="318" r:id="rId31"/>
    <p:sldId id="296" r:id="rId32"/>
    <p:sldId id="297" r:id="rId33"/>
    <p:sldId id="320" r:id="rId34"/>
    <p:sldId id="319" r:id="rId35"/>
    <p:sldId id="278" r:id="rId36"/>
    <p:sldId id="279" r:id="rId37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452"/>
    <a:srgbClr val="E5DBA1"/>
    <a:srgbClr val="BABA93"/>
    <a:srgbClr val="BABB93"/>
    <a:srgbClr val="DEDEAF"/>
    <a:srgbClr val="999999"/>
    <a:srgbClr val="D9D9D9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5730" autoAdjust="0"/>
  </p:normalViewPr>
  <p:slideViewPr>
    <p:cSldViewPr snapToGrid="0">
      <p:cViewPr varScale="1">
        <p:scale>
          <a:sx n="69" d="100"/>
          <a:sy n="69" d="100"/>
        </p:scale>
        <p:origin x="1386" y="66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o-RO" altLang="ru-RU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o-RO" altLang="ru-RU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o-RO" altLang="ru-RU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D907D839-F98C-48EE-8DF6-88A90E2EF6BD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4048983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o-RO" alt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o-RO" altLang="ru-RU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Klicken Sie, um die Formate des Vorlagentextes zu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o-RO" alt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482A4A9A-9DD9-4065-9955-C872D34AA0F5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2127537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o-RO" altLang="ru-RU" smtClean="0"/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0"/>
              </a:spcBef>
            </a:pPr>
            <a:fld id="{13E548E8-6AE9-4DB0-A065-8029E2189676}" type="slidenum">
              <a:rPr lang="de-DE" altLang="ru-RU" smtClean="0"/>
              <a:pPr>
                <a:spcBef>
                  <a:spcPct val="0"/>
                </a:spcBef>
              </a:pPr>
              <a:t>2</a:t>
            </a:fld>
            <a:endParaRPr lang="de-DE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o-RO" altLang="ru-RU" dirty="0" smtClean="0"/>
          </a:p>
        </p:txBody>
      </p:sp>
      <p:sp>
        <p:nvSpPr>
          <p:cNvPr id="430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0"/>
              </a:spcBef>
            </a:pPr>
            <a:fld id="{807A269A-CA09-4020-9B25-7239B3D3F12A}" type="slidenum">
              <a:rPr lang="de-DE" altLang="ru-RU" smtClean="0"/>
              <a:pPr>
                <a:spcBef>
                  <a:spcPct val="0"/>
                </a:spcBef>
              </a:pPr>
              <a:t>4</a:t>
            </a:fld>
            <a:endParaRPr lang="de-DE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o-RO" altLang="ru-RU" smtClean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0"/>
              </a:spcBef>
            </a:pPr>
            <a:fld id="{826AB80B-8F6E-4391-8711-5A794025F27A}" type="slidenum">
              <a:rPr lang="de-DE" altLang="ru-RU" smtClean="0"/>
              <a:pPr>
                <a:spcBef>
                  <a:spcPct val="0"/>
                </a:spcBef>
              </a:pPr>
              <a:t>5</a:t>
            </a:fld>
            <a:endParaRPr lang="de-DE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o-RO" altLang="ru-RU" smtClean="0"/>
          </a:p>
        </p:txBody>
      </p:sp>
      <p:sp>
        <p:nvSpPr>
          <p:cNvPr id="450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0"/>
              </a:spcBef>
            </a:pPr>
            <a:fld id="{6E6AADCF-DEF9-44F6-A2B2-F71E62AD8536}" type="slidenum">
              <a:rPr lang="de-DE" altLang="ru-RU" smtClean="0"/>
              <a:pPr>
                <a:spcBef>
                  <a:spcPct val="0"/>
                </a:spcBef>
              </a:pPr>
              <a:t>24</a:t>
            </a:fld>
            <a:endParaRPr lang="de-DE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o-RO" altLang="ru-RU" smtClean="0"/>
          </a:p>
        </p:txBody>
      </p:sp>
      <p:sp>
        <p:nvSpPr>
          <p:cNvPr id="460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0"/>
              </a:spcBef>
            </a:pPr>
            <a:fld id="{F26447A8-3A5C-41CC-8650-FDB2292DA9F4}" type="slidenum">
              <a:rPr lang="de-DE" altLang="ru-RU" smtClean="0"/>
              <a:pPr>
                <a:spcBef>
                  <a:spcPct val="0"/>
                </a:spcBef>
              </a:pPr>
              <a:t>28</a:t>
            </a:fld>
            <a:endParaRPr lang="de-DE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o-RO" altLang="ru-RU" smtClean="0"/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0"/>
              </a:spcBef>
            </a:pPr>
            <a:fld id="{11736737-2E2F-4F9C-8B1C-B87FBE4D9186}" type="slidenum">
              <a:rPr lang="de-DE" altLang="ru-RU" smtClean="0"/>
              <a:pPr>
                <a:spcBef>
                  <a:spcPct val="0"/>
                </a:spcBef>
              </a:pPr>
              <a:t>30</a:t>
            </a:fld>
            <a:endParaRPr lang="de-DE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e-DE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37BC0-9010-4043-9AF2-B6556B5338D6}" type="datetime1">
              <a:rPr lang="en-GB" altLang="ru-RU"/>
              <a:pPr>
                <a:defRPr/>
              </a:pPr>
              <a:t>22/10/2017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7639674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2F389-984B-4287-AC76-B55A02C9479B}" type="datetime1">
              <a:rPr lang="en-GB" altLang="ru-RU"/>
              <a:pPr>
                <a:defRPr/>
              </a:pPr>
              <a:t>22/10/2017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8044446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BD3EE-8ABE-4609-945E-02EEE9C60438}" type="datetime1">
              <a:rPr lang="en-GB" altLang="ru-RU"/>
              <a:pPr>
                <a:defRPr/>
              </a:pPr>
              <a:t>22/10/2017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64174862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441EB-FD24-4D41-B8B1-04B8BA9E884A}" type="datetime1">
              <a:rPr lang="en-GB" altLang="ru-RU"/>
              <a:pPr>
                <a:defRPr/>
              </a:pPr>
              <a:t>22/10/2017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81850554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03F96-640F-4AB2-93F2-6477C78BC4D6}" type="datetime1">
              <a:rPr lang="en-GB" altLang="ru-RU"/>
              <a:pPr>
                <a:defRPr/>
              </a:pPr>
              <a:t>22/10/2017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24730806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de-DE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C6170-E03E-41AD-9D41-4E64709FED96}" type="datetime1">
              <a:rPr lang="en-GB" altLang="ru-RU"/>
              <a:pPr>
                <a:defRPr/>
              </a:pPr>
              <a:t>22/10/2017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67622175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Grafik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447925"/>
            <a:ext cx="77755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First layer</a:t>
            </a:r>
          </a:p>
          <a:p>
            <a:pPr lvl="1"/>
            <a:r>
              <a:rPr lang="en-GB" altLang="ru-RU" smtClean="0"/>
              <a:t>Second layer</a:t>
            </a:r>
          </a:p>
          <a:p>
            <a:pPr lvl="2"/>
            <a:r>
              <a:rPr lang="en-GB" altLang="ru-RU" smtClean="0"/>
              <a:t>Third layer</a:t>
            </a:r>
          </a:p>
          <a:p>
            <a:pPr lvl="3"/>
            <a:r>
              <a:rPr lang="en-GB" altLang="ru-RU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4138" y="6581775"/>
            <a:ext cx="927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ru-RU" sz="1000" b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EBCECCB2-5AD2-4C27-B4B6-7C72C5113BBD}" type="slidenum">
              <a:rPr lang="en-GB" altLang="ru-RU" sz="1000" b="0" smtClean="0">
                <a:solidFill>
                  <a:srgbClr val="6E6452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GB" altLang="ru-RU" sz="1000" b="0" smtClean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263" y="6581775"/>
            <a:ext cx="341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000" b="1" spc="70" baseline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C7826F2F-6E65-48EE-8C1C-4B2BA17D691A}" type="datetime1">
              <a:rPr lang="en-GB" altLang="ru-RU"/>
              <a:pPr>
                <a:defRPr/>
              </a:pPr>
              <a:t>22/10/2017</a:t>
            </a:fld>
            <a:endParaRPr lang="en-GB" altLang="ru-RU"/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82725"/>
            <a:ext cx="77755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here to add title</a:t>
            </a:r>
            <a:endParaRPr lang="de-DE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ts val="400"/>
        </a:spcBef>
        <a:spcAft>
          <a:spcPts val="800"/>
        </a:spcAft>
        <a:buClr>
          <a:srgbClr val="C80F0F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2pPr>
      <a:lvl3pPr marL="1079500" indent="-358775" algn="l" rtl="0" eaLnBrk="0" fontAlgn="base" hangingPunct="0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3pPr>
      <a:lvl4pPr marL="1439863" indent="-358775" algn="l" rtl="0" eaLnBrk="0" fontAlgn="base" hangingPunct="0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4pPr>
      <a:lvl5pPr marL="1798638" indent="-358775" algn="l" rtl="0" eaLnBrk="0" fontAlgn="base" hangingPunct="0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acvaflor@yahoo.com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6.png"/><Relationship Id="rId3" Type="http://schemas.openxmlformats.org/officeDocument/2006/relationships/hyperlink" Target="http://www.serviciilocale.md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25.png"/><Relationship Id="rId2" Type="http://schemas.openxmlformats.org/officeDocument/2006/relationships/hyperlink" Target="http://www.giz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8.jpeg"/><Relationship Id="rId9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altLang="ru-RU" sz="1000" smtClean="0">
                <a:solidFill>
                  <a:srgbClr val="6E6452"/>
                </a:solidFill>
                <a:latin typeface="Arial Narrow" pitchFamily="34" charset="0"/>
              </a:rPr>
              <a:t>Elena Visterniceanu</a:t>
            </a:r>
            <a:endParaRPr lang="de-DE" altLang="ru-RU" sz="1000" smtClean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2051" name="Date Placeholder 3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144E266F-9AFA-4EBF-94C4-4B7964804B95}" type="datetime1">
              <a:rPr lang="en-GB" altLang="ru-RU" smtClean="0">
                <a:latin typeface="Arial Narrow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22/10/2017</a:t>
            </a:fld>
            <a:endParaRPr lang="en-GB" altLang="ru-RU" smtClean="0">
              <a:latin typeface="Arial Narrow" pitchFamily="34" charset="0"/>
            </a:endParaRPr>
          </a:p>
        </p:txBody>
      </p:sp>
      <p:pic>
        <p:nvPicPr>
          <p:cNvPr id="2052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853190" cy="134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itel 15"/>
          <p:cNvSpPr>
            <a:spLocks noGrp="1"/>
          </p:cNvSpPr>
          <p:nvPr>
            <p:ph type="title"/>
          </p:nvPr>
        </p:nvSpPr>
        <p:spPr>
          <a:xfrm>
            <a:off x="96838" y="1287888"/>
            <a:ext cx="8839200" cy="5293888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chemeClr val="tx1"/>
                </a:solidFill>
                <a:cs typeface="Times New Roman" pitchFamily="18" charset="0"/>
              </a:rPr>
              <a:t>Курс по обучению сотрудников операторов «</a:t>
            </a:r>
            <a:r>
              <a:rPr lang="ru-RU" altLang="ru-RU" sz="2000" b="1" dirty="0" err="1" smtClean="0">
                <a:solidFill>
                  <a:schemeClr val="tx1"/>
                </a:solidFill>
                <a:cs typeface="Times New Roman" pitchFamily="18" charset="0"/>
              </a:rPr>
              <a:t>Водо</a:t>
            </a:r>
            <a:r>
              <a:rPr lang="en-US" altLang="ru-RU" sz="2000" b="1" dirty="0" smtClean="0">
                <a:solidFill>
                  <a:schemeClr val="tx1"/>
                </a:solidFill>
                <a:cs typeface="Times New Roman" pitchFamily="18" charset="0"/>
              </a:rPr>
              <a:t>-</a:t>
            </a:r>
            <a:r>
              <a:rPr lang="ru-RU" altLang="ru-RU" sz="2000" b="1" dirty="0" smtClean="0">
                <a:solidFill>
                  <a:schemeClr val="tx1"/>
                </a:solidFill>
                <a:cs typeface="Times New Roman" pitchFamily="18" charset="0"/>
              </a:rPr>
              <a:t>Канала</a:t>
            </a:r>
            <a:r>
              <a:rPr lang="en-US" altLang="ru-RU" sz="2000" b="1" dirty="0" smtClean="0">
                <a:solidFill>
                  <a:schemeClr val="tx1"/>
                </a:solidFill>
                <a:cs typeface="Times New Roman" pitchFamily="18" charset="0"/>
              </a:rPr>
              <a:t>»</a:t>
            </a:r>
            <a:r>
              <a:rPr lang="ru-RU" altLang="ru-RU" sz="2000" b="1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altLang="ru-RU" sz="20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US" altLang="ru-RU" sz="2000" b="1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en-US" altLang="ru-RU" sz="20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cs typeface="Times New Roman" pitchFamily="18" charset="0"/>
              </a:rPr>
              <a:t>Модуль</a:t>
            </a:r>
            <a:r>
              <a:rPr lang="en-US" altLang="ru-RU" b="1" dirty="0" smtClean="0">
                <a:solidFill>
                  <a:schemeClr val="accent1"/>
                </a:solidFill>
                <a:cs typeface="Times New Roman" pitchFamily="18" charset="0"/>
              </a:rPr>
              <a:t>12:</a:t>
            </a:r>
            <a:r>
              <a:rPr lang="ru-RU" altLang="ru-RU" b="1" dirty="0" smtClean="0">
                <a:solidFill>
                  <a:schemeClr val="tx1"/>
                </a:solidFill>
                <a:cs typeface="Times New Roman" pitchFamily="18" charset="0"/>
              </a:rPr>
              <a:t>Управление человеческим ресурсом оператором водоснабжения и канализации</a:t>
            </a:r>
            <a:r>
              <a:rPr lang="ro-RO" altLang="ru-RU" b="1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o-RO" altLang="ru-RU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altLang="ru-RU" b="1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altLang="ru-RU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cs typeface="Times New Roman" pitchFamily="18" charset="0"/>
              </a:rPr>
              <a:t>сессия </a:t>
            </a:r>
            <a:r>
              <a:rPr lang="ro-RO" altLang="en-US" sz="1400" b="1" dirty="0" smtClean="0">
                <a:solidFill>
                  <a:schemeClr val="tx1"/>
                </a:solidFill>
                <a:cs typeface="Times New Roman" pitchFamily="18" charset="0"/>
              </a:rPr>
              <a:t>2</a:t>
            </a:r>
            <a:r>
              <a:rPr lang="en-US" altLang="en-US" sz="1400" b="1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en-US" altLang="en-US" sz="14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o-RO" altLang="en-US" sz="1800" b="1" dirty="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o-RO" altLang="en-US" sz="1800" b="1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altLang="ru-RU" b="1" dirty="0" smtClean="0">
                <a:solidFill>
                  <a:srgbClr val="C00000"/>
                </a:solidFill>
                <a:cs typeface="Times New Roman" pitchFamily="18" charset="0"/>
              </a:rPr>
              <a:t>Анализ и проектирование рабочего места.</a:t>
            </a:r>
            <a:br>
              <a:rPr lang="ru-RU" altLang="ru-RU" b="1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altLang="ru-RU" b="1" dirty="0" smtClean="0">
                <a:solidFill>
                  <a:srgbClr val="C00000"/>
                </a:solidFill>
                <a:cs typeface="Times New Roman" pitchFamily="18" charset="0"/>
              </a:rPr>
              <a:t>Важность этих элементов в повышении эффективности технологических процессов</a:t>
            </a:r>
            <a:br>
              <a:rPr lang="ru-RU" altLang="ru-RU" b="1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rgbClr val="C00000"/>
                </a:solidFill>
                <a:cs typeface="Times New Roman" pitchFamily="18" charset="0"/>
              </a:rPr>
              <a:t>Елена </a:t>
            </a:r>
            <a:r>
              <a:rPr lang="ru-RU" altLang="ru-RU" sz="1800" b="1" dirty="0" err="1" smtClean="0">
                <a:solidFill>
                  <a:srgbClr val="C00000"/>
                </a:solidFill>
                <a:cs typeface="Times New Roman" pitchFamily="18" charset="0"/>
              </a:rPr>
              <a:t>Вистерничану</a:t>
            </a:r>
            <a:r>
              <a:rPr lang="ru-RU" altLang="ru-RU" sz="1800" b="1" dirty="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rgbClr val="C00000"/>
                </a:solidFill>
                <a:cs typeface="Times New Roman" pitchFamily="18" charset="0"/>
              </a:rPr>
              <a:t>Специалист по работе с персоналом</a:t>
            </a:r>
            <a:r>
              <a:rPr lang="en-US" altLang="ru-RU" sz="1800" b="1" dirty="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en-US" altLang="ru-RU" sz="1800" b="1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o-RO" altLang="ru-RU" sz="1400" b="1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o-RO" altLang="ru-RU" sz="14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o-RO" altLang="ru-RU" sz="1400" b="1" dirty="0" smtClean="0">
                <a:solidFill>
                  <a:schemeClr val="tx1"/>
                </a:solidFill>
                <a:cs typeface="Times New Roman" pitchFamily="18" charset="0"/>
              </a:rPr>
              <a:t>27-28-29 </a:t>
            </a:r>
            <a:r>
              <a:rPr lang="ru-RU" alt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июня </a:t>
            </a:r>
            <a:r>
              <a:rPr lang="ro-RO" altLang="ru-RU" sz="1400" b="1" dirty="0" smtClean="0">
                <a:solidFill>
                  <a:schemeClr val="tx1"/>
                </a:solidFill>
                <a:cs typeface="Times New Roman" pitchFamily="18" charset="0"/>
              </a:rPr>
              <a:t>2017</a:t>
            </a:r>
            <a:r>
              <a:rPr lang="en-US" altLang="ru-RU" sz="1400" b="1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ru-RU" alt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КИШИНЕВ </a:t>
            </a:r>
            <a:endParaRPr lang="de-DE" altLang="ru-RU" sz="14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4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883" y="255439"/>
            <a:ext cx="814959" cy="81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056" y="432950"/>
            <a:ext cx="1835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435" y="351265"/>
            <a:ext cx="576263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ifcaac_logo0200p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488" y="304795"/>
            <a:ext cx="669925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en-US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en-US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en-US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99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47675" y="1236372"/>
            <a:ext cx="8245564" cy="746974"/>
          </a:xfrm>
        </p:spPr>
        <p:txBody>
          <a:bodyPr/>
          <a:lstStyle/>
          <a:p>
            <a:pPr eaLnBrk="1" hangingPunct="1"/>
            <a:r>
              <a:rPr lang="ru-RU" altLang="ru-RU" b="1" dirty="0">
                <a:solidFill>
                  <a:schemeClr val="accent1"/>
                </a:solidFill>
                <a:cs typeface="Times New Roman" pitchFamily="18" charset="0"/>
              </a:rPr>
              <a:t>Методы сбора необходимой для АРМ информации</a:t>
            </a:r>
            <a:endParaRPr lang="ru-RU" altLang="ru-RU" b="1" dirty="0" smtClean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19460" name="Дата 3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1860217-8F4B-4090-8C2F-3C18A8497B0A}" type="datetime1">
              <a:rPr lang="en-GB" altLang="ru-RU" smtClean="0">
                <a:latin typeface="Arial Narrow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22/10/2017</a:t>
            </a:fld>
            <a:endParaRPr lang="en-GB" altLang="ru-RU" smtClean="0">
              <a:latin typeface="Arial Narrow" pitchFamily="34" charset="0"/>
            </a:endParaRPr>
          </a:p>
        </p:txBody>
      </p:sp>
      <p:sp>
        <p:nvSpPr>
          <p:cNvPr id="19461" name="Объект 4"/>
          <p:cNvSpPr>
            <a:spLocks noGrp="1"/>
          </p:cNvSpPr>
          <p:nvPr>
            <p:ph idx="1"/>
          </p:nvPr>
        </p:nvSpPr>
        <p:spPr>
          <a:xfrm>
            <a:off x="485775" y="1944710"/>
            <a:ext cx="8237538" cy="4102078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ru-RU" altLang="ru-RU" sz="2000" dirty="0">
                <a:solidFill>
                  <a:schemeClr val="tx1"/>
                </a:solidFill>
                <a:cs typeface="Times New Roman" pitchFamily="18" charset="0"/>
              </a:rPr>
              <a:t>Существует три основных метода анализа </a:t>
            </a:r>
            <a:r>
              <a:rPr lang="ru-RU" altLang="ru-RU" sz="2000" dirty="0" smtClean="0">
                <a:solidFill>
                  <a:schemeClr val="tx1"/>
                </a:solidFill>
                <a:cs typeface="Times New Roman" pitchFamily="18" charset="0"/>
              </a:rPr>
              <a:t>работы</a:t>
            </a:r>
            <a:r>
              <a:rPr lang="ro-RO" altLang="ru-RU" sz="2000" dirty="0" smtClean="0">
                <a:solidFill>
                  <a:schemeClr val="tx1"/>
                </a:solidFill>
                <a:cs typeface="Times New Roman" pitchFamily="18" charset="0"/>
              </a:rPr>
              <a:t>:</a:t>
            </a:r>
            <a:endParaRPr lang="ru-RU" altLang="ru-RU" sz="20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altLang="ru-RU" sz="2000" b="1" u="sng" dirty="0" smtClean="0">
                <a:solidFill>
                  <a:schemeClr val="tx1"/>
                </a:solidFill>
                <a:cs typeface="Times New Roman" pitchFamily="18" charset="0"/>
              </a:rPr>
              <a:t>Наблюдение</a:t>
            </a:r>
            <a:r>
              <a:rPr lang="ru-RU" altLang="ru-RU" sz="2000" dirty="0" smtClean="0">
                <a:solidFill>
                  <a:schemeClr val="tx1"/>
                </a:solidFill>
                <a:cs typeface="Times New Roman" pitchFamily="18" charset="0"/>
              </a:rPr>
              <a:t>- прямое </a:t>
            </a:r>
            <a:r>
              <a:rPr lang="ru-RU" altLang="ru-RU" sz="2000" dirty="0" err="1">
                <a:solidFill>
                  <a:schemeClr val="tx1"/>
                </a:solidFill>
                <a:cs typeface="Times New Roman" pitchFamily="18" charset="0"/>
              </a:rPr>
              <a:t>наблю-дение</a:t>
            </a:r>
            <a:r>
              <a:rPr lang="ru-RU" altLang="ru-RU" sz="2000" dirty="0">
                <a:solidFill>
                  <a:schemeClr val="tx1"/>
                </a:solidFill>
                <a:cs typeface="Times New Roman" pitchFamily="18" charset="0"/>
              </a:rPr>
              <a:t> того, что работник делает, может дать большую часть </a:t>
            </a:r>
            <a:r>
              <a:rPr lang="ru-RU" altLang="ru-RU" sz="2000" dirty="0" smtClean="0">
                <a:solidFill>
                  <a:schemeClr val="tx1"/>
                </a:solidFill>
                <a:cs typeface="Times New Roman" pitchFamily="18" charset="0"/>
              </a:rPr>
              <a:t>информации</a:t>
            </a:r>
            <a:r>
              <a:rPr lang="ru-RU" altLang="ru-RU" sz="2000" dirty="0">
                <a:solidFill>
                  <a:schemeClr val="tx1"/>
                </a:solidFill>
                <a:cs typeface="Times New Roman" pitchFamily="18" charset="0"/>
              </a:rPr>
              <a:t>, требующуюся для ответа на вопросы о самой работе и для суждения о требованиях, предъявляемых к </a:t>
            </a:r>
            <a:r>
              <a:rPr lang="ru-RU" altLang="ru-RU" sz="2000" dirty="0" smtClean="0">
                <a:solidFill>
                  <a:schemeClr val="tx1"/>
                </a:solidFill>
                <a:cs typeface="Times New Roman" pitchFamily="18" charset="0"/>
              </a:rPr>
              <a:t>работнику</a:t>
            </a:r>
            <a:r>
              <a:rPr lang="ro-RO" altLang="ru-RU" sz="2000" dirty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ru-RU" altLang="ru-RU" sz="20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altLang="ru-RU" sz="2000" b="1" u="sng" dirty="0" smtClean="0">
                <a:solidFill>
                  <a:schemeClr val="tx1"/>
                </a:solidFill>
                <a:cs typeface="Times New Roman" pitchFamily="18" charset="0"/>
              </a:rPr>
              <a:t>Интервью</a:t>
            </a:r>
            <a:r>
              <a:rPr lang="ru-RU" altLang="ru-RU" sz="2000" dirty="0" smtClean="0">
                <a:solidFill>
                  <a:schemeClr val="tx1"/>
                </a:solidFill>
                <a:cs typeface="Times New Roman" pitchFamily="18" charset="0"/>
              </a:rPr>
              <a:t>- целенаправленная </a:t>
            </a:r>
            <a:r>
              <a:rPr lang="ru-RU" altLang="ru-RU" sz="2000" dirty="0">
                <a:solidFill>
                  <a:schemeClr val="tx1"/>
                </a:solidFill>
                <a:cs typeface="Times New Roman" pitchFamily="18" charset="0"/>
              </a:rPr>
              <a:t>беседа, задача которой получить ответы на вопросы, предусмотренные </a:t>
            </a:r>
            <a:r>
              <a:rPr lang="ru-RU" altLang="ru-RU" sz="2000" dirty="0" smtClean="0">
                <a:solidFill>
                  <a:schemeClr val="tx1"/>
                </a:solidFill>
                <a:cs typeface="Times New Roman" pitchFamily="18" charset="0"/>
              </a:rPr>
              <a:t>программой </a:t>
            </a:r>
            <a:r>
              <a:rPr lang="ru-RU" altLang="ru-RU" sz="2000" dirty="0">
                <a:solidFill>
                  <a:schemeClr val="tx1"/>
                </a:solidFill>
                <a:cs typeface="Times New Roman" pitchFamily="18" charset="0"/>
              </a:rPr>
              <a:t>исследования.</a:t>
            </a:r>
            <a:endParaRPr lang="ru-RU" altLang="ru-RU" sz="20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altLang="ru-RU" sz="2000" b="1" u="sng" dirty="0" smtClean="0">
                <a:solidFill>
                  <a:schemeClr val="tx1"/>
                </a:solidFill>
                <a:cs typeface="Times New Roman" pitchFamily="18" charset="0"/>
              </a:rPr>
              <a:t>Анкета</a:t>
            </a:r>
            <a:r>
              <a:rPr lang="ro-RO" altLang="ru-RU" sz="2000" b="1" u="sng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altLang="ru-RU" sz="2000" b="1" u="sng" dirty="0" smtClean="0">
                <a:solidFill>
                  <a:schemeClr val="tx1"/>
                </a:solidFill>
                <a:cs typeface="Times New Roman" pitchFamily="18" charset="0"/>
              </a:rPr>
              <a:t>/Вопросники- </a:t>
            </a:r>
            <a:r>
              <a:rPr lang="ru-RU" altLang="ru-RU" sz="2000" dirty="0" smtClean="0">
                <a:solidFill>
                  <a:schemeClr val="tx1"/>
                </a:solidFill>
                <a:cs typeface="Times New Roman" pitchFamily="18" charset="0"/>
              </a:rPr>
              <a:t>метод АРМ</a:t>
            </a:r>
            <a:r>
              <a:rPr lang="ru-RU" altLang="ru-RU" sz="2000" dirty="0">
                <a:solidFill>
                  <a:schemeClr val="tx1"/>
                </a:solidFill>
                <a:cs typeface="Times New Roman" pitchFamily="18" charset="0"/>
              </a:rPr>
              <a:t>, который позволяет за сравнительно </a:t>
            </a:r>
            <a:r>
              <a:rPr lang="ru-RU" altLang="ru-RU" sz="2000" dirty="0" smtClean="0">
                <a:solidFill>
                  <a:schemeClr val="tx1"/>
                </a:solidFill>
                <a:cs typeface="Times New Roman" pitchFamily="18" charset="0"/>
              </a:rPr>
              <a:t>короткий </a:t>
            </a:r>
            <a:r>
              <a:rPr lang="ru-RU" altLang="ru-RU" sz="2000" dirty="0">
                <a:solidFill>
                  <a:schemeClr val="tx1"/>
                </a:solidFill>
                <a:cs typeface="Times New Roman" pitchFamily="18" charset="0"/>
              </a:rPr>
              <a:t>срок собрать всю необходимую </a:t>
            </a:r>
            <a:r>
              <a:rPr lang="ru-RU" altLang="ru-RU" sz="2000" dirty="0" smtClean="0">
                <a:solidFill>
                  <a:schemeClr val="tx1"/>
                </a:solidFill>
                <a:cs typeface="Times New Roman" pitchFamily="18" charset="0"/>
              </a:rPr>
              <a:t>информацию</a:t>
            </a:r>
            <a:r>
              <a:rPr lang="ro-RO" altLang="ru-RU" sz="2000" dirty="0" smtClean="0">
                <a:solidFill>
                  <a:schemeClr val="tx1"/>
                </a:solidFill>
                <a:cs typeface="Times New Roman" pitchFamily="18" charset="0"/>
              </a:rPr>
              <a:t>,</a:t>
            </a:r>
            <a:r>
              <a:rPr lang="ru-RU" altLang="ru-RU" sz="2000" dirty="0" smtClean="0">
                <a:solidFill>
                  <a:schemeClr val="tx1"/>
                </a:solidFill>
                <a:cs typeface="Times New Roman" pitchFamily="18" charset="0"/>
              </a:rPr>
              <a:t> имеют </a:t>
            </a:r>
            <a:r>
              <a:rPr lang="ru-RU" altLang="ru-RU" sz="2000" dirty="0">
                <a:solidFill>
                  <a:schemeClr val="tx1"/>
                </a:solidFill>
                <a:cs typeface="Times New Roman" pitchFamily="18" charset="0"/>
              </a:rPr>
              <a:t>то важное и очевидное преимущество, что они структурированы и могут быть составлены таким образом, чтобы охватить совокупность рабочих </a:t>
            </a:r>
            <a:r>
              <a:rPr lang="ru-RU" altLang="ru-RU" sz="2000" dirty="0" smtClean="0">
                <a:solidFill>
                  <a:schemeClr val="tx1"/>
                </a:solidFill>
                <a:cs typeface="Times New Roman" pitchFamily="18" charset="0"/>
              </a:rPr>
              <a:t>операций</a:t>
            </a:r>
            <a:r>
              <a:rPr lang="ro-RO" altLang="ru-RU" sz="2000" dirty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ru-RU" altLang="ru-RU" sz="20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77788"/>
            <a:ext cx="213995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>
          <a:xfrm>
            <a:off x="452438" y="1631950"/>
            <a:ext cx="7997825" cy="619125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chemeClr val="accent1"/>
                </a:solidFill>
                <a:cs typeface="Times New Roman" pitchFamily="18" charset="0"/>
              </a:rPr>
              <a:t>Описание работы (должности) </a:t>
            </a:r>
            <a:endParaRPr lang="ru-RU" altLang="ru-RU" sz="2800" b="1" dirty="0" smtClean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21509" name="Дата 3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BAD8BF06-D078-4B92-85B2-323D6C81EEF0}" type="datetime1">
              <a:rPr lang="en-GB" altLang="ru-RU" smtClean="0">
                <a:latin typeface="Arial Narrow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22/10/2017</a:t>
            </a:fld>
            <a:endParaRPr lang="en-GB" altLang="ru-RU" smtClean="0">
              <a:latin typeface="Arial Narrow" pitchFamily="34" charset="0"/>
            </a:endParaRPr>
          </a:p>
        </p:txBody>
      </p:sp>
      <p:sp>
        <p:nvSpPr>
          <p:cNvPr id="21510" name="Объект 4"/>
          <p:cNvSpPr>
            <a:spLocks noGrp="1"/>
          </p:cNvSpPr>
          <p:nvPr>
            <p:ph idx="1"/>
          </p:nvPr>
        </p:nvSpPr>
        <p:spPr>
          <a:xfrm>
            <a:off x="355600" y="2365375"/>
            <a:ext cx="8547100" cy="270890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it-IT" altLang="ru-RU" sz="2400" dirty="0" smtClean="0">
                <a:solidFill>
                  <a:srgbClr val="171717"/>
                </a:solidFill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rgbClr val="171717"/>
                </a:solidFill>
                <a:cs typeface="Times New Roman" pitchFamily="18" charset="0"/>
              </a:rPr>
              <a:t>Описание работы (должности) </a:t>
            </a:r>
            <a:r>
              <a:rPr lang="ru-RU" altLang="ru-RU" sz="2400" dirty="0">
                <a:solidFill>
                  <a:srgbClr val="171717"/>
                </a:solidFill>
                <a:cs typeface="Times New Roman" pitchFamily="18" charset="0"/>
              </a:rPr>
              <a:t>— это фиксация данных о содержании конкретной работы по должности (обязанностях, правах, ответственности) и ее параметрах. Содержание работы — это состав и объем трудовых функций, действий работника, определяющих профессионально-квалификационные требования к нему.</a:t>
            </a:r>
            <a:endParaRPr lang="ro-RO" altLang="ru-RU" sz="2400" dirty="0" smtClean="0">
              <a:solidFill>
                <a:srgbClr val="171717"/>
              </a:solidFill>
              <a:cs typeface="Times New Roman" pitchFamily="18" charset="0"/>
            </a:endParaRPr>
          </a:p>
          <a:p>
            <a:pPr algn="just"/>
            <a:endParaRPr lang="ru-RU" altLang="ru-RU" sz="2400" b="1" dirty="0" smtClean="0">
              <a:solidFill>
                <a:srgbClr val="171717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000" dirty="0" smtClean="0">
                <a:solidFill>
                  <a:schemeClr val="tx1"/>
                </a:solidFill>
                <a:cs typeface="Times New Roman" pitchFamily="18" charset="0"/>
              </a:rPr>
              <a:t>Считается</a:t>
            </a:r>
            <a:r>
              <a:rPr lang="ru-RU" altLang="ru-RU" sz="2000" dirty="0">
                <a:solidFill>
                  <a:schemeClr val="tx1"/>
                </a:solidFill>
                <a:cs typeface="Times New Roman" pitchFamily="18" charset="0"/>
              </a:rPr>
              <a:t>, что ответственность за составление описания работы (должности) должна лежать на исполнителе работы и его непосредственном начальнике</a:t>
            </a:r>
            <a:endParaRPr lang="ro-RO" altLang="ru-RU" sz="20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endParaRPr lang="ro-RO" altLang="ru-RU" b="1" dirty="0" smtClean="0">
              <a:solidFill>
                <a:srgbClr val="17171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22531" name="Дата 3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BD1D00C-8651-4CA5-8118-124A703044EF}" type="datetime1">
              <a:rPr lang="en-GB" altLang="ru-RU" smtClean="0">
                <a:latin typeface="Arial Narrow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22/10/2017</a:t>
            </a:fld>
            <a:endParaRPr lang="en-GB" altLang="ru-RU" smtClean="0">
              <a:latin typeface="Arial Narrow" pitchFamily="34" charset="0"/>
            </a:endParaRP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6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Объект 4"/>
          <p:cNvSpPr>
            <a:spLocks noGrp="1"/>
          </p:cNvSpPr>
          <p:nvPr>
            <p:ph idx="1"/>
          </p:nvPr>
        </p:nvSpPr>
        <p:spPr>
          <a:xfrm>
            <a:off x="452438" y="966788"/>
            <a:ext cx="8323262" cy="5549922"/>
          </a:xfrm>
        </p:spPr>
        <p:txBody>
          <a:bodyPr/>
          <a:lstStyle/>
          <a:p>
            <a:pPr indent="457200" algn="just">
              <a:spcBef>
                <a:spcPct val="0"/>
              </a:spcBef>
              <a:spcAft>
                <a:spcPct val="0"/>
              </a:spcAft>
              <a:buSzPts val="1000"/>
            </a:pPr>
            <a:endParaRPr lang="ru-RU" altLang="ru-RU" sz="2000" dirty="0" smtClean="0">
              <a:solidFill>
                <a:srgbClr val="171717"/>
              </a:solidFill>
              <a:cs typeface="Times New Roman" pitchFamily="18" charset="0"/>
            </a:endParaRPr>
          </a:p>
          <a:p>
            <a:pPr indent="457200" algn="just">
              <a:spcBef>
                <a:spcPct val="0"/>
              </a:spcBef>
              <a:spcAft>
                <a:spcPct val="0"/>
              </a:spcAft>
              <a:buSzPts val="1000"/>
            </a:pPr>
            <a:r>
              <a:rPr lang="ru-RU" altLang="ru-RU" sz="2000" b="1" u="sng" dirty="0" smtClean="0">
                <a:solidFill>
                  <a:srgbClr val="C00000"/>
                </a:solidFill>
                <a:cs typeface="Times New Roman" pitchFamily="18" charset="0"/>
              </a:rPr>
              <a:t>Описание </a:t>
            </a:r>
            <a:r>
              <a:rPr lang="ru-RU" altLang="ru-RU" sz="2000" b="1" u="sng" dirty="0">
                <a:solidFill>
                  <a:srgbClr val="C00000"/>
                </a:solidFill>
                <a:cs typeface="Times New Roman" pitchFamily="18" charset="0"/>
              </a:rPr>
              <a:t>работы (должности) </a:t>
            </a:r>
            <a:r>
              <a:rPr lang="ru-RU" altLang="ru-RU" sz="2000" dirty="0">
                <a:solidFill>
                  <a:srgbClr val="171717"/>
                </a:solidFill>
                <a:cs typeface="Times New Roman" pitchFamily="18" charset="0"/>
              </a:rPr>
              <a:t>включает следующие типовые </a:t>
            </a:r>
            <a:r>
              <a:rPr lang="ru-RU" altLang="ru-RU" sz="2000" dirty="0" smtClean="0">
                <a:solidFill>
                  <a:srgbClr val="171717"/>
                </a:solidFill>
                <a:cs typeface="Times New Roman" pitchFamily="18" charset="0"/>
              </a:rPr>
              <a:t>разделы:</a:t>
            </a:r>
          </a:p>
          <a:p>
            <a:pPr indent="457200" algn="just">
              <a:spcBef>
                <a:spcPct val="0"/>
              </a:spcBef>
              <a:spcAft>
                <a:spcPct val="0"/>
              </a:spcAft>
              <a:buSzPts val="1000"/>
            </a:pPr>
            <a:endParaRPr lang="ru-RU" altLang="ru-RU" sz="2000" dirty="0" smtClean="0">
              <a:solidFill>
                <a:srgbClr val="171717"/>
              </a:solidFill>
              <a:cs typeface="Times New Roman" pitchFamily="18" charset="0"/>
            </a:endParaRPr>
          </a:p>
          <a:p>
            <a:pPr marL="342900" indent="-342900" algn="just">
              <a:spcBef>
                <a:spcPct val="0"/>
              </a:spcBef>
              <a:spcAft>
                <a:spcPct val="0"/>
              </a:spcAft>
              <a:buSzPts val="1000"/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solidFill>
                  <a:srgbClr val="171717"/>
                </a:solidFill>
                <a:cs typeface="Times New Roman" pitchFamily="18" charset="0"/>
              </a:rPr>
              <a:t>наименование </a:t>
            </a:r>
            <a:r>
              <a:rPr lang="ru-RU" altLang="ru-RU" sz="2000" dirty="0">
                <a:solidFill>
                  <a:srgbClr val="171717"/>
                </a:solidFill>
                <a:cs typeface="Times New Roman" pitchFamily="18" charset="0"/>
              </a:rPr>
              <a:t>работы (должности</a:t>
            </a:r>
            <a:r>
              <a:rPr lang="ru-RU" altLang="ru-RU" sz="2000" dirty="0" smtClean="0">
                <a:solidFill>
                  <a:srgbClr val="171717"/>
                </a:solidFill>
                <a:cs typeface="Times New Roman" pitchFamily="18" charset="0"/>
              </a:rPr>
              <a:t>);</a:t>
            </a:r>
          </a:p>
          <a:p>
            <a:pPr marL="342900" indent="-342900" algn="just">
              <a:spcBef>
                <a:spcPct val="0"/>
              </a:spcBef>
              <a:spcAft>
                <a:spcPct val="0"/>
              </a:spcAft>
              <a:buSzPts val="1000"/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solidFill>
                  <a:srgbClr val="171717"/>
                </a:solidFill>
                <a:cs typeface="Times New Roman" pitchFamily="18" charset="0"/>
              </a:rPr>
              <a:t>кому </a:t>
            </a:r>
            <a:r>
              <a:rPr lang="ru-RU" altLang="ru-RU" sz="2000" dirty="0">
                <a:solidFill>
                  <a:srgbClr val="171717"/>
                </a:solidFill>
                <a:cs typeface="Times New Roman" pitchFamily="18" charset="0"/>
              </a:rPr>
              <a:t>подчиняется </a:t>
            </a:r>
            <a:r>
              <a:rPr lang="ru-RU" altLang="ru-RU" sz="2000" dirty="0" smtClean="0">
                <a:solidFill>
                  <a:srgbClr val="171717"/>
                </a:solidFill>
                <a:cs typeface="Times New Roman" pitchFamily="18" charset="0"/>
              </a:rPr>
              <a:t>работник;</a:t>
            </a:r>
          </a:p>
          <a:p>
            <a:pPr marL="342900" indent="-342900" algn="just">
              <a:spcBef>
                <a:spcPct val="0"/>
              </a:spcBef>
              <a:spcAft>
                <a:spcPct val="0"/>
              </a:spcAft>
              <a:buSzPts val="1000"/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solidFill>
                  <a:srgbClr val="171717"/>
                </a:solidFill>
                <a:cs typeface="Times New Roman" pitchFamily="18" charset="0"/>
              </a:rPr>
              <a:t>за кого непосредственно отвечает работник;</a:t>
            </a:r>
          </a:p>
          <a:p>
            <a:pPr marL="342900" indent="-342900" algn="just">
              <a:spcBef>
                <a:spcPct val="0"/>
              </a:spcBef>
              <a:spcAft>
                <a:spcPct val="0"/>
              </a:spcAft>
              <a:buSzPts val="1000"/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solidFill>
                  <a:srgbClr val="171717"/>
                </a:solidFill>
                <a:cs typeface="Times New Roman" pitchFamily="18" charset="0"/>
              </a:rPr>
              <a:t>общая </a:t>
            </a:r>
            <a:r>
              <a:rPr lang="ru-RU" altLang="ru-RU" sz="2000" dirty="0">
                <a:solidFill>
                  <a:srgbClr val="171717"/>
                </a:solidFill>
                <a:cs typeface="Times New Roman" pitchFamily="18" charset="0"/>
              </a:rPr>
              <a:t>цель </a:t>
            </a:r>
            <a:r>
              <a:rPr lang="ru-RU" altLang="ru-RU" sz="2000" dirty="0" smtClean="0">
                <a:solidFill>
                  <a:srgbClr val="171717"/>
                </a:solidFill>
                <a:cs typeface="Times New Roman" pitchFamily="18" charset="0"/>
              </a:rPr>
              <a:t>работы;</a:t>
            </a:r>
          </a:p>
          <a:p>
            <a:pPr marL="342900" indent="-342900" algn="just">
              <a:spcBef>
                <a:spcPct val="0"/>
              </a:spcBef>
              <a:spcAft>
                <a:spcPct val="0"/>
              </a:spcAft>
              <a:buSzPts val="1000"/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solidFill>
                  <a:srgbClr val="171717"/>
                </a:solidFill>
                <a:cs typeface="Times New Roman" pitchFamily="18" charset="0"/>
              </a:rPr>
              <a:t>основные </a:t>
            </a:r>
            <a:r>
              <a:rPr lang="ru-RU" altLang="ru-RU" sz="2000" dirty="0">
                <a:solidFill>
                  <a:srgbClr val="171717"/>
                </a:solidFill>
                <a:cs typeface="Times New Roman" pitchFamily="18" charset="0"/>
              </a:rPr>
              <a:t>направления деятельности и задачи </a:t>
            </a:r>
            <a:r>
              <a:rPr lang="ru-RU" altLang="ru-RU" sz="2000" dirty="0" smtClean="0">
                <a:solidFill>
                  <a:srgbClr val="171717"/>
                </a:solidFill>
                <a:cs typeface="Times New Roman" pitchFamily="18" charset="0"/>
              </a:rPr>
              <a:t>( отвечает</a:t>
            </a:r>
            <a:r>
              <a:rPr lang="ru-RU" altLang="ru-RU" sz="2000" dirty="0">
                <a:solidFill>
                  <a:srgbClr val="171717"/>
                </a:solidFill>
                <a:cs typeface="Times New Roman" pitchFamily="18" charset="0"/>
              </a:rPr>
              <a:t>, проверяет, составляет и т.д</a:t>
            </a:r>
            <a:r>
              <a:rPr lang="ru-RU" altLang="ru-RU" sz="2000" dirty="0" smtClean="0">
                <a:solidFill>
                  <a:srgbClr val="171717"/>
                </a:solidFill>
                <a:cs typeface="Times New Roman" pitchFamily="18" charset="0"/>
              </a:rPr>
              <a:t>..);</a:t>
            </a:r>
          </a:p>
          <a:p>
            <a:pPr marL="342900" indent="-342900" algn="just">
              <a:spcBef>
                <a:spcPct val="0"/>
              </a:spcBef>
              <a:spcAft>
                <a:spcPct val="0"/>
              </a:spcAft>
              <a:buSzPts val="1000"/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solidFill>
                  <a:srgbClr val="171717"/>
                </a:solidFill>
                <a:cs typeface="Times New Roman" pitchFamily="18" charset="0"/>
              </a:rPr>
              <a:t>условия </a:t>
            </a:r>
            <a:r>
              <a:rPr lang="ru-RU" altLang="ru-RU" sz="2000" dirty="0">
                <a:solidFill>
                  <a:srgbClr val="171717"/>
                </a:solidFill>
                <a:cs typeface="Times New Roman" pitchFamily="18" charset="0"/>
              </a:rPr>
              <a:t>работы и рабочая </a:t>
            </a:r>
            <a:r>
              <a:rPr lang="ru-RU" altLang="ru-RU" sz="2000" dirty="0" smtClean="0">
                <a:solidFill>
                  <a:srgbClr val="171717"/>
                </a:solidFill>
                <a:cs typeface="Times New Roman" pitchFamily="18" charset="0"/>
              </a:rPr>
              <a:t>среда — </a:t>
            </a:r>
            <a:r>
              <a:rPr lang="ru-RU" altLang="ru-RU" sz="2000" dirty="0">
                <a:solidFill>
                  <a:srgbClr val="171717"/>
                </a:solidFill>
                <a:cs typeface="Times New Roman" pitchFamily="18" charset="0"/>
              </a:rPr>
              <a:t>температура, освещенность, вредные воздействия и т.п</a:t>
            </a:r>
            <a:r>
              <a:rPr lang="ru-RU" altLang="ru-RU" sz="2000" dirty="0" smtClean="0">
                <a:solidFill>
                  <a:srgbClr val="171717"/>
                </a:solidFill>
                <a:cs typeface="Times New Roman" pitchFamily="18" charset="0"/>
              </a:rPr>
              <a:t>.;</a:t>
            </a:r>
          </a:p>
          <a:p>
            <a:pPr marL="342900" indent="-342900" algn="just">
              <a:spcBef>
                <a:spcPct val="0"/>
              </a:spcBef>
              <a:spcAft>
                <a:spcPct val="0"/>
              </a:spcAft>
              <a:buSzPts val="1000"/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solidFill>
                  <a:srgbClr val="171717"/>
                </a:solidFill>
                <a:cs typeface="Times New Roman" pitchFamily="18" charset="0"/>
              </a:rPr>
              <a:t>рабочие </a:t>
            </a:r>
            <a:r>
              <a:rPr lang="ru-RU" altLang="ru-RU" sz="2000" dirty="0">
                <a:solidFill>
                  <a:srgbClr val="171717"/>
                </a:solidFill>
                <a:cs typeface="Times New Roman" pitchFamily="18" charset="0"/>
              </a:rPr>
              <a:t>взаимоотношения, т.е. наиболее значительные контакты данной работы (рабочего места) с другими как внутри организации, так и вне </a:t>
            </a:r>
            <a:r>
              <a:rPr lang="ru-RU" altLang="ru-RU" sz="2000" dirty="0" smtClean="0">
                <a:solidFill>
                  <a:srgbClr val="171717"/>
                </a:solidFill>
                <a:cs typeface="Times New Roman" pitchFamily="18" charset="0"/>
              </a:rPr>
              <a:t>ее;</a:t>
            </a:r>
          </a:p>
          <a:p>
            <a:pPr marL="342900" indent="-342900" algn="just">
              <a:spcBef>
                <a:spcPct val="0"/>
              </a:spcBef>
              <a:spcAft>
                <a:spcPct val="0"/>
              </a:spcAft>
              <a:buSzPts val="1000"/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solidFill>
                  <a:srgbClr val="171717"/>
                </a:solidFill>
                <a:cs typeface="Times New Roman" pitchFamily="18" charset="0"/>
              </a:rPr>
              <a:t>показатели </a:t>
            </a:r>
            <a:r>
              <a:rPr lang="ru-RU" altLang="ru-RU" sz="2000" dirty="0">
                <a:solidFill>
                  <a:srgbClr val="171717"/>
                </a:solidFill>
                <a:cs typeface="Times New Roman" pitchFamily="18" charset="0"/>
              </a:rPr>
              <a:t>ответственности (за подчиненных, результаты работы и т.д.).</a:t>
            </a:r>
          </a:p>
          <a:p>
            <a:pPr indent="457200" algn="just">
              <a:spcBef>
                <a:spcPct val="0"/>
              </a:spcBef>
              <a:spcAft>
                <a:spcPct val="0"/>
              </a:spcAft>
              <a:buSzPts val="1000"/>
            </a:pPr>
            <a:endParaRPr lang="ro-RO" altLang="ru-RU" sz="2000" dirty="0" smtClean="0">
              <a:solidFill>
                <a:srgbClr val="171717"/>
              </a:solidFill>
              <a:cs typeface="Times New Roman" pitchFamily="18" charset="0"/>
            </a:endParaRPr>
          </a:p>
          <a:p>
            <a:pPr indent="457200"/>
            <a:endParaRPr lang="ru-RU" alt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6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721217"/>
            <a:ext cx="7775575" cy="7469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Этапы АРМ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106" y="911964"/>
            <a:ext cx="8435662" cy="6019302"/>
          </a:xfrm>
        </p:spPr>
        <p:txBody>
          <a:bodyPr/>
          <a:lstStyle/>
          <a:p>
            <a:r>
              <a:rPr lang="ru-RU" dirty="0" smtClean="0"/>
              <a:t>  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Структура организации. Роль каждого рабочего места (процесса)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Цели </a:t>
            </a:r>
            <a:r>
              <a:rPr lang="ru-RU" dirty="0">
                <a:solidFill>
                  <a:schemeClr val="tx1"/>
                </a:solidFill>
              </a:rPr>
              <a:t>и задачи анализа РМ. Как будет использована информация о </a:t>
            </a:r>
            <a:r>
              <a:rPr lang="ru-RU" dirty="0" smtClean="0">
                <a:solidFill>
                  <a:schemeClr val="tx1"/>
                </a:solidFill>
              </a:rPr>
              <a:t>РМ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Отбор </a:t>
            </a:r>
            <a:r>
              <a:rPr lang="ru-RU" dirty="0">
                <a:solidFill>
                  <a:schemeClr val="tx1"/>
                </a:solidFill>
              </a:rPr>
              <a:t>типичных РМ для анализа</a:t>
            </a:r>
          </a:p>
          <a:p>
            <a:pPr algn="ctr"/>
            <a:r>
              <a:rPr lang="ru-RU" dirty="0"/>
              <a:t>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Выбор методов анализа </a:t>
            </a:r>
            <a:r>
              <a:rPr lang="ru-RU" dirty="0" smtClean="0">
                <a:solidFill>
                  <a:schemeClr val="tx1"/>
                </a:solidFill>
              </a:rPr>
              <a:t>РМ. </a:t>
            </a:r>
            <a:r>
              <a:rPr lang="ru-RU" dirty="0">
                <a:solidFill>
                  <a:schemeClr val="tx1"/>
                </a:solidFill>
              </a:rPr>
              <a:t>Сбор необходимых </a:t>
            </a:r>
            <a:r>
              <a:rPr lang="ru-RU" dirty="0" smtClean="0">
                <a:solidFill>
                  <a:schemeClr val="tx1"/>
                </a:solidFill>
              </a:rPr>
              <a:t>данных</a:t>
            </a:r>
          </a:p>
          <a:p>
            <a:pPr algn="ctr"/>
            <a:endParaRPr lang="ru-RU" dirty="0"/>
          </a:p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Описание </a:t>
            </a:r>
            <a:r>
              <a:rPr lang="ru-RU" dirty="0">
                <a:solidFill>
                  <a:schemeClr val="tx1"/>
                </a:solidFill>
              </a:rPr>
              <a:t>РМ</a:t>
            </a:r>
          </a:p>
          <a:p>
            <a:pPr algn="ctr"/>
            <a:r>
              <a:rPr lang="ru-RU" dirty="0"/>
              <a:t>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Спецификация РМ</a:t>
            </a:r>
          </a:p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Информацияи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1-6-й стадий </a:t>
            </a:r>
            <a:r>
              <a:rPr lang="ru-RU" b="1" dirty="0" smtClean="0">
                <a:solidFill>
                  <a:srgbClr val="C00000"/>
                </a:solidFill>
              </a:rPr>
              <a:t>используется  для </a:t>
            </a:r>
            <a:r>
              <a:rPr lang="ru-RU" b="1" dirty="0">
                <a:solidFill>
                  <a:srgbClr val="C00000"/>
                </a:solidFill>
              </a:rPr>
              <a:t>проектирования рабочего места</a:t>
            </a: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BA2F389-984B-4287-AC76-B55A02C9479B}" type="datetime1">
              <a:rPr lang="en-GB" altLang="ru-RU" smtClean="0"/>
              <a:pPr>
                <a:defRPr/>
              </a:pPr>
              <a:t>22/10/2017</a:t>
            </a:fld>
            <a:endParaRPr lang="en-GB" altLang="ru-RU"/>
          </a:p>
        </p:txBody>
      </p:sp>
      <p:sp>
        <p:nvSpPr>
          <p:cNvPr id="8" name="Стрелка вниз 7"/>
          <p:cNvSpPr/>
          <p:nvPr/>
        </p:nvSpPr>
        <p:spPr bwMode="auto">
          <a:xfrm>
            <a:off x="4365937" y="1764400"/>
            <a:ext cx="206062" cy="3606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9" name="Стрелка вниз 8"/>
          <p:cNvSpPr/>
          <p:nvPr/>
        </p:nvSpPr>
        <p:spPr bwMode="auto">
          <a:xfrm>
            <a:off x="4340179" y="2614411"/>
            <a:ext cx="231819" cy="43788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4340181" y="3503054"/>
            <a:ext cx="231818" cy="418561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4353057" y="4378817"/>
            <a:ext cx="218942" cy="42500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2" name="Стрелка вниз 11"/>
          <p:cNvSpPr/>
          <p:nvPr/>
        </p:nvSpPr>
        <p:spPr bwMode="auto">
          <a:xfrm>
            <a:off x="4353058" y="5177304"/>
            <a:ext cx="218941" cy="34773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27159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99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Дата 3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52385604-B886-484A-96D1-E28823A2DAC2}" type="datetime1">
              <a:rPr lang="en-GB" altLang="ru-RU" smtClean="0">
                <a:latin typeface="Arial Narrow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22/10/2017</a:t>
            </a:fld>
            <a:endParaRPr lang="en-GB" altLang="ru-RU" smtClean="0">
              <a:latin typeface="Arial Narrow" pitchFamily="34" charset="0"/>
            </a:endParaRPr>
          </a:p>
        </p:txBody>
      </p:sp>
      <p:sp>
        <p:nvSpPr>
          <p:cNvPr id="10244" name="Объект 4"/>
          <p:cNvSpPr>
            <a:spLocks noGrp="1"/>
          </p:cNvSpPr>
          <p:nvPr>
            <p:ph idx="1"/>
          </p:nvPr>
        </p:nvSpPr>
        <p:spPr>
          <a:xfrm>
            <a:off x="546950" y="2009104"/>
            <a:ext cx="7777163" cy="300077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just" eaLnBrk="1" hangingPunct="1">
              <a:buNone/>
            </a:pPr>
            <a:endParaRPr lang="ru-RU" altLang="ru-RU" sz="2400" dirty="0" smtClean="0">
              <a:solidFill>
                <a:srgbClr val="C80F0F"/>
              </a:solidFill>
              <a:ea typeface="+mj-ea"/>
              <a:cs typeface="Times New Roman" pitchFamily="18" charset="0"/>
            </a:endParaRPr>
          </a:p>
          <a:p>
            <a:pPr marL="0" indent="0" algn="just" eaLnBrk="1" hangingPunct="1"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ea typeface="+mj-ea"/>
                <a:cs typeface="Times New Roman" pitchFamily="18" charset="0"/>
              </a:rPr>
              <a:t>Проектирование рабочего места </a:t>
            </a:r>
            <a:r>
              <a:rPr lang="ru-RU" altLang="ru-RU" sz="2400" dirty="0" smtClean="0">
                <a:solidFill>
                  <a:schemeClr val="tx1"/>
                </a:solidFill>
                <a:ea typeface="+mj-ea"/>
                <a:cs typeface="Times New Roman" pitchFamily="18" charset="0"/>
              </a:rPr>
              <a:t>-</a:t>
            </a:r>
            <a:r>
              <a:rPr lang="ru-RU" altLang="ru-RU" sz="2400" dirty="0" smtClean="0">
                <a:solidFill>
                  <a:srgbClr val="C80F0F"/>
                </a:solidFill>
                <a:ea typeface="+mj-ea"/>
                <a:cs typeface="Times New Roman" pitchFamily="18" charset="0"/>
              </a:rPr>
              <a:t> </a:t>
            </a:r>
            <a:r>
              <a:rPr lang="ru-RU" altLang="ru-RU" sz="2400" dirty="0" smtClean="0">
                <a:solidFill>
                  <a:schemeClr val="tx1"/>
                </a:solidFill>
                <a:ea typeface="+mj-ea"/>
                <a:cs typeface="Times New Roman" pitchFamily="18" charset="0"/>
              </a:rPr>
              <a:t>о</a:t>
            </a:r>
            <a:r>
              <a:rPr lang="ru-RU" altLang="ru-RU" sz="2400" dirty="0" smtClean="0">
                <a:solidFill>
                  <a:schemeClr val="tx1"/>
                </a:solidFill>
                <a:cs typeface="Times New Roman" pitchFamily="18" charset="0"/>
              </a:rPr>
              <a:t>пределение </a:t>
            </a:r>
            <a:r>
              <a:rPr lang="ru-RU" altLang="ru-RU" sz="2400" dirty="0">
                <a:solidFill>
                  <a:schemeClr val="tx1"/>
                </a:solidFill>
                <a:cs typeface="Times New Roman" pitchFamily="18" charset="0"/>
              </a:rPr>
              <a:t>содержания, методов и отношений, связанных с какой-то работой для того, чтобы удовлетворить технические и организационные потребности, а также социальные и личные требования человека, ее </a:t>
            </a:r>
            <a:r>
              <a:rPr lang="ru-RU" altLang="ru-RU" sz="2400" dirty="0" smtClean="0">
                <a:solidFill>
                  <a:schemeClr val="tx1"/>
                </a:solidFill>
                <a:cs typeface="Times New Roman" pitchFamily="18" charset="0"/>
              </a:rPr>
              <a:t>выполняющего. </a:t>
            </a:r>
            <a:endParaRPr lang="ro-RO" altLang="ru-RU" sz="24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99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257578" y="1171978"/>
            <a:ext cx="8222848" cy="618186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chemeClr val="accent1"/>
                </a:solidFill>
                <a:cs typeface="Times New Roman" pitchFamily="18" charset="0"/>
              </a:rPr>
              <a:t>Характеристики </a:t>
            </a:r>
            <a:r>
              <a:rPr lang="ru-RU" altLang="ru-RU" sz="2800" b="1" dirty="0" smtClean="0">
                <a:solidFill>
                  <a:schemeClr val="accent1"/>
                </a:solidFill>
                <a:cs typeface="Times New Roman" pitchFamily="18" charset="0"/>
              </a:rPr>
              <a:t>проектирования </a:t>
            </a:r>
            <a:r>
              <a:rPr lang="ru-RU" altLang="ru-RU" sz="2800" b="1" dirty="0">
                <a:solidFill>
                  <a:schemeClr val="accent1"/>
                </a:solidFill>
                <a:cs typeface="Times New Roman" pitchFamily="18" charset="0"/>
              </a:rPr>
              <a:t>работы </a:t>
            </a:r>
            <a:endParaRPr lang="ru-RU" altLang="ru-RU" sz="2800" b="1" dirty="0" smtClean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2292" name="Дата 3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5038F8B2-77BD-44BF-9F77-494C71DDB696}" type="datetime1">
              <a:rPr lang="en-GB" altLang="ru-RU" smtClean="0">
                <a:latin typeface="Arial Narrow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22/10/2017</a:t>
            </a:fld>
            <a:endParaRPr lang="en-GB" altLang="ru-RU" smtClean="0">
              <a:latin typeface="Arial Narrow" pitchFamily="34" charset="0"/>
            </a:endParaRPr>
          </a:p>
        </p:txBody>
      </p:sp>
      <p:sp>
        <p:nvSpPr>
          <p:cNvPr id="12293" name="Объект 4"/>
          <p:cNvSpPr>
            <a:spLocks noGrp="1"/>
          </p:cNvSpPr>
          <p:nvPr>
            <p:ph idx="1"/>
          </p:nvPr>
        </p:nvSpPr>
        <p:spPr>
          <a:xfrm>
            <a:off x="399246" y="1828800"/>
            <a:ext cx="8603086" cy="4779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b="1" dirty="0" smtClean="0">
                <a:solidFill>
                  <a:srgbClr val="C00000"/>
                </a:solidFill>
                <a:cs typeface="Times New Roman" pitchFamily="18" charset="0"/>
              </a:rPr>
              <a:t>Принципы </a:t>
            </a:r>
            <a:r>
              <a:rPr lang="ru-RU" altLang="ru-RU" b="1" dirty="0">
                <a:solidFill>
                  <a:srgbClr val="C00000"/>
                </a:solidFill>
                <a:cs typeface="Times New Roman" pitchFamily="18" charset="0"/>
              </a:rPr>
              <a:t>проектирования должности</a:t>
            </a:r>
            <a:r>
              <a:rPr lang="ru-RU" altLang="ru-RU" b="1" dirty="0" smtClean="0">
                <a:solidFill>
                  <a:srgbClr val="C00000"/>
                </a:solidFill>
                <a:cs typeface="Times New Roman" pitchFamily="18" charset="0"/>
              </a:rPr>
              <a:t>.(</a:t>
            </a:r>
            <a:r>
              <a:rPr lang="ru-RU" altLang="ru-RU" b="1" dirty="0" err="1">
                <a:solidFill>
                  <a:srgbClr val="C00000"/>
                </a:solidFill>
                <a:cs typeface="Times New Roman" pitchFamily="18" charset="0"/>
              </a:rPr>
              <a:t>Робертсон</a:t>
            </a:r>
            <a:r>
              <a:rPr lang="ru-RU" altLang="ru-RU" b="1" dirty="0">
                <a:solidFill>
                  <a:srgbClr val="C00000"/>
                </a:solidFill>
                <a:cs typeface="Times New Roman" pitchFamily="18" charset="0"/>
              </a:rPr>
              <a:t> и М. Смит </a:t>
            </a:r>
            <a:r>
              <a:rPr lang="ru-RU" altLang="ru-RU" b="1" dirty="0" smtClean="0">
                <a:solidFill>
                  <a:srgbClr val="C00000"/>
                </a:solidFill>
                <a:cs typeface="Times New Roman" pitchFamily="18" charset="0"/>
              </a:rPr>
              <a:t>)</a:t>
            </a:r>
            <a:endParaRPr lang="ru-RU" altLang="ru-RU" b="1" dirty="0">
              <a:solidFill>
                <a:srgbClr val="C00000"/>
              </a:solidFill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chemeClr val="tx1"/>
                </a:solidFill>
                <a:cs typeface="Times New Roman" pitchFamily="18" charset="0"/>
              </a:rPr>
              <a:t>обеспечить людям возможность выполнять несколько задач или сложные задачи, чтобы использовать многообразие навыков;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chemeClr val="tx1"/>
                </a:solidFill>
                <a:cs typeface="Times New Roman" pitchFamily="18" charset="0"/>
              </a:rPr>
              <a:t>комбинировать задачи и создавать естественные рабочие подразделения в целях воздействия на самобытность задач;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chemeClr val="tx1"/>
                </a:solidFill>
                <a:cs typeface="Times New Roman" pitchFamily="18" charset="0"/>
              </a:rPr>
              <a:t>создавать естественные рабочие подразделения и информировать людей о значении их работы и тем самым подчеркнуть важность задач;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chemeClr val="tx1"/>
                </a:solidFill>
                <a:cs typeface="Times New Roman" pitchFamily="18" charset="0"/>
              </a:rPr>
              <a:t>возлагать на людей ответственность за выбор собственных рабочих систем, чтобы повлиять на независимость</a:t>
            </a:r>
            <a:r>
              <a:rPr lang="ru-RU" altLang="ru-RU" sz="2400" dirty="0">
                <a:solidFill>
                  <a:srgbClr val="C00000"/>
                </a:solidFill>
                <a:cs typeface="Times New Roman" pitchFamily="18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>
                <a:solidFill>
                  <a:schemeClr val="tx1"/>
                </a:solidFill>
                <a:cs typeface="Times New Roman" pitchFamily="18" charset="0"/>
              </a:rPr>
              <a:t>устанавливать </a:t>
            </a:r>
            <a:r>
              <a:rPr lang="ru-RU" altLang="ru-RU" dirty="0">
                <a:solidFill>
                  <a:schemeClr val="tx1"/>
                </a:solidFill>
                <a:cs typeface="Times New Roman" pitchFamily="18" charset="0"/>
              </a:rPr>
              <a:t>хорошие взаимоотношения и открывать каналы обратной связи для улучшения последней</a:t>
            </a:r>
            <a:r>
              <a:rPr lang="ru-RU" altLang="ru-RU" sz="2400" dirty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  <a:p>
            <a:pPr marL="0" indent="0" eaLnBrk="1" hangingPunct="1">
              <a:buNone/>
            </a:pPr>
            <a:endParaRPr lang="ro-RO" altLang="ru-RU" sz="2400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99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875764"/>
            <a:ext cx="7775575" cy="52803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Вопрос </a:t>
            </a:r>
            <a:r>
              <a:rPr lang="ru-RU" b="1" dirty="0" smtClean="0">
                <a:solidFill>
                  <a:schemeClr val="tx1"/>
                </a:solidFill>
              </a:rPr>
              <a:t>№ 2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000" y="1313645"/>
            <a:ext cx="7776000" cy="4950355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Каковы основные подходы к проектированию работы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XXX</a:t>
            </a:r>
            <a:endParaRPr lang="de-DE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BA2F389-984B-4287-AC76-B55A02C9479B}" type="datetime1">
              <a:rPr lang="en-GB" altLang="ru-RU" smtClean="0"/>
              <a:pPr>
                <a:defRPr/>
              </a:pPr>
              <a:t>22/10/2017</a:t>
            </a:fld>
            <a:endParaRPr lang="en-GB" altLang="ru-RU"/>
          </a:p>
        </p:txBody>
      </p:sp>
      <p:pic>
        <p:nvPicPr>
          <p:cNvPr id="2050" name="Picture 2" descr="C:\Users\secretar\Desktop\5 Happy business people high five at table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338" y="2487568"/>
            <a:ext cx="6604716" cy="42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21313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5"/>
            <a:ext cx="21399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463640" y="1608138"/>
            <a:ext cx="7934236" cy="478239"/>
          </a:xfrm>
        </p:spPr>
        <p:txBody>
          <a:bodyPr/>
          <a:lstStyle/>
          <a:p>
            <a:pPr algn="ctr" eaLnBrk="1" hangingPunct="1"/>
            <a:r>
              <a:rPr lang="ru-RU" altLang="ru-RU" b="1" dirty="0">
                <a:solidFill>
                  <a:schemeClr val="accent1"/>
                </a:solidFill>
                <a:cs typeface="Times New Roman" pitchFamily="18" charset="0"/>
              </a:rPr>
              <a:t>Основные подходы к проектированию работы</a:t>
            </a:r>
            <a:r>
              <a:rPr lang="ru-RU" altLang="ru-RU" sz="2800" dirty="0">
                <a:solidFill>
                  <a:schemeClr val="accent1"/>
                </a:solidFill>
                <a:cs typeface="Times New Roman" pitchFamily="18" charset="0"/>
              </a:rPr>
              <a:t/>
            </a:r>
            <a:br>
              <a:rPr lang="ru-RU" altLang="ru-RU" sz="2800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altLang="ru-RU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endParaRPr lang="ru-RU" altLang="ru-RU" b="1" dirty="0" smtClean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6388" name="Дата 3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E7B6BA7-EB81-441C-8DEC-4B663A613A96}" type="datetime1">
              <a:rPr lang="en-GB" altLang="ru-RU" smtClean="0">
                <a:latin typeface="Arial Narrow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22/10/2017</a:t>
            </a:fld>
            <a:endParaRPr lang="en-GB" altLang="ru-RU" smtClean="0">
              <a:latin typeface="Arial Narrow" pitchFamily="34" charset="0"/>
            </a:endParaRPr>
          </a:p>
        </p:txBody>
      </p:sp>
      <p:sp>
        <p:nvSpPr>
          <p:cNvPr id="16389" name="Объект 4"/>
          <p:cNvSpPr>
            <a:spLocks noGrp="1"/>
          </p:cNvSpPr>
          <p:nvPr>
            <p:ph idx="1"/>
          </p:nvPr>
        </p:nvSpPr>
        <p:spPr>
          <a:xfrm>
            <a:off x="399245" y="1970468"/>
            <a:ext cx="8397025" cy="345878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o-RO" alt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Ротация 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которая подразумевает переход работников от одной задачи к другой, чтобы уменьшить монотонность, увеличив разнообразие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eaLnBrk="1" hangingPunct="1"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асширение 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что означает объединение фрагментированных ранее задач в одну работу для увеличения разнообразия и значения повторяющейся работы</a:t>
            </a:r>
            <a:endParaRPr lang="ro-RO" alt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5"/>
            <a:ext cx="21399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Дата 3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553801B6-2977-477C-8986-C00016350176}" type="datetime1">
              <a:rPr lang="en-GB" altLang="ru-RU" smtClean="0">
                <a:latin typeface="Arial Narrow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22/10/2017</a:t>
            </a:fld>
            <a:endParaRPr lang="en-GB" altLang="ru-RU" smtClean="0">
              <a:latin typeface="Arial Narrow" pitchFamily="34" charset="0"/>
            </a:endParaRPr>
          </a:p>
        </p:txBody>
      </p:sp>
      <p:sp>
        <p:nvSpPr>
          <p:cNvPr id="14341" name="Объект 4"/>
          <p:cNvSpPr>
            <a:spLocks noGrp="1"/>
          </p:cNvSpPr>
          <p:nvPr>
            <p:ph idx="1"/>
          </p:nvPr>
        </p:nvSpPr>
        <p:spPr>
          <a:xfrm>
            <a:off x="539192" y="2189408"/>
            <a:ext cx="8244200" cy="3464417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cs typeface="Times New Roman" pitchFamily="18" charset="0"/>
              </a:rPr>
              <a:t>Обогащение </a:t>
            </a:r>
            <a:r>
              <a:rPr lang="ru-RU" altLang="ru-RU" sz="2000" b="1" dirty="0">
                <a:solidFill>
                  <a:schemeClr val="tx1"/>
                </a:solidFill>
                <a:cs typeface="Times New Roman" pitchFamily="18" charset="0"/>
              </a:rPr>
              <a:t>рабо</a:t>
            </a:r>
            <a:r>
              <a:rPr lang="ru-RU" altLang="ru-RU" sz="2000" dirty="0">
                <a:solidFill>
                  <a:schemeClr val="tx1"/>
                </a:solidFill>
                <a:cs typeface="Times New Roman" pitchFamily="18" charset="0"/>
              </a:rPr>
              <a:t>ты направлено на то, чтобы добиться максимальной заинтересованности и напряжения сил в работе при </a:t>
            </a:r>
            <a:r>
              <a:rPr lang="ru-RU" altLang="ru-RU" sz="2000" dirty="0" smtClean="0">
                <a:solidFill>
                  <a:schemeClr val="tx1"/>
                </a:solidFill>
                <a:cs typeface="Times New Roman" pitchFamily="18" charset="0"/>
              </a:rPr>
              <a:t>предоставлении сотруднику  :</a:t>
            </a:r>
          </a:p>
          <a:p>
            <a:pPr marL="0" indent="0" eaLnBrk="1" hangingPunct="1">
              <a:buNone/>
              <a:defRPr/>
            </a:pPr>
            <a:endParaRPr lang="ru-RU" altLang="ru-RU" sz="2000" dirty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ru-RU" altLang="ru-RU" sz="2000" dirty="0" smtClean="0">
                <a:solidFill>
                  <a:schemeClr val="tx1"/>
                </a:solidFill>
                <a:cs typeface="Times New Roman" pitchFamily="18" charset="0"/>
              </a:rPr>
              <a:t>• максимального возможного разнообразия, ответственности </a:t>
            </a:r>
            <a:r>
              <a:rPr lang="ru-RU" altLang="ru-RU" sz="2000" dirty="0">
                <a:solidFill>
                  <a:schemeClr val="tx1"/>
                </a:solidFill>
                <a:cs typeface="Times New Roman" pitchFamily="18" charset="0"/>
              </a:rPr>
              <a:t>за принятие решений и контроль при выполнении </a:t>
            </a:r>
            <a:r>
              <a:rPr lang="ru-RU" altLang="ru-RU" sz="2000" dirty="0" smtClean="0">
                <a:solidFill>
                  <a:schemeClr val="tx1"/>
                </a:solidFill>
                <a:cs typeface="Times New Roman" pitchFamily="18" charset="0"/>
              </a:rPr>
              <a:t>работы</a:t>
            </a:r>
            <a:r>
              <a:rPr lang="ru-RU" altLang="ru-RU" sz="2000" dirty="0">
                <a:solidFill>
                  <a:schemeClr val="tx1"/>
                </a:solidFill>
                <a:cs typeface="Times New Roman" pitchFamily="18" charset="0"/>
              </a:rPr>
              <a:t>;</a:t>
            </a:r>
          </a:p>
          <a:p>
            <a:pPr marL="0" indent="0" eaLnBrk="1" hangingPunct="1">
              <a:buNone/>
              <a:defRPr/>
            </a:pPr>
            <a:endParaRPr lang="ru-RU" altLang="ru-RU" sz="2000" dirty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ru-RU" altLang="ru-RU" sz="2000" dirty="0">
                <a:solidFill>
                  <a:schemeClr val="tx1"/>
                </a:solidFill>
                <a:cs typeface="Times New Roman" pitchFamily="18" charset="0"/>
              </a:rPr>
              <a:t>• </a:t>
            </a:r>
            <a:r>
              <a:rPr lang="ru-RU" altLang="ru-RU" sz="2000" dirty="0" smtClean="0">
                <a:solidFill>
                  <a:schemeClr val="tx1"/>
                </a:solidFill>
                <a:cs typeface="Times New Roman" pitchFamily="18" charset="0"/>
              </a:rPr>
              <a:t>обратную </a:t>
            </a:r>
            <a:r>
              <a:rPr lang="ru-RU" altLang="ru-RU" sz="2000" dirty="0">
                <a:solidFill>
                  <a:schemeClr val="tx1"/>
                </a:solidFill>
                <a:cs typeface="Times New Roman" pitchFamily="18" charset="0"/>
              </a:rPr>
              <a:t>связь о том, насколько хорошо работник справляется со своими задачами.</a:t>
            </a:r>
            <a:endParaRPr lang="ru-RU" altLang="ru-RU" sz="24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5"/>
            <a:ext cx="21399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Дата 3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EA5A9582-FBF6-498E-80D1-FF8730830569}" type="datetime1">
              <a:rPr lang="en-GB" altLang="ru-RU" smtClean="0">
                <a:latin typeface="Arial Narrow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22/10/2017</a:t>
            </a:fld>
            <a:endParaRPr lang="en-GB" altLang="ru-RU" smtClean="0">
              <a:latin typeface="Arial Narrow" pitchFamily="34" charset="0"/>
            </a:endParaRPr>
          </a:p>
        </p:txBody>
      </p:sp>
      <p:sp>
        <p:nvSpPr>
          <p:cNvPr id="13317" name="Объект 4"/>
          <p:cNvSpPr>
            <a:spLocks noGrp="1"/>
          </p:cNvSpPr>
          <p:nvPr>
            <p:ph idx="1"/>
          </p:nvPr>
        </p:nvSpPr>
        <p:spPr>
          <a:xfrm>
            <a:off x="231820" y="1081826"/>
            <a:ext cx="8641724" cy="421139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o-RO" alt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cs typeface="Times New Roman" pitchFamily="18" charset="0"/>
              </a:rPr>
              <a:t>Самоуправляемые команды</a:t>
            </a:r>
          </a:p>
          <a:p>
            <a:pPr marL="0" indent="0" eaLnBrk="1" hangingPunct="1">
              <a:buNone/>
            </a:pPr>
            <a:r>
              <a:rPr lang="ru-RU" altLang="ru-RU" sz="2000" dirty="0" smtClean="0">
                <a:solidFill>
                  <a:schemeClr val="tx1"/>
                </a:solidFill>
                <a:cs typeface="Times New Roman" pitchFamily="18" charset="0"/>
              </a:rPr>
              <a:t>Перед </a:t>
            </a:r>
            <a:r>
              <a:rPr lang="ru-RU" altLang="ru-RU" sz="2000" dirty="0">
                <a:solidFill>
                  <a:schemeClr val="tx1"/>
                </a:solidFill>
                <a:cs typeface="Times New Roman" pitchFamily="18" charset="0"/>
              </a:rPr>
              <a:t>самоуправляемыми </a:t>
            </a:r>
            <a:r>
              <a:rPr lang="ru-RU" altLang="ru-RU" sz="2000" dirty="0" smtClean="0">
                <a:solidFill>
                  <a:schemeClr val="tx1"/>
                </a:solidFill>
                <a:cs typeface="Times New Roman" pitchFamily="18" charset="0"/>
              </a:rPr>
              <a:t>командами </a:t>
            </a:r>
            <a:r>
              <a:rPr lang="ru-RU" altLang="ru-RU" sz="2000" dirty="0">
                <a:solidFill>
                  <a:schemeClr val="tx1"/>
                </a:solidFill>
                <a:cs typeface="Times New Roman" pitchFamily="18" charset="0"/>
              </a:rPr>
              <a:t>или </a:t>
            </a:r>
            <a:r>
              <a:rPr lang="ru-RU" altLang="ru-RU" sz="2000" dirty="0" smtClean="0">
                <a:solidFill>
                  <a:schemeClr val="tx1"/>
                </a:solidFill>
                <a:cs typeface="Times New Roman" pitchFamily="18" charset="0"/>
              </a:rPr>
              <a:t>рабочими </a:t>
            </a:r>
            <a:r>
              <a:rPr lang="ru-RU" altLang="ru-RU" sz="2000" dirty="0">
                <a:solidFill>
                  <a:schemeClr val="tx1"/>
                </a:solidFill>
                <a:cs typeface="Times New Roman" pitchFamily="18" charset="0"/>
              </a:rPr>
              <a:t>группами, ставится общая задача, и им даются полномочия самим определять, как эту работу нужно сделать. Это обеспечивает внутреннюю мотивацию, поскольку людям предоставляются независимость и средства контроля, включающие в себя обратную связь по </a:t>
            </a:r>
            <a:r>
              <a:rPr lang="ru-RU" altLang="ru-RU" sz="2000" dirty="0" smtClean="0">
                <a:solidFill>
                  <a:schemeClr val="tx1"/>
                </a:solidFill>
                <a:cs typeface="Times New Roman" pitchFamily="18" charset="0"/>
              </a:rPr>
              <a:t>информации</a:t>
            </a:r>
            <a:r>
              <a:rPr lang="ro-RO" altLang="ru-RU" sz="2000" dirty="0" smtClean="0">
                <a:solidFill>
                  <a:schemeClr val="tx1"/>
                </a:solidFill>
                <a:cs typeface="Times New Roman" pitchFamily="18" charset="0"/>
              </a:rPr>
              <a:t>:</a:t>
            </a:r>
            <a:endParaRPr lang="ru-RU" altLang="ru-RU" sz="20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ru-RU" altLang="ru-RU" sz="2000" dirty="0">
                <a:solidFill>
                  <a:schemeClr val="tx1"/>
                </a:solidFill>
                <a:cs typeface="Times New Roman" pitchFamily="18" charset="0"/>
              </a:rPr>
              <a:t>• расширяет работу отдельных сотрудников, включая более широкий диапазон трудовых навыков (множественность навыков);</a:t>
            </a:r>
          </a:p>
          <a:p>
            <a:pPr marL="0" indent="0" eaLnBrk="1" hangingPunct="1">
              <a:buNone/>
            </a:pPr>
            <a:r>
              <a:rPr lang="ru-RU" altLang="ru-RU" sz="2000" dirty="0" smtClean="0">
                <a:solidFill>
                  <a:schemeClr val="tx1"/>
                </a:solidFill>
                <a:cs typeface="Times New Roman" pitchFamily="18" charset="0"/>
              </a:rPr>
              <a:t>• </a:t>
            </a:r>
            <a:r>
              <a:rPr lang="ru-RU" altLang="ru-RU" sz="2000" dirty="0">
                <a:solidFill>
                  <a:schemeClr val="tx1"/>
                </a:solidFill>
                <a:cs typeface="Times New Roman" pitchFamily="18" charset="0"/>
              </a:rPr>
              <a:t>принимает решения, касающиеся методов работы, планирования, составления графика и контроля работы;</a:t>
            </a:r>
          </a:p>
          <a:p>
            <a:pPr marL="0" indent="0" eaLnBrk="1" hangingPunct="1">
              <a:buNone/>
            </a:pPr>
            <a:r>
              <a:rPr lang="ru-RU" altLang="ru-RU" sz="2000" dirty="0" smtClean="0">
                <a:solidFill>
                  <a:schemeClr val="tx1"/>
                </a:solidFill>
                <a:cs typeface="Times New Roman" pitchFamily="18" charset="0"/>
              </a:rPr>
              <a:t>• </a:t>
            </a:r>
            <a:r>
              <a:rPr lang="ru-RU" altLang="ru-RU" sz="2000" dirty="0">
                <a:solidFill>
                  <a:schemeClr val="tx1"/>
                </a:solidFill>
                <a:cs typeface="Times New Roman" pitchFamily="18" charset="0"/>
              </a:rPr>
              <a:t>распределяет задания между своими членами </a:t>
            </a:r>
            <a:r>
              <a:rPr lang="ru-RU" altLang="ru-RU" sz="2000" dirty="0" smtClean="0">
                <a:solidFill>
                  <a:schemeClr val="tx1"/>
                </a:solidFill>
                <a:cs typeface="Times New Roman" pitchFamily="18" charset="0"/>
              </a:rPr>
              <a:t>команды.</a:t>
            </a:r>
            <a:endParaRPr lang="ru-RU" altLang="ru-RU" sz="2000" dirty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ru-RU" altLang="ru-RU" sz="2000" dirty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ru-RU" altLang="ru-RU" sz="2000" dirty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o-RO" alt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2" descr="D:\docs\desktop\ELdZ_Mol_cmyk_r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36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Datumsplatzhalter 3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5890A5F-E4EF-4906-B019-9E9E227BFCFC}" type="datetime1">
              <a:rPr lang="en-GB" altLang="ru-RU" smtClean="0">
                <a:latin typeface="Arial Narrow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22/10/2017</a:t>
            </a:fld>
            <a:endParaRPr lang="de-DE" altLang="ru-RU" smtClean="0">
              <a:latin typeface="Arial Narrow" pitchFamily="34" charset="0"/>
            </a:endParaRPr>
          </a:p>
        </p:txBody>
      </p:sp>
      <p:sp>
        <p:nvSpPr>
          <p:cNvPr id="3075" name="Textfeld 5"/>
          <p:cNvSpPr txBox="1">
            <a:spLocks noChangeArrowheads="1"/>
          </p:cNvSpPr>
          <p:nvPr/>
        </p:nvSpPr>
        <p:spPr bwMode="auto">
          <a:xfrm>
            <a:off x="7419975" y="314325"/>
            <a:ext cx="1066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o-RO" altLang="ru-RU" sz="800" b="0">
                <a:solidFill>
                  <a:schemeClr val="tx1"/>
                </a:solidFill>
              </a:rPr>
              <a:t>Implementat de</a:t>
            </a:r>
            <a:endParaRPr lang="en-GB" altLang="ru-RU" sz="800" b="0">
              <a:solidFill>
                <a:schemeClr val="tx1"/>
              </a:solidFill>
            </a:endParaRPr>
          </a:p>
        </p:txBody>
      </p:sp>
      <p:sp>
        <p:nvSpPr>
          <p:cNvPr id="3076" name="Заголовок 1"/>
          <p:cNvSpPr txBox="1">
            <a:spLocks/>
          </p:cNvSpPr>
          <p:nvPr/>
        </p:nvSpPr>
        <p:spPr bwMode="auto">
          <a:xfrm>
            <a:off x="360362" y="1249250"/>
            <a:ext cx="7775575" cy="95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en-US" sz="2800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en-US" sz="2800" dirty="0" smtClean="0">
                <a:solidFill>
                  <a:srgbClr val="C00000"/>
                </a:solidFill>
                <a:cs typeface="Times New Roman" pitchFamily="18" charset="0"/>
              </a:rPr>
              <a:t>Цели </a:t>
            </a:r>
            <a:r>
              <a:rPr lang="ru-RU" altLang="en-US" sz="2800" dirty="0">
                <a:solidFill>
                  <a:srgbClr val="C00000"/>
                </a:solidFill>
                <a:cs typeface="Times New Roman" pitchFamily="18" charset="0"/>
              </a:rPr>
              <a:t>и задачи проекта</a:t>
            </a:r>
            <a:r>
              <a:rPr lang="ro-RO" altLang="en-US" sz="2800" dirty="0">
                <a:solidFill>
                  <a:srgbClr val="C00000"/>
                </a:solidFill>
                <a:cs typeface="Times New Roman" pitchFamily="18" charset="0"/>
              </a:rPr>
              <a:t>:</a:t>
            </a:r>
            <a:endParaRPr lang="ru-RU" altLang="en-US" sz="2800" dirty="0">
              <a:cs typeface="Times New Roman" pitchFamily="18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altLang="ru-RU" sz="1000" smtClean="0">
                <a:solidFill>
                  <a:srgbClr val="6E6452"/>
                </a:solidFill>
                <a:latin typeface="Arial Narrow" pitchFamily="34" charset="0"/>
              </a:rPr>
              <a:t>Elena Visterniceanu</a:t>
            </a:r>
            <a:endParaRPr lang="de-DE" altLang="ru-RU" sz="1000" smtClean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647387" y="2203449"/>
            <a:ext cx="761365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en-US" sz="2400" b="0" dirty="0">
                <a:solidFill>
                  <a:schemeClr val="tx1"/>
                </a:solidFill>
                <a:cs typeface="Times New Roman" pitchFamily="18" charset="0"/>
              </a:rPr>
              <a:t>Анализ рабочих мест</a:t>
            </a:r>
            <a:r>
              <a:rPr lang="en-US" altLang="en-US" sz="2400" b="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ru-RU" altLang="en-US" sz="2400" b="0" dirty="0">
                <a:solidFill>
                  <a:schemeClr val="tx1"/>
                </a:solidFill>
                <a:cs typeface="Times New Roman" pitchFamily="18" charset="0"/>
              </a:rPr>
              <a:t>описание должностей</a:t>
            </a:r>
            <a:r>
              <a:rPr lang="en-US" altLang="en-US" sz="2400" b="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altLang="en-US" sz="2400" b="0" dirty="0">
                <a:solidFill>
                  <a:schemeClr val="tx1"/>
                </a:solidFill>
                <a:cs typeface="Times New Roman" pitchFamily="18" charset="0"/>
              </a:rPr>
              <a:t>и должностная инструкция</a:t>
            </a:r>
            <a:r>
              <a:rPr lang="en-US" altLang="en-US" sz="2400" b="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ru-RU" altLang="en-US" sz="2400" b="0" dirty="0">
                <a:solidFill>
                  <a:schemeClr val="tx1"/>
                </a:solidFill>
                <a:cs typeface="Times New Roman" pitchFamily="18" charset="0"/>
              </a:rPr>
              <a:t>как базовая задача при построении системы управления персоналом и выстраивании организационных связей в </a:t>
            </a:r>
            <a:r>
              <a:rPr lang="ru-RU" altLang="en-US" sz="2400" b="0" dirty="0" smtClean="0">
                <a:solidFill>
                  <a:schemeClr val="tx1"/>
                </a:solidFill>
                <a:cs typeface="Times New Roman" pitchFamily="18" charset="0"/>
              </a:rPr>
              <a:t>компании</a:t>
            </a:r>
            <a:endParaRPr lang="en-US" altLang="en-US" sz="2400" b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400" b="0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en-US" sz="2400" b="0" dirty="0" smtClean="0">
                <a:solidFill>
                  <a:schemeClr val="tx1"/>
                </a:solidFill>
                <a:cs typeface="Times New Roman" pitchFamily="18" charset="0"/>
              </a:rPr>
              <a:t>Ознакомление </a:t>
            </a:r>
            <a:r>
              <a:rPr lang="ru-RU" altLang="en-US" sz="2400" b="0" dirty="0">
                <a:solidFill>
                  <a:schemeClr val="tx1"/>
                </a:solidFill>
                <a:cs typeface="Times New Roman" pitchFamily="18" charset="0"/>
              </a:rPr>
              <a:t>с главными аспектами </a:t>
            </a:r>
            <a:r>
              <a:rPr lang="ru-RU" altLang="en-US" sz="2400" b="0" dirty="0" smtClean="0">
                <a:solidFill>
                  <a:schemeClr val="tx1"/>
                </a:solidFill>
                <a:cs typeface="Times New Roman" pitchFamily="18" charset="0"/>
              </a:rPr>
              <a:t>проектирования </a:t>
            </a:r>
            <a:r>
              <a:rPr lang="ru-RU" altLang="en-US" sz="2400" b="0" dirty="0">
                <a:solidFill>
                  <a:schemeClr val="tx1"/>
                </a:solidFill>
                <a:cs typeface="Times New Roman" pitchFamily="18" charset="0"/>
              </a:rPr>
              <a:t>рабочего места (</a:t>
            </a:r>
            <a:r>
              <a:rPr lang="ru-RU" altLang="en-US" sz="2400" b="0" dirty="0" smtClean="0">
                <a:solidFill>
                  <a:schemeClr val="tx1"/>
                </a:solidFill>
                <a:cs typeface="Times New Roman" pitchFamily="18" charset="0"/>
              </a:rPr>
              <a:t>должности);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ru-RU" altLang="en-US" sz="2400" b="0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en-US" sz="2400" b="0" dirty="0" smtClean="0">
                <a:solidFill>
                  <a:schemeClr val="tx1"/>
                </a:solidFill>
                <a:cs typeface="Times New Roman" pitchFamily="18" charset="0"/>
              </a:rPr>
              <a:t>Определение </a:t>
            </a:r>
            <a:r>
              <a:rPr lang="ru-RU" altLang="en-US" sz="2400" b="0" dirty="0">
                <a:solidFill>
                  <a:schemeClr val="tx1"/>
                </a:solidFill>
                <a:cs typeface="Times New Roman" pitchFamily="18" charset="0"/>
              </a:rPr>
              <a:t>основных </a:t>
            </a:r>
            <a:r>
              <a:rPr lang="ru-RU" altLang="en-US" sz="2400" b="0" dirty="0" smtClean="0">
                <a:solidFill>
                  <a:schemeClr val="tx1"/>
                </a:solidFill>
                <a:cs typeface="Times New Roman" pitchFamily="18" charset="0"/>
              </a:rPr>
              <a:t>шагов по </a:t>
            </a:r>
            <a:r>
              <a:rPr lang="ru-RU" altLang="en-US" sz="2400" b="0" dirty="0">
                <a:solidFill>
                  <a:schemeClr val="tx1"/>
                </a:solidFill>
                <a:cs typeface="Times New Roman" pitchFamily="18" charset="0"/>
              </a:rPr>
              <a:t>разработке должностной инструкции.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o-RO" altLang="ru-RU" b="0" dirty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o-RO" altLang="ru-RU" b="0" dirty="0">
                <a:solidFill>
                  <a:schemeClr val="tx1"/>
                </a:solidFill>
                <a:cs typeface="Times New Roman" pitchFamily="18" charset="0"/>
              </a:rPr>
            </a:br>
            <a:endParaRPr lang="ro-RO" altLang="ru-RU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5"/>
            <a:ext cx="21399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Дата 3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FE06A3B-9CA2-4799-B4FD-7EDB570FFFA6}" type="datetime1">
              <a:rPr lang="en-GB" altLang="ru-RU" smtClean="0">
                <a:latin typeface="Arial Narrow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22/10/2017</a:t>
            </a:fld>
            <a:endParaRPr lang="en-GB" altLang="ru-RU" smtClean="0">
              <a:latin typeface="Arial Narrow" pitchFamily="34" charset="0"/>
            </a:endParaRPr>
          </a:p>
        </p:txBody>
      </p:sp>
      <p:sp>
        <p:nvSpPr>
          <p:cNvPr id="17413" name="Объект 4"/>
          <p:cNvSpPr>
            <a:spLocks noGrp="1"/>
          </p:cNvSpPr>
          <p:nvPr>
            <p:ph idx="1"/>
          </p:nvPr>
        </p:nvSpPr>
        <p:spPr>
          <a:xfrm>
            <a:off x="560388" y="2395469"/>
            <a:ext cx="8042699" cy="3593207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cs typeface="Times New Roman" pitchFamily="18" charset="0"/>
              </a:rPr>
              <a:t>Развитие ролей </a:t>
            </a:r>
            <a:r>
              <a:rPr lang="ru-RU" altLang="ru-RU" sz="2000" dirty="0">
                <a:solidFill>
                  <a:schemeClr val="tx1"/>
                </a:solidFill>
                <a:cs typeface="Times New Roman" pitchFamily="18" charset="0"/>
              </a:rPr>
              <a:t>имеет место в тех случаях, когда создается новое рабочее место или существующее рабочее место подвергается значительным </a:t>
            </a:r>
            <a:r>
              <a:rPr lang="ru-RU" altLang="ru-RU" sz="2000" dirty="0" smtClean="0">
                <a:solidFill>
                  <a:schemeClr val="tx1"/>
                </a:solidFill>
                <a:cs typeface="Times New Roman" pitchFamily="18" charset="0"/>
              </a:rPr>
              <a:t>преобразованиям.</a:t>
            </a:r>
          </a:p>
          <a:p>
            <a:pPr marL="0" indent="0" algn="just" eaLnBrk="1" hangingPunct="1">
              <a:buNone/>
            </a:pPr>
            <a:r>
              <a:rPr lang="ru-RU" altLang="ru-RU" sz="2000" dirty="0" smtClean="0">
                <a:solidFill>
                  <a:schemeClr val="tx1"/>
                </a:solidFill>
                <a:cs typeface="Times New Roman" pitchFamily="18" charset="0"/>
              </a:rPr>
              <a:t>Люди, выполняющие </a:t>
            </a:r>
            <a:r>
              <a:rPr lang="ru-RU" altLang="ru-RU" sz="2000" dirty="0">
                <a:solidFill>
                  <a:schemeClr val="tx1"/>
                </a:solidFill>
                <a:cs typeface="Times New Roman" pitchFamily="18" charset="0"/>
              </a:rPr>
              <a:t>свою работу – </a:t>
            </a:r>
            <a:r>
              <a:rPr lang="ru-RU" altLang="ru-RU" sz="2000" dirty="0" smtClean="0">
                <a:solidFill>
                  <a:schemeClr val="tx1"/>
                </a:solidFill>
                <a:cs typeface="Times New Roman" pitchFamily="18" charset="0"/>
              </a:rPr>
              <a:t>играющие </a:t>
            </a:r>
            <a:r>
              <a:rPr lang="ru-RU" altLang="ru-RU" sz="2000" dirty="0">
                <a:solidFill>
                  <a:schemeClr val="tx1"/>
                </a:solidFill>
                <a:cs typeface="Times New Roman" pitchFamily="18" charset="0"/>
              </a:rPr>
              <a:t>свои роли, </a:t>
            </a:r>
            <a:r>
              <a:rPr lang="ru-RU" altLang="ru-RU" sz="2000" dirty="0" smtClean="0">
                <a:solidFill>
                  <a:schemeClr val="tx1"/>
                </a:solidFill>
                <a:cs typeface="Times New Roman" pitchFamily="18" charset="0"/>
              </a:rPr>
              <a:t>могут </a:t>
            </a:r>
            <a:r>
              <a:rPr lang="ru-RU" altLang="ru-RU" sz="2000" dirty="0">
                <a:solidFill>
                  <a:schemeClr val="tx1"/>
                </a:solidFill>
                <a:cs typeface="Times New Roman" pitchFamily="18" charset="0"/>
              </a:rPr>
              <a:t>со временем эволюционировать, </a:t>
            </a:r>
            <a:r>
              <a:rPr lang="ru-RU" altLang="ru-RU" sz="2000" dirty="0" smtClean="0">
                <a:solidFill>
                  <a:schemeClr val="tx1"/>
                </a:solidFill>
                <a:cs typeface="Times New Roman" pitchFamily="18" charset="0"/>
              </a:rPr>
              <a:t>совершенствуясь </a:t>
            </a:r>
            <a:r>
              <a:rPr lang="ru-RU" altLang="ru-RU" sz="2000" dirty="0">
                <a:solidFill>
                  <a:schemeClr val="tx1"/>
                </a:solidFill>
                <a:cs typeface="Times New Roman" pitchFamily="18" charset="0"/>
              </a:rPr>
              <a:t>в своей работе и </a:t>
            </a:r>
            <a:r>
              <a:rPr lang="ru-RU" altLang="ru-RU" sz="2000" dirty="0" smtClean="0">
                <a:solidFill>
                  <a:schemeClr val="tx1"/>
                </a:solidFill>
                <a:cs typeface="Times New Roman" pitchFamily="18" charset="0"/>
              </a:rPr>
              <a:t>развиваясь </a:t>
            </a:r>
            <a:r>
              <a:rPr lang="ru-RU" altLang="ru-RU" sz="2000" dirty="0">
                <a:solidFill>
                  <a:schemeClr val="tx1"/>
                </a:solidFill>
                <a:cs typeface="Times New Roman" pitchFamily="18" charset="0"/>
              </a:rPr>
              <a:t>вместе с ней </a:t>
            </a:r>
            <a:r>
              <a:rPr lang="ru-RU" altLang="ru-RU" sz="2000" dirty="0" smtClean="0">
                <a:solidFill>
                  <a:schemeClr val="tx1"/>
                </a:solidFill>
                <a:cs typeface="Times New Roman" pitchFamily="18" charset="0"/>
              </a:rPr>
              <a:t>. Роли </a:t>
            </a:r>
            <a:r>
              <a:rPr lang="ru-RU" altLang="ru-RU" sz="2000" dirty="0">
                <a:solidFill>
                  <a:schemeClr val="tx1"/>
                </a:solidFill>
                <a:cs typeface="Times New Roman" pitchFamily="18" charset="0"/>
              </a:rPr>
              <a:t>будут формироваться по мере того, как будут развиваться люди, играющие их, реагируя на возможности и изменяющиеся требования </a:t>
            </a:r>
            <a:r>
              <a:rPr lang="ru-RU" altLang="ru-RU" sz="2000" dirty="0" smtClean="0">
                <a:solidFill>
                  <a:schemeClr val="tx1"/>
                </a:solidFill>
                <a:cs typeface="Times New Roman" pitchFamily="18" charset="0"/>
              </a:rPr>
              <a:t>с связи с приобретением </a:t>
            </a:r>
            <a:r>
              <a:rPr lang="ru-RU" altLang="ru-RU" sz="2000" dirty="0">
                <a:solidFill>
                  <a:schemeClr val="tx1"/>
                </a:solidFill>
                <a:cs typeface="Times New Roman" pitchFamily="18" charset="0"/>
              </a:rPr>
              <a:t>новых навыков и развитием своих компетенций.</a:t>
            </a:r>
          </a:p>
          <a:p>
            <a:pPr marL="0" indent="0" algn="just" eaLnBrk="1" hangingPunct="1">
              <a:buFont typeface="Arial" charset="0"/>
              <a:buNone/>
            </a:pPr>
            <a:endParaRPr lang="ro-RO" alt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17475"/>
            <a:ext cx="21399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>
          <a:xfrm>
            <a:off x="746125" y="1811338"/>
            <a:ext cx="7775575" cy="619125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chemeClr val="accent1"/>
                </a:solidFill>
                <a:cs typeface="Times New Roman" pitchFamily="18" charset="0"/>
              </a:rPr>
              <a:t>Должностная инструкция </a:t>
            </a:r>
            <a:endParaRPr lang="ru-RU" altLang="ru-RU" sz="2800" b="1" dirty="0" smtClean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2823626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24581" name="Дата 3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D9C78D2D-DAFA-4530-BE35-9F333D7EF8D8}" type="datetime1">
              <a:rPr lang="en-GB" altLang="ru-RU" smtClean="0">
                <a:latin typeface="Arial Narrow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22/10/2017</a:t>
            </a:fld>
            <a:endParaRPr lang="en-GB" altLang="ru-RU" smtClean="0">
              <a:latin typeface="Arial Narrow" pitchFamily="34" charset="0"/>
            </a:endParaRPr>
          </a:p>
        </p:txBody>
      </p:sp>
      <p:sp>
        <p:nvSpPr>
          <p:cNvPr id="24582" name="Объект 4"/>
          <p:cNvSpPr>
            <a:spLocks noGrp="1"/>
          </p:cNvSpPr>
          <p:nvPr>
            <p:ph idx="1"/>
          </p:nvPr>
        </p:nvSpPr>
        <p:spPr>
          <a:xfrm>
            <a:off x="496352" y="2382592"/>
            <a:ext cx="8485187" cy="265304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endParaRPr lang="ru-RU" altLang="ru-RU" sz="2400" b="1" u="sng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u="sng" dirty="0" smtClean="0">
                <a:solidFill>
                  <a:schemeClr val="tx1"/>
                </a:solidFill>
                <a:cs typeface="Times New Roman" pitchFamily="18" charset="0"/>
              </a:rPr>
              <a:t>Должностная </a:t>
            </a:r>
            <a:r>
              <a:rPr lang="ru-RU" altLang="ru-RU" sz="2400" b="1" u="sng" dirty="0">
                <a:solidFill>
                  <a:schemeClr val="tx1"/>
                </a:solidFill>
                <a:cs typeface="Times New Roman" pitchFamily="18" charset="0"/>
              </a:rPr>
              <a:t>инструкция</a:t>
            </a:r>
            <a:r>
              <a:rPr lang="ru-RU" altLang="ru-RU" sz="2400" dirty="0">
                <a:solidFill>
                  <a:schemeClr val="tx1"/>
                </a:solidFill>
                <a:cs typeface="Times New Roman" pitchFamily="18" charset="0"/>
              </a:rPr>
              <a:t> — это организационно-правовой документ, в котором определяются основные функции, обязанности, права и ответственность сотрудника организации при осуществлении им деятельности в определенной должности.</a:t>
            </a:r>
            <a:endParaRPr lang="en-US" altLang="ru-RU" sz="2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ro-RO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25603" name="Дата 3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1FF2809C-9FAF-4FD6-A09D-DFB8A11D5BDD}" type="datetime1">
              <a:rPr lang="en-GB" altLang="ru-RU" smtClean="0">
                <a:latin typeface="Arial Narrow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22/10/2017</a:t>
            </a:fld>
            <a:endParaRPr lang="en-GB" altLang="ru-RU" smtClean="0">
              <a:latin typeface="Arial Narrow" pitchFamily="34" charset="0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8" y="280250"/>
            <a:ext cx="2146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5" name="Объект 4"/>
          <p:cNvSpPr>
            <a:spLocks noGrp="1"/>
          </p:cNvSpPr>
          <p:nvPr>
            <p:ph idx="1"/>
          </p:nvPr>
        </p:nvSpPr>
        <p:spPr>
          <a:xfrm>
            <a:off x="624649" y="1571223"/>
            <a:ext cx="7656466" cy="5046350"/>
          </a:xfrm>
        </p:spPr>
        <p:txBody>
          <a:bodyPr/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Должностная </a:t>
            </a:r>
            <a:r>
              <a:rPr lang="ru-RU" altLang="ru-RU" sz="28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инструкция позволяет</a:t>
            </a:r>
            <a:r>
              <a:rPr lang="ru-RU" altLang="ru-RU" sz="2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:</a:t>
            </a:r>
            <a:endParaRPr lang="en-US" altLang="ru-RU" sz="2800" b="1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000000"/>
              </a:solidFill>
              <a:cs typeface="Times New Roman" pitchFamily="18" charset="0"/>
            </a:endParaRPr>
          </a:p>
          <a:p>
            <a:pPr marL="285750" indent="-285750"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2000" dirty="0">
                <a:solidFill>
                  <a:srgbClr val="000000"/>
                </a:solidFill>
                <a:cs typeface="Times New Roman" pitchFamily="18" charset="0"/>
              </a:rPr>
              <a:t>рационально распределить функциональные обязанности</a:t>
            </a:r>
            <a:r>
              <a:rPr lang="ru-RU" altLang="ru-RU" sz="2000" dirty="0" smtClean="0">
                <a:solidFill>
                  <a:srgbClr val="000000"/>
                </a:solidFill>
                <a:cs typeface="Times New Roman" pitchFamily="18" charset="0"/>
              </a:rPr>
              <a:t>;</a:t>
            </a:r>
            <a:endParaRPr lang="en-US" altLang="ru-RU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</a:pPr>
            <a:endParaRPr lang="ru-RU" altLang="ru-RU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marL="285750" indent="-285750"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2000" dirty="0">
                <a:solidFill>
                  <a:srgbClr val="000000"/>
                </a:solidFill>
                <a:cs typeface="Times New Roman" pitchFamily="18" charset="0"/>
              </a:rPr>
              <a:t>повысить </a:t>
            </a:r>
            <a:r>
              <a:rPr lang="ru-RU" altLang="ru-RU" sz="2000" dirty="0" smtClean="0">
                <a:solidFill>
                  <a:srgbClr val="000000"/>
                </a:solidFill>
                <a:cs typeface="Times New Roman" pitchFamily="18" charset="0"/>
              </a:rPr>
              <a:t>своевременность</a:t>
            </a:r>
            <a:r>
              <a:rPr lang="en-US" altLang="ru-RU" sz="2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altLang="ru-RU" sz="2000" dirty="0" smtClean="0">
                <a:solidFill>
                  <a:srgbClr val="000000"/>
                </a:solidFill>
                <a:cs typeface="Times New Roman" pitchFamily="18" charset="0"/>
              </a:rPr>
              <a:t>и </a:t>
            </a:r>
            <a:r>
              <a:rPr lang="ru-RU" altLang="ru-RU" sz="2000" dirty="0">
                <a:solidFill>
                  <a:srgbClr val="000000"/>
                </a:solidFill>
                <a:cs typeface="Times New Roman" pitchFamily="18" charset="0"/>
              </a:rPr>
              <a:t>надежность выполнения задач</a:t>
            </a:r>
            <a:r>
              <a:rPr lang="ru-RU" altLang="ru-RU" sz="2000" dirty="0" smtClean="0">
                <a:solidFill>
                  <a:srgbClr val="000000"/>
                </a:solidFill>
                <a:cs typeface="Times New Roman" pitchFamily="18" charset="0"/>
              </a:rPr>
              <a:t>;</a:t>
            </a:r>
            <a:endParaRPr lang="en-US" altLang="ru-RU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285750" indent="-285750"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ru-RU" altLang="ru-RU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marL="285750" indent="-285750"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2000" dirty="0">
                <a:solidFill>
                  <a:srgbClr val="000000"/>
                </a:solidFill>
                <a:cs typeface="Times New Roman" pitchFamily="18" charset="0"/>
              </a:rPr>
              <a:t>улучшить социально-психологический климат в коллективе и устранить конфликты</a:t>
            </a:r>
            <a:r>
              <a:rPr lang="ru-RU" altLang="ru-RU" sz="2000" dirty="0" smtClean="0">
                <a:solidFill>
                  <a:srgbClr val="000000"/>
                </a:solidFill>
                <a:cs typeface="Times New Roman" pitchFamily="18" charset="0"/>
              </a:rPr>
              <a:t>;</a:t>
            </a:r>
            <a:endParaRPr lang="en-US" altLang="ru-RU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285750" indent="-285750"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ru-RU" altLang="ru-RU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marL="285750" indent="-285750"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2000" dirty="0">
                <a:solidFill>
                  <a:srgbClr val="000000"/>
                </a:solidFill>
                <a:cs typeface="Times New Roman" pitchFamily="18" charset="0"/>
              </a:rPr>
              <a:t>четко определить </a:t>
            </a:r>
            <a:r>
              <a:rPr lang="ru-RU" altLang="ru-RU" sz="2000" dirty="0" smtClean="0">
                <a:solidFill>
                  <a:srgbClr val="000000"/>
                </a:solidFill>
                <a:cs typeface="Times New Roman" pitchFamily="18" charset="0"/>
              </a:rPr>
              <a:t>функциональные </a:t>
            </a:r>
            <a:r>
              <a:rPr lang="ru-RU" altLang="ru-RU" sz="2000" dirty="0">
                <a:solidFill>
                  <a:srgbClr val="000000"/>
                </a:solidFill>
                <a:cs typeface="Times New Roman" pitchFamily="18" charset="0"/>
              </a:rPr>
              <a:t>связи работника и его взаимоотношения с другими специалистами;</a:t>
            </a:r>
          </a:p>
          <a:p>
            <a:pPr algn="just">
              <a:spcBef>
                <a:spcPct val="0"/>
              </a:spcBef>
              <a:spcAft>
                <a:spcPct val="0"/>
              </a:spcAft>
            </a:pPr>
            <a:endParaRPr lang="ro-RO" altLang="ru-RU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ro-RO" altLang="ru-RU" sz="24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</a:pPr>
            <a:endParaRPr lang="ro-RO" altLang="ru-RU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ro-RO" altLang="ru-RU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endParaRPr lang="ru-RU" altLang="ru-RU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26627" name="Дата 3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D82D6E45-B598-4D13-B0E7-6622D4FA1EF0}" type="datetime1">
              <a:rPr lang="en-GB" altLang="ru-RU" smtClean="0">
                <a:latin typeface="Arial Narrow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22/10/2017</a:t>
            </a:fld>
            <a:endParaRPr lang="en-GB" altLang="ru-RU" smtClean="0">
              <a:latin typeface="Arial Narrow" pitchFamily="34" charset="0"/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675"/>
            <a:ext cx="2146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9" name="Объект 4"/>
          <p:cNvSpPr>
            <a:spLocks noGrp="1"/>
          </p:cNvSpPr>
          <p:nvPr>
            <p:ph idx="1"/>
          </p:nvPr>
        </p:nvSpPr>
        <p:spPr>
          <a:xfrm>
            <a:off x="341313" y="1815921"/>
            <a:ext cx="8437562" cy="4853167"/>
          </a:xfrm>
        </p:spPr>
        <p:txBody>
          <a:bodyPr/>
          <a:lstStyle/>
          <a:p>
            <a:pPr lvl="0" algn="just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C00000"/>
                </a:solidFill>
                <a:cs typeface="Times New Roman" pitchFamily="18" charset="0"/>
              </a:rPr>
              <a:t>Должностная инструкция позволяет:</a:t>
            </a:r>
          </a:p>
          <a:p>
            <a:pPr marL="285750" lvl="0" indent="-285750"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n-US" altLang="ru-RU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spcAft>
                <a:spcPct val="0"/>
              </a:spcAft>
            </a:pPr>
            <a:endParaRPr lang="en-US" altLang="ru-RU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marL="285750" lvl="0" indent="-285750"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solidFill>
                  <a:srgbClr val="000000"/>
                </a:solidFill>
                <a:cs typeface="Times New Roman" pitchFamily="18" charset="0"/>
              </a:rPr>
              <a:t>конкретизировать 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8" charset="0"/>
              </a:rPr>
              <a:t>права работника</a:t>
            </a:r>
            <a:r>
              <a:rPr lang="ru-RU" altLang="ru-RU" sz="2400" dirty="0" smtClean="0">
                <a:solidFill>
                  <a:srgbClr val="000000"/>
                </a:solidFill>
                <a:cs typeface="Times New Roman" pitchFamily="18" charset="0"/>
              </a:rPr>
              <a:t>;</a:t>
            </a:r>
            <a:endParaRPr lang="en-US" altLang="ru-RU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marL="285750" lvl="0" indent="-285750"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000000"/>
                </a:solidFill>
                <a:cs typeface="Times New Roman" pitchFamily="18" charset="0"/>
              </a:rPr>
              <a:t>повысить личную и коллективную ответственность</a:t>
            </a:r>
            <a:r>
              <a:rPr lang="ru-RU" altLang="ru-RU" sz="2400" dirty="0" smtClean="0">
                <a:solidFill>
                  <a:srgbClr val="000000"/>
                </a:solidFill>
                <a:cs typeface="Times New Roman" pitchFamily="18" charset="0"/>
              </a:rPr>
              <a:t>;</a:t>
            </a:r>
            <a:endParaRPr lang="en-US" altLang="ru-RU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marL="285750" lvl="0" indent="-285750"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000000"/>
                </a:solidFill>
                <a:cs typeface="Times New Roman" pitchFamily="18" charset="0"/>
              </a:rPr>
              <a:t>повысить эффективность морального и материального стимулирования работников</a:t>
            </a:r>
            <a:r>
              <a:rPr lang="ru-RU" altLang="ru-RU" sz="2400" dirty="0" smtClean="0">
                <a:solidFill>
                  <a:srgbClr val="000000"/>
                </a:solidFill>
                <a:cs typeface="Times New Roman" pitchFamily="18" charset="0"/>
              </a:rPr>
              <a:t>;</a:t>
            </a:r>
            <a:endParaRPr lang="en-US" altLang="ru-RU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marL="285750" lvl="0" indent="-285750"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000000"/>
                </a:solidFill>
                <a:cs typeface="Times New Roman" pitchFamily="18" charset="0"/>
              </a:rPr>
              <a:t>организовать равномерную загрузку работников.</a:t>
            </a:r>
            <a:endParaRPr lang="ro-RO" altLang="ru-RU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</a:pPr>
            <a:endParaRPr lang="ro-RO" altLang="ru-RU" sz="2800" b="1" dirty="0" smtClean="0">
              <a:solidFill>
                <a:schemeClr val="accent2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umsplatzhalter 3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561CB57D-96F8-4AB7-8C99-11058CDABFC6}" type="datetime1">
              <a:rPr lang="en-GB" altLang="ru-RU" smtClean="0">
                <a:latin typeface="Arial Narrow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22/10/2017</a:t>
            </a:fld>
            <a:endParaRPr lang="de-DE" altLang="ru-RU" smtClean="0">
              <a:latin typeface="Arial Narrow" pitchFamily="34" charset="0"/>
            </a:endParaRPr>
          </a:p>
        </p:txBody>
      </p:sp>
      <p:sp>
        <p:nvSpPr>
          <p:cNvPr id="27651" name="Textfeld 5"/>
          <p:cNvSpPr txBox="1">
            <a:spLocks noChangeArrowheads="1"/>
          </p:cNvSpPr>
          <p:nvPr/>
        </p:nvSpPr>
        <p:spPr bwMode="auto">
          <a:xfrm>
            <a:off x="7419975" y="314325"/>
            <a:ext cx="1066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o-RO" altLang="ru-RU" sz="800" b="0">
                <a:solidFill>
                  <a:schemeClr val="tx1"/>
                </a:solidFill>
              </a:rPr>
              <a:t>Implementat de</a:t>
            </a:r>
            <a:endParaRPr lang="en-GB" altLang="ru-RU" sz="800" b="0">
              <a:solidFill>
                <a:schemeClr val="tx1"/>
              </a:solidFill>
            </a:endParaRPr>
          </a:p>
        </p:txBody>
      </p:sp>
      <p:sp>
        <p:nvSpPr>
          <p:cNvPr id="27652" name="Заголовок 1"/>
          <p:cNvSpPr txBox="1">
            <a:spLocks/>
          </p:cNvSpPr>
          <p:nvPr/>
        </p:nvSpPr>
        <p:spPr bwMode="auto">
          <a:xfrm>
            <a:off x="731838" y="1603375"/>
            <a:ext cx="77755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en-US" sz="3200" dirty="0">
                <a:solidFill>
                  <a:srgbClr val="C00000"/>
                </a:solidFill>
                <a:cs typeface="Times New Roman" pitchFamily="18" charset="0"/>
              </a:rPr>
              <a:t>Вопрос № 3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altLang="ru-RU" sz="1000" smtClean="0">
                <a:solidFill>
                  <a:srgbClr val="6E6452"/>
                </a:solidFill>
                <a:latin typeface="Arial Narrow" pitchFamily="34" charset="0"/>
              </a:rPr>
              <a:t>Elena Visterniceanu</a:t>
            </a:r>
            <a:endParaRPr lang="de-DE" altLang="ru-RU" sz="1000" smtClean="0">
              <a:solidFill>
                <a:srgbClr val="6E6452"/>
              </a:solidFill>
              <a:latin typeface="Arial Narrow" pitchFamily="34" charset="0"/>
            </a:endParaRPr>
          </a:p>
        </p:txBody>
      </p:sp>
      <p:pic>
        <p:nvPicPr>
          <p:cNvPr id="27654" name="Picture 2" descr="D:\docs\desktop\ELdZ_Mol_cmyk_r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36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4044554"/>
            <a:ext cx="2857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1971" y="2779018"/>
            <a:ext cx="88220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Каковы основные </a:t>
            </a:r>
            <a:r>
              <a:rPr lang="ru-RU" sz="2800" dirty="0" smtClean="0">
                <a:solidFill>
                  <a:schemeClr val="tx1"/>
                </a:solidFill>
              </a:rPr>
              <a:t>компоненты</a:t>
            </a:r>
            <a:r>
              <a:rPr lang="ro-RO" sz="2800" dirty="0" smtClean="0">
                <a:solidFill>
                  <a:schemeClr val="tx1"/>
                </a:solidFill>
              </a:rPr>
              <a:t>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должностной инструкции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225"/>
            <a:ext cx="2146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722849" y="1468193"/>
            <a:ext cx="7775575" cy="540912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chemeClr val="accent1"/>
                </a:solidFill>
                <a:cs typeface="Times New Roman" pitchFamily="18" charset="0"/>
              </a:rPr>
              <a:t>  </a:t>
            </a:r>
            <a:r>
              <a:rPr lang="ru-RU" altLang="ru-RU" sz="2800" b="1" dirty="0" smtClean="0">
                <a:solidFill>
                  <a:schemeClr val="accent1"/>
                </a:solidFill>
                <a:cs typeface="Times New Roman" pitchFamily="18" charset="0"/>
              </a:rPr>
              <a:t>Структура должностной инструкции </a:t>
            </a:r>
            <a:endParaRPr lang="ru-RU" altLang="ru-RU" b="1" dirty="0" smtClean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28676" name="Дата 3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F36D87A7-5068-4648-9D5F-EEF8C7041D42}" type="datetime1">
              <a:rPr lang="en-GB" altLang="ru-RU" smtClean="0">
                <a:latin typeface="Arial Narrow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22/10/2017</a:t>
            </a:fld>
            <a:endParaRPr lang="en-GB" altLang="ru-RU" smtClean="0">
              <a:latin typeface="Arial Narrow" pitchFamily="34" charset="0"/>
            </a:endParaRPr>
          </a:p>
        </p:txBody>
      </p:sp>
      <p:sp>
        <p:nvSpPr>
          <p:cNvPr id="28677" name="Объект 4"/>
          <p:cNvSpPr>
            <a:spLocks noGrp="1"/>
          </p:cNvSpPr>
          <p:nvPr>
            <p:ph idx="1"/>
          </p:nvPr>
        </p:nvSpPr>
        <p:spPr>
          <a:xfrm>
            <a:off x="542545" y="2240924"/>
            <a:ext cx="8288337" cy="4100625"/>
          </a:xfrm>
        </p:spPr>
        <p:txBody>
          <a:bodyPr/>
          <a:lstStyle/>
          <a:p>
            <a:r>
              <a:rPr lang="ru-RU" altLang="ru-RU" sz="2000" dirty="0">
                <a:solidFill>
                  <a:schemeClr val="tx1"/>
                </a:solidFill>
                <a:cs typeface="Times New Roman" pitchFamily="18" charset="0"/>
              </a:rPr>
              <a:t>Должностная </a:t>
            </a:r>
            <a:r>
              <a:rPr lang="ru-RU" altLang="ru-RU" sz="2000" dirty="0" smtClean="0">
                <a:solidFill>
                  <a:schemeClr val="tx1"/>
                </a:solidFill>
                <a:cs typeface="Times New Roman" pitchFamily="18" charset="0"/>
              </a:rPr>
              <a:t>инструкция обычно </a:t>
            </a:r>
            <a:r>
              <a:rPr lang="ru-RU" altLang="ru-RU" sz="2000" dirty="0">
                <a:solidFill>
                  <a:schemeClr val="tx1"/>
                </a:solidFill>
                <a:cs typeface="Times New Roman" pitchFamily="18" charset="0"/>
              </a:rPr>
              <a:t>состоит из трех независимых разделов</a:t>
            </a:r>
            <a:r>
              <a:rPr lang="ru-RU" altLang="ru-RU" sz="2000" dirty="0" smtClean="0">
                <a:solidFill>
                  <a:schemeClr val="tx1"/>
                </a:solidFill>
                <a:cs typeface="Times New Roman" pitchFamily="18" charset="0"/>
              </a:rPr>
              <a:t>:</a:t>
            </a:r>
          </a:p>
          <a:p>
            <a:r>
              <a:rPr lang="ru-RU" altLang="ru-RU" sz="2000" b="1" u="sng" dirty="0" smtClean="0">
                <a:solidFill>
                  <a:schemeClr val="tx1"/>
                </a:solidFill>
                <a:cs typeface="Times New Roman" pitchFamily="18" charset="0"/>
              </a:rPr>
              <a:t>Раздел № </a:t>
            </a:r>
            <a:r>
              <a:rPr lang="en-US" altLang="ru-RU" sz="2000" b="1" u="sng" dirty="0" smtClean="0">
                <a:solidFill>
                  <a:schemeClr val="tx1"/>
                </a:solidFill>
                <a:cs typeface="Times New Roman" pitchFamily="18" charset="0"/>
              </a:rPr>
              <a:t>I </a:t>
            </a:r>
            <a:r>
              <a:rPr lang="ro-RO" altLang="ru-RU" sz="2000" b="1" u="sng" dirty="0" smtClean="0">
                <a:solidFill>
                  <a:schemeClr val="tx1"/>
                </a:solidFill>
                <a:cs typeface="Times New Roman" pitchFamily="18" charset="0"/>
              </a:rPr>
              <a:t>”</a:t>
            </a:r>
            <a:r>
              <a:rPr lang="ru-RU" altLang="ru-RU" sz="2000" b="1" u="sng" dirty="0" smtClean="0">
                <a:solidFill>
                  <a:schemeClr val="tx1"/>
                </a:solidFill>
                <a:cs typeface="Times New Roman" pitchFamily="18" charset="0"/>
              </a:rPr>
              <a:t>Общие положения</a:t>
            </a:r>
            <a:r>
              <a:rPr lang="ro-RO" altLang="ru-RU" sz="2000" b="1" u="sng" dirty="0" smtClean="0">
                <a:solidFill>
                  <a:schemeClr val="tx1"/>
                </a:solidFill>
                <a:cs typeface="Times New Roman" pitchFamily="18" charset="0"/>
              </a:rPr>
              <a:t>”</a:t>
            </a:r>
            <a:r>
              <a:rPr lang="ru-RU" altLang="ru-RU" sz="2000" b="1" u="sng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ru-RU" altLang="ru-RU" sz="2000" b="1" u="sng" dirty="0" smtClean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ru-RU" altLang="ru-RU" sz="2000" dirty="0" smtClean="0">
                <a:solidFill>
                  <a:schemeClr val="tx1"/>
                </a:solidFill>
                <a:cs typeface="Times New Roman" pitchFamily="18" charset="0"/>
              </a:rPr>
              <a:t>Содержит </a:t>
            </a:r>
            <a:r>
              <a:rPr lang="ru-RU" altLang="ru-RU" sz="2000" dirty="0">
                <a:solidFill>
                  <a:schemeClr val="tx1"/>
                </a:solidFill>
                <a:cs typeface="Times New Roman" pitchFamily="18" charset="0"/>
              </a:rPr>
              <a:t>элементы</a:t>
            </a:r>
            <a:endParaRPr lang="ru-RU" altLang="ru-RU" sz="20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chemeClr val="tx1"/>
                </a:solidFill>
                <a:cs typeface="Times New Roman" pitchFamily="18" charset="0"/>
              </a:rPr>
              <a:t>Н</a:t>
            </a:r>
            <a:r>
              <a:rPr lang="ru-RU" altLang="ru-RU" sz="2000" dirty="0" smtClean="0">
                <a:solidFill>
                  <a:schemeClr val="tx1"/>
                </a:solidFill>
                <a:cs typeface="Times New Roman" pitchFamily="18" charset="0"/>
              </a:rPr>
              <a:t>азвание </a:t>
            </a:r>
            <a:r>
              <a:rPr lang="ru-RU" altLang="ru-RU" sz="2000" dirty="0">
                <a:solidFill>
                  <a:schemeClr val="tx1"/>
                </a:solidFill>
                <a:cs typeface="Times New Roman" pitchFamily="18" charset="0"/>
              </a:rPr>
              <a:t>структурного </a:t>
            </a:r>
            <a:r>
              <a:rPr lang="ru-RU" altLang="ru-RU" sz="2000" dirty="0" smtClean="0">
                <a:solidFill>
                  <a:schemeClr val="tx1"/>
                </a:solidFill>
                <a:cs typeface="Times New Roman" pitchFamily="18" charset="0"/>
              </a:rPr>
              <a:t>подразделения</a:t>
            </a:r>
            <a:endParaRPr lang="en-US" altLang="ru-RU" sz="20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chemeClr val="tx1"/>
                </a:solidFill>
                <a:cs typeface="Times New Roman" pitchFamily="18" charset="0"/>
              </a:rPr>
              <a:t>У</a:t>
            </a:r>
            <a:r>
              <a:rPr lang="ru-RU" altLang="ru-RU" sz="2000" dirty="0" smtClean="0">
                <a:solidFill>
                  <a:schemeClr val="tx1"/>
                </a:solidFill>
                <a:cs typeface="Times New Roman" pitchFamily="18" charset="0"/>
              </a:rPr>
              <a:t>часток </a:t>
            </a:r>
            <a:r>
              <a:rPr lang="ru-RU" altLang="ru-RU" sz="2000" dirty="0">
                <a:solidFill>
                  <a:schemeClr val="tx1"/>
                </a:solidFill>
                <a:cs typeface="Times New Roman" pitchFamily="18" charset="0"/>
              </a:rPr>
              <a:t>работы</a:t>
            </a:r>
            <a:endParaRPr lang="ru-RU" altLang="ru-RU" sz="20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chemeClr val="tx1"/>
                </a:solidFill>
                <a:cs typeface="Times New Roman" pitchFamily="18" charset="0"/>
              </a:rPr>
              <a:t>А</a:t>
            </a:r>
            <a:r>
              <a:rPr lang="ru-RU" altLang="ru-RU" sz="2000" dirty="0" smtClean="0">
                <a:solidFill>
                  <a:schemeClr val="tx1"/>
                </a:solidFill>
                <a:cs typeface="Times New Roman" pitchFamily="18" charset="0"/>
              </a:rPr>
              <a:t>дрес</a:t>
            </a:r>
            <a:endParaRPr lang="ro-RO" altLang="ru-RU" sz="20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chemeClr val="tx1"/>
                </a:solidFill>
                <a:cs typeface="Times New Roman" pitchFamily="18" charset="0"/>
              </a:rPr>
              <a:t>Н</a:t>
            </a:r>
            <a:r>
              <a:rPr lang="ru-RU" altLang="ru-RU" sz="2000" dirty="0" smtClean="0">
                <a:solidFill>
                  <a:schemeClr val="tx1"/>
                </a:solidFill>
                <a:cs typeface="Times New Roman" pitchFamily="18" charset="0"/>
              </a:rPr>
              <a:t>аименование </a:t>
            </a:r>
            <a:r>
              <a:rPr lang="ru-RU" altLang="ru-RU" sz="2000" dirty="0">
                <a:solidFill>
                  <a:schemeClr val="tx1"/>
                </a:solidFill>
                <a:cs typeface="Times New Roman" pitchFamily="18" charset="0"/>
              </a:rPr>
              <a:t>должности в соответствии со штатным </a:t>
            </a:r>
            <a:r>
              <a:rPr lang="ru-RU" altLang="ru-RU" sz="2000" dirty="0" smtClean="0">
                <a:solidFill>
                  <a:schemeClr val="tx1"/>
                </a:solidFill>
                <a:cs typeface="Times New Roman" pitchFamily="18" charset="0"/>
              </a:rPr>
              <a:t>расписанием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0"/>
            <a:ext cx="2146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684213" y="1262131"/>
            <a:ext cx="7775575" cy="839720"/>
          </a:xfrm>
        </p:spPr>
        <p:txBody>
          <a:bodyPr/>
          <a:lstStyle/>
          <a:p>
            <a:pPr eaLnBrk="1" hangingPunct="1"/>
            <a:r>
              <a:rPr lang="ru-RU" altLang="ru-RU" b="1" u="sng" dirty="0">
                <a:solidFill>
                  <a:schemeClr val="tx1"/>
                </a:solidFill>
                <a:cs typeface="Times New Roman" pitchFamily="18" charset="0"/>
              </a:rPr>
              <a:t>Раздел № </a:t>
            </a:r>
            <a:r>
              <a:rPr lang="en-US" altLang="ru-RU" b="1" u="sng" dirty="0" smtClean="0">
                <a:solidFill>
                  <a:schemeClr val="tx1"/>
                </a:solidFill>
                <a:cs typeface="Times New Roman" pitchFamily="18" charset="0"/>
              </a:rPr>
              <a:t>I</a:t>
            </a:r>
            <a:r>
              <a:rPr lang="en-US" altLang="ru-RU" b="1" u="sng" dirty="0">
                <a:solidFill>
                  <a:schemeClr val="tx1"/>
                </a:solidFill>
                <a:cs typeface="Times New Roman" pitchFamily="18" charset="0"/>
              </a:rPr>
              <a:t>I</a:t>
            </a:r>
            <a:r>
              <a:rPr lang="en-US" altLang="ru-RU" b="1" u="sng" dirty="0" smtClean="0">
                <a:solidFill>
                  <a:schemeClr val="tx1"/>
                </a:solidFill>
                <a:cs typeface="Times New Roman" pitchFamily="18" charset="0"/>
              </a:rPr>
              <a:t> ”</a:t>
            </a:r>
            <a:r>
              <a:rPr lang="ro-RO" altLang="ru-RU" b="1" u="sng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altLang="ru-RU" b="1" u="sng" dirty="0">
                <a:solidFill>
                  <a:schemeClr val="tx1"/>
                </a:solidFill>
                <a:cs typeface="Times New Roman" pitchFamily="18" charset="0"/>
              </a:rPr>
              <a:t>О</a:t>
            </a:r>
            <a:r>
              <a:rPr lang="ru-RU" altLang="ru-RU" b="1" u="sng" dirty="0" smtClean="0">
                <a:solidFill>
                  <a:schemeClr val="tx1"/>
                </a:solidFill>
                <a:cs typeface="Times New Roman" pitchFamily="18" charset="0"/>
              </a:rPr>
              <a:t>писание</a:t>
            </a:r>
            <a:r>
              <a:rPr lang="ro-RO" altLang="ru-RU" b="1" u="sng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altLang="ru-RU" b="1" u="sng" dirty="0">
                <a:solidFill>
                  <a:schemeClr val="tx1"/>
                </a:solidFill>
                <a:cs typeface="Times New Roman" pitchFamily="18" charset="0"/>
              </a:rPr>
              <a:t>должности” 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29700" name="Дата 3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49EF92E-7A56-4B79-8611-537B807742C3}" type="datetime1">
              <a:rPr lang="en-GB" altLang="ru-RU" smtClean="0">
                <a:latin typeface="Arial Narrow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22/10/2017</a:t>
            </a:fld>
            <a:endParaRPr lang="en-GB" altLang="ru-RU" smtClean="0">
              <a:latin typeface="Arial Narrow" pitchFamily="34" charset="0"/>
            </a:endParaRPr>
          </a:p>
        </p:txBody>
      </p:sp>
      <p:sp>
        <p:nvSpPr>
          <p:cNvPr id="29701" name="Объект 4"/>
          <p:cNvSpPr>
            <a:spLocks noGrp="1"/>
          </p:cNvSpPr>
          <p:nvPr>
            <p:ph idx="1"/>
          </p:nvPr>
        </p:nvSpPr>
        <p:spPr>
          <a:xfrm>
            <a:off x="684213" y="1944710"/>
            <a:ext cx="7775575" cy="431956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Содержит элементы</a:t>
            </a:r>
            <a:r>
              <a:rPr lang="ro-RO" alt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:</a:t>
            </a:r>
            <a:endParaRPr lang="ru-RU" altLang="ru-RU" sz="2000" b="1" dirty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 eaLnBrk="1" hangingPunct="1"/>
            <a:r>
              <a:rPr lang="ru-RU" altLang="ru-RU" sz="2000" dirty="0" smtClean="0">
                <a:solidFill>
                  <a:srgbClr val="000000"/>
                </a:solidFill>
                <a:cs typeface="Times New Roman" pitchFamily="18" charset="0"/>
              </a:rPr>
              <a:t>Общая </a:t>
            </a:r>
            <a:r>
              <a:rPr lang="ru-RU" altLang="ru-RU" sz="2000" dirty="0">
                <a:solidFill>
                  <a:srgbClr val="000000"/>
                </a:solidFill>
                <a:cs typeface="Times New Roman" pitchFamily="18" charset="0"/>
              </a:rPr>
              <a:t>цель работы</a:t>
            </a:r>
            <a:r>
              <a:rPr lang="vi-VN" altLang="ru-RU" sz="2000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endParaRPr lang="ro-RO" altLang="ru-RU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 eaLnBrk="1" hangingPunct="1"/>
            <a:r>
              <a:rPr lang="ru-RU" altLang="ru-RU" sz="2000" dirty="0" smtClean="0">
                <a:solidFill>
                  <a:srgbClr val="000000"/>
                </a:solidFill>
                <a:cs typeface="Times New Roman" pitchFamily="18" charset="0"/>
              </a:rPr>
              <a:t>Основные </a:t>
            </a:r>
            <a:r>
              <a:rPr lang="ru-RU" altLang="ru-RU" sz="2000" dirty="0">
                <a:solidFill>
                  <a:srgbClr val="000000"/>
                </a:solidFill>
                <a:cs typeface="Times New Roman" pitchFamily="18" charset="0"/>
              </a:rPr>
              <a:t>задачи и </a:t>
            </a:r>
            <a:r>
              <a:rPr lang="ru-RU" altLang="ru-RU" sz="2000" dirty="0" smtClean="0">
                <a:solidFill>
                  <a:srgbClr val="000000"/>
                </a:solidFill>
                <a:cs typeface="Times New Roman" pitchFamily="18" charset="0"/>
              </a:rPr>
              <a:t>функции</a:t>
            </a:r>
            <a:r>
              <a:rPr lang="ro-RO" altLang="ru-RU" sz="2000" dirty="0" smtClean="0">
                <a:solidFill>
                  <a:srgbClr val="000000"/>
                </a:solidFill>
                <a:cs typeface="Times New Roman" pitchFamily="18" charset="0"/>
              </a:rPr>
              <a:t>;</a:t>
            </a:r>
            <a:endParaRPr lang="ru-RU" altLang="ru-RU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 eaLnBrk="1" hangingPunct="1"/>
            <a:r>
              <a:rPr lang="ru-RU" altLang="ru-RU" sz="2000" dirty="0" smtClean="0">
                <a:solidFill>
                  <a:srgbClr val="000000"/>
                </a:solidFill>
                <a:cs typeface="Times New Roman" pitchFamily="18" charset="0"/>
              </a:rPr>
              <a:t>Обязанности-Права-Ответственность </a:t>
            </a:r>
            <a:endParaRPr lang="ro-RO" altLang="ru-RU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 eaLnBrk="1" hangingPunct="1"/>
            <a:r>
              <a:rPr lang="ru-RU" altLang="ru-RU" sz="2000" dirty="0" smtClean="0">
                <a:solidFill>
                  <a:srgbClr val="000000"/>
                </a:solidFill>
                <a:cs typeface="Times New Roman" pitchFamily="18" charset="0"/>
              </a:rPr>
              <a:t>Порядок </a:t>
            </a:r>
            <a:r>
              <a:rPr lang="ru-RU" altLang="ru-RU" sz="2000" dirty="0">
                <a:solidFill>
                  <a:srgbClr val="000000"/>
                </a:solidFill>
                <a:cs typeface="Times New Roman" pitchFamily="18" charset="0"/>
              </a:rPr>
              <a:t>назначения и освобождения от должности;</a:t>
            </a:r>
          </a:p>
          <a:p>
            <a:pPr marL="0" indent="0" eaLnBrk="1" hangingPunct="1"/>
            <a:r>
              <a:rPr lang="ru-RU" altLang="ru-RU" sz="2000" dirty="0">
                <a:solidFill>
                  <a:srgbClr val="000000"/>
                </a:solidFill>
                <a:cs typeface="Times New Roman" pitchFamily="18" charset="0"/>
              </a:rPr>
              <a:t>П</a:t>
            </a:r>
            <a:r>
              <a:rPr lang="ru-RU" altLang="ru-RU" sz="2000" dirty="0" smtClean="0">
                <a:solidFill>
                  <a:srgbClr val="000000"/>
                </a:solidFill>
                <a:cs typeface="Times New Roman" pitchFamily="18" charset="0"/>
              </a:rPr>
              <a:t>орядок </a:t>
            </a:r>
            <a:r>
              <a:rPr lang="ru-RU" altLang="ru-RU" sz="2000" dirty="0">
                <a:solidFill>
                  <a:srgbClr val="000000"/>
                </a:solidFill>
                <a:cs typeface="Times New Roman" pitchFamily="18" charset="0"/>
              </a:rPr>
              <a:t>замещения этой должности в период временного отсутствия работника; в</a:t>
            </a:r>
            <a:r>
              <a:rPr lang="ru-RU" altLang="ru-RU" sz="2000" dirty="0" smtClean="0">
                <a:solidFill>
                  <a:srgbClr val="000000"/>
                </a:solidFill>
                <a:cs typeface="Times New Roman" pitchFamily="18" charset="0"/>
              </a:rPr>
              <a:t>заимосвязи</a:t>
            </a:r>
            <a:endParaRPr lang="ru-RU" altLang="ru-RU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 eaLnBrk="1" hangingPunct="1"/>
            <a:r>
              <a:rPr lang="ru-RU" altLang="ru-RU" sz="2000" dirty="0" smtClean="0">
                <a:solidFill>
                  <a:srgbClr val="000000"/>
                </a:solidFill>
                <a:cs typeface="Times New Roman" pitchFamily="18" charset="0"/>
              </a:rPr>
              <a:t>Рабочее время</a:t>
            </a:r>
            <a:r>
              <a:rPr lang="ro-RO" altLang="ru-RU" sz="2000" dirty="0" smtClean="0">
                <a:solidFill>
                  <a:srgbClr val="000000"/>
                </a:solidFill>
                <a:cs typeface="Times New Roman" pitchFamily="18" charset="0"/>
              </a:rPr>
              <a:t>; </a:t>
            </a:r>
            <a:r>
              <a:rPr lang="ru-RU" altLang="ru-RU" sz="2000" dirty="0" smtClean="0">
                <a:solidFill>
                  <a:srgbClr val="000000"/>
                </a:solidFill>
                <a:cs typeface="Times New Roman" pitchFamily="18" charset="0"/>
              </a:rPr>
              <a:t>используемое оборудование,</a:t>
            </a:r>
            <a:endParaRPr lang="ro-RO" altLang="ru-RU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 eaLnBrk="1" hangingPunct="1"/>
            <a:r>
              <a:rPr lang="ru-RU" altLang="ru-RU" sz="2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cs typeface="Times New Roman" pitchFamily="18" charset="0"/>
              </a:rPr>
              <a:t>У</a:t>
            </a:r>
            <a:r>
              <a:rPr lang="ru-RU" altLang="ru-RU" sz="2000" dirty="0" smtClean="0">
                <a:solidFill>
                  <a:srgbClr val="000000"/>
                </a:solidFill>
                <a:cs typeface="Times New Roman" pitchFamily="18" charset="0"/>
              </a:rPr>
              <a:t>словия </a:t>
            </a:r>
            <a:r>
              <a:rPr lang="ru-RU" altLang="ru-RU" sz="2000" dirty="0">
                <a:solidFill>
                  <a:srgbClr val="000000"/>
                </a:solidFill>
                <a:cs typeface="Times New Roman" pitchFamily="18" charset="0"/>
              </a:rPr>
              <a:t>труда</a:t>
            </a:r>
            <a:endParaRPr lang="ru-RU" altLang="ru-RU" sz="16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334851" y="1698625"/>
            <a:ext cx="8156687" cy="617538"/>
          </a:xfrm>
        </p:spPr>
        <p:txBody>
          <a:bodyPr/>
          <a:lstStyle/>
          <a:p>
            <a:pPr eaLnBrk="1" hangingPunct="1"/>
            <a:r>
              <a:rPr lang="ru-RU" altLang="ru-RU" b="1" dirty="0">
                <a:solidFill>
                  <a:schemeClr val="tx1"/>
                </a:solidFill>
                <a:cs typeface="Times New Roman" pitchFamily="18" charset="0"/>
              </a:rPr>
              <a:t>Раздел № </a:t>
            </a:r>
            <a:r>
              <a:rPr lang="en-US" altLang="ru-RU" b="1" dirty="0" smtClean="0">
                <a:solidFill>
                  <a:schemeClr val="tx1"/>
                </a:solidFill>
                <a:cs typeface="Times New Roman" pitchFamily="18" charset="0"/>
              </a:rPr>
              <a:t>II</a:t>
            </a:r>
            <a:r>
              <a:rPr lang="en-US" altLang="ru-RU" b="1" dirty="0">
                <a:solidFill>
                  <a:schemeClr val="tx1"/>
                </a:solidFill>
                <a:cs typeface="Times New Roman" pitchFamily="18" charset="0"/>
              </a:rPr>
              <a:t>I</a:t>
            </a:r>
            <a:r>
              <a:rPr lang="en-US" altLang="ru-RU" b="1" dirty="0" smtClean="0">
                <a:solidFill>
                  <a:schemeClr val="tx1"/>
                </a:solidFill>
                <a:cs typeface="Times New Roman" pitchFamily="18" charset="0"/>
              </a:rPr>
              <a:t> ”</a:t>
            </a:r>
            <a:r>
              <a:rPr lang="ru-RU" altLang="ru-RU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chemeClr val="tx1"/>
                </a:solidFill>
                <a:cs typeface="Times New Roman" pitchFamily="18" charset="0"/>
              </a:rPr>
              <a:t>Требования к квалификации</a:t>
            </a:r>
            <a:r>
              <a:rPr lang="ru-RU" altLang="ru-RU" b="1" dirty="0">
                <a:solidFill>
                  <a:schemeClr val="tx1"/>
                </a:solidFill>
                <a:cs typeface="Times New Roman" pitchFamily="18" charset="0"/>
              </a:rPr>
              <a:t>” </a:t>
            </a:r>
            <a:endParaRPr lang="ru-RU" altLang="ru-RU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30724" name="Дата 3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85F40ED-61D9-4FDA-9A85-7DD4A1D6F06D}" type="datetime1">
              <a:rPr lang="en-GB" altLang="ru-RU" smtClean="0">
                <a:latin typeface="Arial Narrow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22/10/2017</a:t>
            </a:fld>
            <a:endParaRPr lang="en-GB" altLang="ru-RU" smtClean="0">
              <a:latin typeface="Arial Narrow" pitchFamily="34" charset="0"/>
            </a:endParaRPr>
          </a:p>
        </p:txBody>
      </p:sp>
      <p:sp>
        <p:nvSpPr>
          <p:cNvPr id="30725" name="Объект 4"/>
          <p:cNvSpPr>
            <a:spLocks noGrp="1"/>
          </p:cNvSpPr>
          <p:nvPr>
            <p:ph idx="1"/>
          </p:nvPr>
        </p:nvSpPr>
        <p:spPr>
          <a:xfrm>
            <a:off x="684213" y="2447925"/>
            <a:ext cx="7775575" cy="38163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2000" b="1" dirty="0">
                <a:solidFill>
                  <a:srgbClr val="000000"/>
                </a:solidFill>
                <a:cs typeface="Times New Roman" pitchFamily="18" charset="0"/>
              </a:rPr>
              <a:t>Содержит элементы</a:t>
            </a:r>
            <a:r>
              <a:rPr lang="ru-RU" alt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:</a:t>
            </a:r>
          </a:p>
          <a:p>
            <a:pPr marL="0" indent="0" eaLnBrk="1" hangingPunct="1">
              <a:buNone/>
            </a:pPr>
            <a:endParaRPr lang="ru-RU" altLang="ru-RU" sz="2000" b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/>
            <a:r>
              <a:rPr lang="ru-RU" altLang="ru-RU" sz="2000" dirty="0">
                <a:solidFill>
                  <a:srgbClr val="000000"/>
                </a:solidFill>
                <a:cs typeface="Times New Roman" pitchFamily="18" charset="0"/>
              </a:rPr>
              <a:t>Т</a:t>
            </a:r>
            <a:r>
              <a:rPr lang="ru-RU" altLang="ru-RU" sz="2000" dirty="0" smtClean="0">
                <a:solidFill>
                  <a:srgbClr val="000000"/>
                </a:solidFill>
                <a:cs typeface="Times New Roman" pitchFamily="18" charset="0"/>
              </a:rPr>
              <a:t>ребования </a:t>
            </a:r>
            <a:r>
              <a:rPr lang="ru-RU" altLang="ru-RU" sz="2000" dirty="0">
                <a:solidFill>
                  <a:srgbClr val="000000"/>
                </a:solidFill>
                <a:cs typeface="Times New Roman" pitchFamily="18" charset="0"/>
              </a:rPr>
              <a:t>к профессиональной подготовке (уровень образования, стаж работы</a:t>
            </a:r>
            <a:r>
              <a:rPr lang="ru-RU" altLang="ru-RU" sz="2000" dirty="0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</a:p>
          <a:p>
            <a:pPr eaLnBrk="1" hangingPunct="1"/>
            <a:r>
              <a:rPr lang="ru-RU" altLang="ru-RU" sz="2000" dirty="0" smtClean="0">
                <a:solidFill>
                  <a:srgbClr val="000000"/>
                </a:solidFill>
                <a:cs typeface="Times New Roman" pitchFamily="18" charset="0"/>
              </a:rPr>
              <a:t> Требования </a:t>
            </a:r>
            <a:r>
              <a:rPr lang="ru-RU" altLang="ru-RU" sz="2000" dirty="0">
                <a:solidFill>
                  <a:srgbClr val="000000"/>
                </a:solidFill>
                <a:cs typeface="Times New Roman" pitchFamily="18" charset="0"/>
              </a:rPr>
              <a:t>к квалификации (должен знать... должен уметь...);</a:t>
            </a:r>
            <a:endParaRPr lang="ro-RO" altLang="ru-RU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 eaLnBrk="1" hangingPunct="1"/>
            <a:r>
              <a:rPr lang="ru-RU" altLang="ru-RU" sz="2000" dirty="0" smtClean="0">
                <a:solidFill>
                  <a:srgbClr val="000000"/>
                </a:solidFill>
                <a:cs typeface="Times New Roman" pitchFamily="18" charset="0"/>
              </a:rPr>
              <a:t>    Навыки </a:t>
            </a:r>
            <a:r>
              <a:rPr lang="ru-RU" altLang="ru-RU" sz="2000" dirty="0">
                <a:solidFill>
                  <a:srgbClr val="000000"/>
                </a:solidFill>
                <a:cs typeface="Times New Roman" pitchFamily="18" charset="0"/>
              </a:rPr>
              <a:t>и отношения / поведение</a:t>
            </a:r>
            <a:endParaRPr lang="ru-RU" altLang="ru-RU" sz="2000" dirty="0" smtClean="0">
              <a:cs typeface="Times New Roman" pitchFamily="18" charset="0"/>
            </a:endParaRPr>
          </a:p>
        </p:txBody>
      </p:sp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6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umsplatzhalter 3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6F1C1CA-5CE1-4FD4-A208-0C1E29828FD8}" type="datetime1">
              <a:rPr lang="en-GB" altLang="ru-RU" smtClean="0">
                <a:latin typeface="Arial Narrow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22/10/2017</a:t>
            </a:fld>
            <a:endParaRPr lang="de-DE" altLang="ru-RU" smtClean="0">
              <a:latin typeface="Arial Narrow" pitchFamily="34" charset="0"/>
            </a:endParaRPr>
          </a:p>
        </p:txBody>
      </p:sp>
      <p:sp>
        <p:nvSpPr>
          <p:cNvPr id="31747" name="Textfeld 5"/>
          <p:cNvSpPr txBox="1">
            <a:spLocks noChangeArrowheads="1"/>
          </p:cNvSpPr>
          <p:nvPr/>
        </p:nvSpPr>
        <p:spPr bwMode="auto">
          <a:xfrm>
            <a:off x="7419975" y="314325"/>
            <a:ext cx="1066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o-RO" altLang="ru-RU" sz="800" b="0">
                <a:solidFill>
                  <a:schemeClr val="tx1"/>
                </a:solidFill>
              </a:rPr>
              <a:t>Implementat de</a:t>
            </a:r>
            <a:endParaRPr lang="en-GB" altLang="ru-RU" sz="800" b="0">
              <a:solidFill>
                <a:schemeClr val="tx1"/>
              </a:solidFill>
            </a:endParaRPr>
          </a:p>
        </p:txBody>
      </p:sp>
      <p:sp>
        <p:nvSpPr>
          <p:cNvPr id="31748" name="Заголовок 1"/>
          <p:cNvSpPr txBox="1">
            <a:spLocks/>
          </p:cNvSpPr>
          <p:nvPr/>
        </p:nvSpPr>
        <p:spPr bwMode="auto">
          <a:xfrm>
            <a:off x="711200" y="1603375"/>
            <a:ext cx="77755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en-US" sz="3200" dirty="0">
                <a:solidFill>
                  <a:srgbClr val="C00000"/>
                </a:solidFill>
                <a:cs typeface="Times New Roman" pitchFamily="18" charset="0"/>
              </a:rPr>
              <a:t>Вопрос № </a:t>
            </a:r>
            <a:r>
              <a:rPr lang="ru-RU" altLang="en-US" sz="3200" dirty="0" smtClean="0">
                <a:solidFill>
                  <a:srgbClr val="C00000"/>
                </a:solidFill>
                <a:cs typeface="Times New Roman" pitchFamily="18" charset="0"/>
              </a:rPr>
              <a:t>4</a:t>
            </a:r>
            <a:endParaRPr lang="ru-RU" altLang="en-US" sz="32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altLang="ru-RU" sz="1000" smtClean="0">
                <a:solidFill>
                  <a:srgbClr val="6E6452"/>
                </a:solidFill>
                <a:latin typeface="Arial Narrow" pitchFamily="34" charset="0"/>
              </a:rPr>
              <a:t>Elena Visterniceanu</a:t>
            </a:r>
            <a:endParaRPr lang="de-DE" altLang="ru-RU" sz="1000" smtClean="0">
              <a:solidFill>
                <a:srgbClr val="6E6452"/>
              </a:solidFill>
              <a:latin typeface="Arial Narrow" pitchFamily="34" charset="0"/>
            </a:endParaRPr>
          </a:p>
        </p:txBody>
      </p:sp>
      <p:pic>
        <p:nvPicPr>
          <p:cNvPr id="31750" name="Picture 2" descr="D:\docs\desktop\ELdZ_Mol_cmyk_r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36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1"/>
          <p:cNvSpPr>
            <a:spLocks noChangeArrowheads="1"/>
          </p:cNvSpPr>
          <p:nvPr/>
        </p:nvSpPr>
        <p:spPr bwMode="auto">
          <a:xfrm>
            <a:off x="1069975" y="2427288"/>
            <a:ext cx="74374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o-RO" altLang="ru-RU" sz="3600" dirty="0">
              <a:solidFill>
                <a:schemeClr val="tx1"/>
              </a:solidFill>
            </a:endParaRPr>
          </a:p>
        </p:txBody>
      </p:sp>
      <p:pic>
        <p:nvPicPr>
          <p:cNvPr id="3175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3" y="4181475"/>
            <a:ext cx="349408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1200" y="2567226"/>
            <a:ext cx="77962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+mn-lt"/>
              </a:rPr>
              <a:t>Источники разработки должностных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инструкций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? 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32772" name="Дата 3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A0572394-832A-4C0F-8BC6-83736800939B}" type="datetime1">
              <a:rPr lang="en-GB" altLang="ru-RU" smtClean="0">
                <a:latin typeface="Arial Narrow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22/10/2017</a:t>
            </a:fld>
            <a:endParaRPr lang="en-GB" altLang="ru-RU" smtClean="0">
              <a:latin typeface="Arial Narrow" pitchFamily="34" charset="0"/>
            </a:endParaRPr>
          </a:p>
        </p:txBody>
      </p:sp>
      <p:sp>
        <p:nvSpPr>
          <p:cNvPr id="32773" name="Объект 4"/>
          <p:cNvSpPr>
            <a:spLocks noGrp="1"/>
          </p:cNvSpPr>
          <p:nvPr>
            <p:ph idx="1"/>
          </p:nvPr>
        </p:nvSpPr>
        <p:spPr>
          <a:xfrm>
            <a:off x="684213" y="1661375"/>
            <a:ext cx="7828722" cy="4602900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ru-RU" altLang="ru-RU" sz="2400" b="1" dirty="0">
                <a:solidFill>
                  <a:srgbClr val="C00000"/>
                </a:solidFill>
                <a:cs typeface="Times New Roman" pitchFamily="18" charset="0"/>
              </a:rPr>
              <a:t>Исходными данными для разработки должностных инструкций являются:</a:t>
            </a:r>
          </a:p>
          <a:p>
            <a:pPr algn="just" eaLnBrk="1" hangingPunct="1"/>
            <a:r>
              <a:rPr lang="ru-RU" altLang="ru-RU" sz="2400" dirty="0" smtClean="0">
                <a:solidFill>
                  <a:schemeClr val="tx1"/>
                </a:solidFill>
                <a:cs typeface="Times New Roman" pitchFamily="18" charset="0"/>
              </a:rPr>
              <a:t>организационная </a:t>
            </a:r>
            <a:r>
              <a:rPr lang="ru-RU" altLang="ru-RU" sz="2400" dirty="0">
                <a:solidFill>
                  <a:schemeClr val="tx1"/>
                </a:solidFill>
                <a:cs typeface="Times New Roman" pitchFamily="18" charset="0"/>
              </a:rPr>
              <a:t>и функциональная структура</a:t>
            </a:r>
            <a:r>
              <a:rPr lang="ru-RU" altLang="ru-RU" sz="2400" dirty="0" smtClean="0">
                <a:solidFill>
                  <a:schemeClr val="tx1"/>
                </a:solidFill>
                <a:cs typeface="Times New Roman" pitchFamily="18" charset="0"/>
              </a:rPr>
              <a:t>;</a:t>
            </a:r>
          </a:p>
          <a:p>
            <a:pPr algn="just" eaLnBrk="1" hangingPunct="1"/>
            <a:r>
              <a:rPr lang="ru-RU" altLang="ru-RU" sz="2400" dirty="0" smtClean="0">
                <a:solidFill>
                  <a:schemeClr val="tx1"/>
                </a:solidFill>
                <a:cs typeface="Times New Roman" pitchFamily="18" charset="0"/>
              </a:rPr>
              <a:t>правила </a:t>
            </a:r>
            <a:r>
              <a:rPr lang="ru-RU" altLang="ru-RU" sz="2400" dirty="0">
                <a:solidFill>
                  <a:schemeClr val="tx1"/>
                </a:solidFill>
                <a:cs typeface="Times New Roman" pitchFamily="18" charset="0"/>
              </a:rPr>
              <a:t>внутреннего трудового распорядка;</a:t>
            </a:r>
          </a:p>
          <a:p>
            <a:pPr algn="just" eaLnBrk="1" hangingPunct="1"/>
            <a:r>
              <a:rPr lang="ru-RU" altLang="ru-RU" sz="2400" dirty="0" smtClean="0">
                <a:solidFill>
                  <a:schemeClr val="tx1"/>
                </a:solidFill>
                <a:cs typeface="Times New Roman" pitchFamily="18" charset="0"/>
              </a:rPr>
              <a:t>коллективный договор;</a:t>
            </a:r>
          </a:p>
          <a:p>
            <a:pPr algn="just" eaLnBrk="1" hangingPunct="1"/>
            <a:r>
              <a:rPr lang="ru-RU" altLang="ru-RU" sz="2400" dirty="0" smtClean="0">
                <a:solidFill>
                  <a:schemeClr val="tx1"/>
                </a:solidFill>
                <a:cs typeface="Times New Roman" pitchFamily="18" charset="0"/>
              </a:rPr>
              <a:t>штатное </a:t>
            </a:r>
            <a:r>
              <a:rPr lang="ru-RU" altLang="ru-RU" sz="2400" dirty="0">
                <a:solidFill>
                  <a:schemeClr val="tx1"/>
                </a:solidFill>
                <a:cs typeface="Times New Roman" pitchFamily="18" charset="0"/>
              </a:rPr>
              <a:t>расписание;</a:t>
            </a:r>
          </a:p>
          <a:p>
            <a:pPr algn="just" eaLnBrk="1" hangingPunct="1"/>
            <a:r>
              <a:rPr lang="ru-RU" altLang="ru-RU" sz="2400" dirty="0" smtClean="0">
                <a:solidFill>
                  <a:schemeClr val="tx1"/>
                </a:solidFill>
                <a:cs typeface="Times New Roman" pitchFamily="18" charset="0"/>
              </a:rPr>
              <a:t>классификатор </a:t>
            </a:r>
            <a:r>
              <a:rPr lang="ru-RU" altLang="ru-RU" sz="2400" dirty="0">
                <a:solidFill>
                  <a:schemeClr val="tx1"/>
                </a:solidFill>
                <a:cs typeface="Times New Roman" pitchFamily="18" charset="0"/>
              </a:rPr>
              <a:t>функций управления;</a:t>
            </a:r>
          </a:p>
          <a:p>
            <a:pPr algn="just" eaLnBrk="1" hangingPunct="1"/>
            <a:r>
              <a:rPr lang="ru-RU" altLang="ru-RU" sz="2400" dirty="0" smtClean="0">
                <a:solidFill>
                  <a:schemeClr val="tx1"/>
                </a:solidFill>
                <a:cs typeface="Times New Roman" pitchFamily="18" charset="0"/>
              </a:rPr>
              <a:t>нормативы </a:t>
            </a:r>
            <a:r>
              <a:rPr lang="ru-RU" altLang="ru-RU" sz="2400" dirty="0">
                <a:solidFill>
                  <a:schemeClr val="tx1"/>
                </a:solidFill>
                <a:cs typeface="Times New Roman" pitchFamily="18" charset="0"/>
              </a:rPr>
              <a:t>управленческого труда;</a:t>
            </a:r>
          </a:p>
          <a:p>
            <a:pPr algn="just" eaLnBrk="1" hangingPunct="1"/>
            <a:r>
              <a:rPr lang="ru-RU" altLang="ru-RU" sz="2400" dirty="0" smtClean="0">
                <a:solidFill>
                  <a:schemeClr val="tx1"/>
                </a:solidFill>
                <a:cs typeface="Times New Roman" pitchFamily="18" charset="0"/>
              </a:rPr>
              <a:t>положения </a:t>
            </a:r>
            <a:r>
              <a:rPr lang="ru-RU" altLang="ru-RU" sz="2400" dirty="0">
                <a:solidFill>
                  <a:schemeClr val="tx1"/>
                </a:solidFill>
                <a:cs typeface="Times New Roman" pitchFamily="18" charset="0"/>
              </a:rPr>
              <a:t>о структурных подразделениях;</a:t>
            </a:r>
          </a:p>
          <a:p>
            <a:pPr algn="just" eaLnBrk="1" hangingPunct="1"/>
            <a:endParaRPr lang="ro-RO" altLang="ru-RU" sz="24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327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6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Дата 3"/>
          <p:cNvSpPr>
            <a:spLocks noGrp="1"/>
          </p:cNvSpPr>
          <p:nvPr>
            <p:ph type="dt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D5446EE7-585B-4A6D-8F42-8DEE528DC449}" type="datetime1">
              <a:rPr lang="en-GB" altLang="ru-RU" smtClean="0">
                <a:latin typeface="Arial Narrow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22/10/2017</a:t>
            </a:fld>
            <a:endParaRPr lang="en-GB" altLang="ru-RU" smtClean="0">
              <a:latin typeface="Arial Narrow" pitchFamily="34" charset="0"/>
            </a:endParaRPr>
          </a:p>
        </p:txBody>
      </p:sp>
      <p:sp>
        <p:nvSpPr>
          <p:cNvPr id="5123" name="Объект 4"/>
          <p:cNvSpPr>
            <a:spLocks noGrp="1"/>
          </p:cNvSpPr>
          <p:nvPr>
            <p:ph idx="1"/>
          </p:nvPr>
        </p:nvSpPr>
        <p:spPr>
          <a:xfrm>
            <a:off x="355600" y="2147888"/>
            <a:ext cx="8559800" cy="4181475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ru-RU" sz="2000" b="1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ru-RU" sz="2000" b="1" dirty="0">
              <a:solidFill>
                <a:schemeClr val="accent2"/>
              </a:solidFill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ru-RU" sz="2000" b="1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ru-RU" sz="2000" b="1" dirty="0">
              <a:solidFill>
                <a:schemeClr val="accent2"/>
              </a:solidFill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ru-RU" sz="2000" b="1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ru-RU" sz="2000" b="1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0"/>
            <a:ext cx="21399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Title 5"/>
          <p:cNvSpPr>
            <a:spLocks noGrp="1"/>
          </p:cNvSpPr>
          <p:nvPr>
            <p:ph type="title"/>
          </p:nvPr>
        </p:nvSpPr>
        <p:spPr>
          <a:xfrm>
            <a:off x="768350" y="1441450"/>
            <a:ext cx="7777163" cy="619125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accent1"/>
                </a:solidFill>
              </a:rPr>
              <a:t>Теоретические аспекты</a:t>
            </a:r>
            <a:r>
              <a:rPr lang="ro-RO" altLang="ru-RU" sz="2800" b="1" dirty="0" smtClean="0">
                <a:solidFill>
                  <a:schemeClr val="accent1"/>
                </a:solidFill>
              </a:rPr>
              <a:t> </a:t>
            </a:r>
            <a:r>
              <a:rPr lang="ru-RU" altLang="ru-RU" sz="2800" b="1" dirty="0" smtClean="0">
                <a:solidFill>
                  <a:schemeClr val="accent1"/>
                </a:solidFill>
              </a:rPr>
              <a:t>до</a:t>
            </a:r>
            <a:r>
              <a:rPr lang="vi-VN" altLang="ru-RU" sz="2800" b="1" dirty="0" smtClean="0">
                <a:solidFill>
                  <a:schemeClr val="accent1"/>
                </a:solidFill>
              </a:rPr>
              <a:t>лжност</a:t>
            </a:r>
            <a:r>
              <a:rPr lang="ru-RU" altLang="ru-RU" sz="2800" b="1" dirty="0" smtClean="0">
                <a:solidFill>
                  <a:schemeClr val="accent1"/>
                </a:solidFill>
              </a:rPr>
              <a:t>и</a:t>
            </a:r>
            <a:endParaRPr lang="ro-RO" altLang="ru-RU" sz="2800" b="1" dirty="0" smtClean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8998" y="2713998"/>
            <a:ext cx="7610475" cy="23987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ru-RU" altLang="ru-RU" sz="2000" dirty="0" smtClean="0">
                <a:solidFill>
                  <a:schemeClr val="accent1"/>
                </a:solidFill>
              </a:rPr>
              <a:t>Должность</a:t>
            </a:r>
            <a:r>
              <a:rPr lang="ru-RU" altLang="ru-RU" sz="2000" dirty="0" smtClean="0">
                <a:solidFill>
                  <a:schemeClr val="tx1"/>
                </a:solidFill>
              </a:rPr>
              <a:t> первичная </a:t>
            </a:r>
            <a:r>
              <a:rPr lang="ru-RU" altLang="ru-RU" sz="2000" dirty="0">
                <a:solidFill>
                  <a:schemeClr val="tx1"/>
                </a:solidFill>
              </a:rPr>
              <a:t>неделимая структурная единица в организации </a:t>
            </a:r>
            <a:r>
              <a:rPr lang="ro-RO" altLang="ru-RU" sz="2000" dirty="0" smtClean="0">
                <a:solidFill>
                  <a:schemeClr val="tx1"/>
                </a:solidFill>
              </a:rPr>
              <a:t> </a:t>
            </a:r>
            <a:r>
              <a:rPr lang="ru-RU" altLang="ru-RU" sz="2000" dirty="0" smtClean="0">
                <a:solidFill>
                  <a:schemeClr val="tx1"/>
                </a:solidFill>
              </a:rPr>
              <a:t>замещаемая </a:t>
            </a:r>
            <a:r>
              <a:rPr lang="ru-RU" altLang="ru-RU" sz="2000" dirty="0">
                <a:solidFill>
                  <a:schemeClr val="tx1"/>
                </a:solidFill>
              </a:rPr>
              <a:t>физическим лицом, отвечающим установленным квалификационным требованиям, несущим должностные обязанности и наделённым должностными полномочиями, в соответствии с руководящими документами в той или иной сфере деятельности.</a:t>
            </a:r>
            <a:endParaRPr lang="ro-RO" altLang="ru-RU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07" y="3468464"/>
            <a:ext cx="2689225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4" name="Datumsplatzhalter 3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3F1A8EFE-93D1-4E90-B5D9-0020032339D8}" type="datetime1">
              <a:rPr lang="en-GB" altLang="ru-RU" smtClean="0">
                <a:latin typeface="Arial Narrow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22/10/2017</a:t>
            </a:fld>
            <a:endParaRPr lang="de-DE" altLang="ru-RU" smtClean="0">
              <a:latin typeface="Arial Narrow" pitchFamily="34" charset="0"/>
            </a:endParaRPr>
          </a:p>
        </p:txBody>
      </p:sp>
      <p:sp>
        <p:nvSpPr>
          <p:cNvPr id="33795" name="Textfeld 5"/>
          <p:cNvSpPr txBox="1">
            <a:spLocks noChangeArrowheads="1"/>
          </p:cNvSpPr>
          <p:nvPr/>
        </p:nvSpPr>
        <p:spPr bwMode="auto">
          <a:xfrm>
            <a:off x="7419975" y="314325"/>
            <a:ext cx="1066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o-RO" altLang="ru-RU" sz="800" b="0">
                <a:solidFill>
                  <a:schemeClr val="tx1"/>
                </a:solidFill>
              </a:rPr>
              <a:t>Implementat de</a:t>
            </a:r>
            <a:endParaRPr lang="en-GB" altLang="ru-RU" sz="800" b="0">
              <a:solidFill>
                <a:schemeClr val="tx1"/>
              </a:solidFill>
            </a:endParaRPr>
          </a:p>
        </p:txBody>
      </p:sp>
      <p:sp>
        <p:nvSpPr>
          <p:cNvPr id="33796" name="Заголовок 1"/>
          <p:cNvSpPr txBox="1">
            <a:spLocks/>
          </p:cNvSpPr>
          <p:nvPr/>
        </p:nvSpPr>
        <p:spPr bwMode="auto">
          <a:xfrm>
            <a:off x="711200" y="1603374"/>
            <a:ext cx="7775575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ru-RU" sz="3200" dirty="0" smtClean="0">
                <a:solidFill>
                  <a:srgbClr val="C00000"/>
                </a:solidFill>
                <a:latin typeface="arial"/>
              </a:rPr>
              <a:t>        ГРУППОВАЯ ДЕЯТЕЛЬНОСТЬ</a:t>
            </a:r>
            <a:endParaRPr lang="ru-RU" sz="3200" i="0" dirty="0">
              <a:solidFill>
                <a:srgbClr val="C00000"/>
              </a:solidFill>
              <a:effectLst/>
              <a:latin typeface="arial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altLang="ru-RU" sz="1000" smtClean="0">
                <a:solidFill>
                  <a:srgbClr val="6E6452"/>
                </a:solidFill>
                <a:latin typeface="Arial Narrow" pitchFamily="34" charset="0"/>
              </a:rPr>
              <a:t>Elena Visterniceanu</a:t>
            </a:r>
            <a:endParaRPr lang="de-DE" altLang="ru-RU" sz="1000" smtClean="0">
              <a:solidFill>
                <a:srgbClr val="6E6452"/>
              </a:solidFill>
              <a:latin typeface="Arial Narrow" pitchFamily="34" charset="0"/>
            </a:endParaRPr>
          </a:p>
        </p:txBody>
      </p:sp>
      <p:pic>
        <p:nvPicPr>
          <p:cNvPr id="33798" name="Picture 2" descr="D:\docs\desktop\ELdZ_Mol_cmyk_r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36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Rectangle 1"/>
          <p:cNvSpPr>
            <a:spLocks noChangeArrowheads="1"/>
          </p:cNvSpPr>
          <p:nvPr/>
        </p:nvSpPr>
        <p:spPr bwMode="auto">
          <a:xfrm>
            <a:off x="1069975" y="2528888"/>
            <a:ext cx="7437438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800" dirty="0">
                <a:solidFill>
                  <a:schemeClr val="tx1"/>
                </a:solidFill>
                <a:cs typeface="Times New Roman" pitchFamily="18" charset="0"/>
              </a:rPr>
              <a:t>Разработайте </a:t>
            </a:r>
            <a:r>
              <a:rPr lang="ru-RU" altLang="ru-RU" sz="2800" dirty="0" smtClean="0">
                <a:solidFill>
                  <a:schemeClr val="tx1"/>
                </a:solidFill>
                <a:cs typeface="Times New Roman" pitchFamily="18" charset="0"/>
              </a:rPr>
              <a:t>должностную инструкцию </a:t>
            </a:r>
            <a:r>
              <a:rPr lang="ro-RO" altLang="ru-RU" sz="2800" dirty="0" smtClean="0">
                <a:solidFill>
                  <a:schemeClr val="tx1"/>
                </a:solidFill>
                <a:cs typeface="Times New Roman" pitchFamily="18" charset="0"/>
              </a:rPr>
              <a:t>    </a:t>
            </a:r>
            <a:r>
              <a:rPr lang="ru-RU" altLang="ru-RU" sz="2800" dirty="0" smtClean="0">
                <a:solidFill>
                  <a:schemeClr val="tx1"/>
                </a:solidFill>
                <a:cs typeface="Times New Roman" pitchFamily="18" charset="0"/>
              </a:rPr>
              <a:t>вашей группы</a:t>
            </a:r>
            <a:r>
              <a:rPr lang="ro-RO" altLang="ru-RU" sz="2800" dirty="0" smtClean="0">
                <a:solidFill>
                  <a:schemeClr val="tx1"/>
                </a:solidFill>
                <a:cs typeface="Times New Roman" pitchFamily="18" charset="0"/>
              </a:rPr>
              <a:t>,</a:t>
            </a:r>
            <a:r>
              <a:rPr lang="ru-RU" altLang="ru-RU" sz="28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altLang="ru-RU" sz="2800" dirty="0">
                <a:solidFill>
                  <a:schemeClr val="tx1"/>
                </a:solidFill>
                <a:cs typeface="Times New Roman" pitchFamily="18" charset="0"/>
              </a:rPr>
              <a:t>на занимаемую должность члена </a:t>
            </a:r>
            <a:r>
              <a:rPr lang="ru-RU" altLang="ru-RU" sz="2800" dirty="0" smtClean="0">
                <a:solidFill>
                  <a:schemeClr val="tx1"/>
                </a:solidFill>
                <a:cs typeface="Times New Roman" pitchFamily="18" charset="0"/>
              </a:rPr>
              <a:t>команды</a:t>
            </a:r>
            <a:r>
              <a:rPr lang="ro-RO" altLang="ru-RU" sz="2800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ro-RO" altLang="ru-RU" sz="28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o-RO" altLang="ru-RU" sz="36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o-RO" altLang="ru-RU" sz="3600" dirty="0">
              <a:solidFill>
                <a:schemeClr val="tx1"/>
              </a:solidFill>
              <a:cs typeface="Times New Roman" pitchFamily="18" charset="0"/>
            </a:endParaRPr>
          </a:p>
          <a:p>
            <a:pPr algn="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3200" i="1" dirty="0" smtClean="0">
                <a:solidFill>
                  <a:srgbClr val="C00000"/>
                </a:solidFill>
                <a:cs typeface="Times New Roman" pitchFamily="18" charset="0"/>
              </a:rPr>
              <a:t>Время </a:t>
            </a:r>
            <a:r>
              <a:rPr lang="ro-RO" altLang="ru-RU" sz="3200" i="1" dirty="0" smtClean="0">
                <a:solidFill>
                  <a:srgbClr val="C00000"/>
                </a:solidFill>
                <a:cs typeface="Times New Roman" pitchFamily="18" charset="0"/>
              </a:rPr>
              <a:t>– 10</a:t>
            </a:r>
            <a:r>
              <a:rPr lang="ru-RU" altLang="ru-RU" sz="3200" i="1" dirty="0" smtClean="0">
                <a:solidFill>
                  <a:srgbClr val="C00000"/>
                </a:solidFill>
                <a:cs typeface="Times New Roman" pitchFamily="18" charset="0"/>
              </a:rPr>
              <a:t> мин</a:t>
            </a:r>
            <a:endParaRPr lang="ro-RO" altLang="ru-RU" sz="32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031"/>
            <a:ext cx="2146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128789" y="1657193"/>
            <a:ext cx="9015211" cy="596609"/>
          </a:xfrm>
        </p:spPr>
        <p:txBody>
          <a:bodyPr/>
          <a:lstStyle/>
          <a:p>
            <a:pPr eaLnBrk="1" hangingPunct="1"/>
            <a:r>
              <a:rPr lang="ro-RO" alt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chemeClr val="accent1"/>
                </a:solidFill>
                <a:cs typeface="Times New Roman" pitchFamily="18" charset="0"/>
              </a:rPr>
              <a:t>Рекомендации </a:t>
            </a:r>
            <a:r>
              <a:rPr lang="ru-RU" altLang="ru-RU" b="1" dirty="0">
                <a:solidFill>
                  <a:schemeClr val="accent1"/>
                </a:solidFill>
                <a:cs typeface="Times New Roman" pitchFamily="18" charset="0"/>
              </a:rPr>
              <a:t>по разработке должностных инструкций</a:t>
            </a:r>
            <a:endParaRPr lang="ru-RU" altLang="ru-RU" sz="2000" b="1" dirty="0" smtClean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34820" name="Дата 3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233EC3BC-3420-40B7-9269-C06AD7C658EE}" type="datetime1">
              <a:rPr lang="en-GB" altLang="ru-RU" smtClean="0">
                <a:latin typeface="Arial Narrow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22/10/2017</a:t>
            </a:fld>
            <a:endParaRPr lang="en-GB" altLang="ru-RU" smtClean="0">
              <a:latin typeface="Arial Narrow" pitchFamily="34" charset="0"/>
            </a:endParaRPr>
          </a:p>
        </p:txBody>
      </p:sp>
      <p:sp>
        <p:nvSpPr>
          <p:cNvPr id="34821" name="Объект 4"/>
          <p:cNvSpPr>
            <a:spLocks noGrp="1"/>
          </p:cNvSpPr>
          <p:nvPr>
            <p:ph idx="1"/>
          </p:nvPr>
        </p:nvSpPr>
        <p:spPr>
          <a:xfrm>
            <a:off x="612775" y="2292439"/>
            <a:ext cx="7977188" cy="4167099"/>
          </a:xfrm>
        </p:spPr>
        <p:txBody>
          <a:bodyPr/>
          <a:lstStyle/>
          <a:p>
            <a:pPr marL="457200" indent="-457200" algn="just">
              <a:buFont typeface="Arial" charset="0"/>
              <a:buAutoNum type="arabicPeriod"/>
            </a:pPr>
            <a:r>
              <a:rPr lang="ru-RU" altLang="ru-RU" sz="2000" dirty="0">
                <a:solidFill>
                  <a:srgbClr val="000000"/>
                </a:solidFill>
                <a:cs typeface="Times New Roman" pitchFamily="18" charset="0"/>
              </a:rPr>
              <a:t>Должностные инструкции должны быть составлены для каждой должности, предусмотренной штатным расписанием.</a:t>
            </a:r>
          </a:p>
          <a:p>
            <a:pPr marL="457200" indent="-457200" algn="just">
              <a:buFont typeface="Arial" charset="0"/>
              <a:buAutoNum type="arabicPeriod"/>
            </a:pPr>
            <a:r>
              <a:rPr lang="ru-RU" altLang="ru-RU" sz="2000" dirty="0" smtClean="0">
                <a:solidFill>
                  <a:srgbClr val="000000"/>
                </a:solidFill>
                <a:cs typeface="Times New Roman" pitchFamily="18" charset="0"/>
              </a:rPr>
              <a:t>Должностные </a:t>
            </a:r>
            <a:r>
              <a:rPr lang="ru-RU" altLang="ru-RU" sz="2000" dirty="0">
                <a:solidFill>
                  <a:srgbClr val="000000"/>
                </a:solidFill>
                <a:cs typeface="Times New Roman" pitchFamily="18" charset="0"/>
              </a:rPr>
              <a:t>инструкции разрабатываются руководителем или его заместителями для своих подчиненных и согласовываются с </a:t>
            </a:r>
            <a:r>
              <a:rPr lang="ru-RU" altLang="ru-RU" sz="2000" dirty="0" smtClean="0">
                <a:solidFill>
                  <a:srgbClr val="000000"/>
                </a:solidFill>
                <a:cs typeface="Times New Roman" pitchFamily="18" charset="0"/>
              </a:rPr>
              <a:t>кадровым отделом. </a:t>
            </a:r>
          </a:p>
          <a:p>
            <a:pPr marL="457200" indent="-457200" algn="just">
              <a:buFont typeface="Arial" charset="0"/>
              <a:buAutoNum type="arabicPeriod"/>
            </a:pPr>
            <a:r>
              <a:rPr lang="ru-RU" altLang="ru-RU" sz="2000" dirty="0" smtClean="0">
                <a:solidFill>
                  <a:srgbClr val="000000"/>
                </a:solidFill>
                <a:cs typeface="Times New Roman" pitchFamily="18" charset="0"/>
              </a:rPr>
              <a:t>Должностная </a:t>
            </a:r>
            <a:r>
              <a:rPr lang="ru-RU" altLang="ru-RU" sz="2000" dirty="0">
                <a:solidFill>
                  <a:srgbClr val="000000"/>
                </a:solidFill>
                <a:cs typeface="Times New Roman" pitchFamily="18" charset="0"/>
              </a:rPr>
              <a:t>инструкция составляется в трех экземплярах на каждого работника: один экземпляр хранится в отделе кадров, второй - у руководителя отдела (подразделения), третий - у работника</a:t>
            </a:r>
            <a:r>
              <a:rPr lang="ru-RU" altLang="ru-RU" sz="2000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Arial" charset="0"/>
              <a:buAutoNum type="arabicPeriod"/>
            </a:pPr>
            <a:r>
              <a:rPr lang="ru-RU" altLang="ru-RU" sz="2000" dirty="0">
                <a:solidFill>
                  <a:srgbClr val="000000"/>
                </a:solidFill>
                <a:cs typeface="Times New Roman" pitchFamily="18" charset="0"/>
              </a:rPr>
              <a:t>С должностной инструкцией руководитель (или кадровая служба) обязан ознакомить работника под расписку. </a:t>
            </a:r>
            <a:endParaRPr lang="ru-RU" altLang="ru-RU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ru-RU" altLang="ru-RU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ru-RU" altLang="ru-RU" sz="200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35843" name="Дата 3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56F6C08-EA71-494C-9E3F-6BE751C9EF9F}" type="datetime1">
              <a:rPr lang="en-GB" altLang="ru-RU" smtClean="0">
                <a:latin typeface="Arial Narrow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22/10/2017</a:t>
            </a:fld>
            <a:endParaRPr lang="en-GB" altLang="ru-RU" smtClean="0">
              <a:latin typeface="Arial Narrow" pitchFamily="34" charset="0"/>
            </a:endParaRPr>
          </a:p>
        </p:txBody>
      </p:sp>
      <p:sp>
        <p:nvSpPr>
          <p:cNvPr id="35844" name="Объект 4"/>
          <p:cNvSpPr>
            <a:spLocks noGrp="1"/>
          </p:cNvSpPr>
          <p:nvPr>
            <p:ph idx="1"/>
          </p:nvPr>
        </p:nvSpPr>
        <p:spPr>
          <a:xfrm>
            <a:off x="788875" y="1554163"/>
            <a:ext cx="7775575" cy="4581525"/>
          </a:xfrm>
        </p:spPr>
        <p:txBody>
          <a:bodyPr/>
          <a:lstStyle/>
          <a:p>
            <a:pPr lvl="0" algn="just"/>
            <a:r>
              <a:rPr lang="ru-RU" altLang="ru-RU" sz="2000" dirty="0" smtClean="0">
                <a:solidFill>
                  <a:srgbClr val="C00000"/>
                </a:solidFill>
                <a:cs typeface="Times New Roman" pitchFamily="18" charset="0"/>
              </a:rPr>
              <a:t>5. </a:t>
            </a:r>
            <a:r>
              <a:rPr lang="ru-RU" altLang="ru-RU" sz="2000" dirty="0" smtClean="0">
                <a:solidFill>
                  <a:srgbClr val="000000"/>
                </a:solidFill>
                <a:cs typeface="Times New Roman" pitchFamily="18" charset="0"/>
              </a:rPr>
              <a:t>Пересмотр </a:t>
            </a:r>
            <a:r>
              <a:rPr lang="ru-RU" altLang="ru-RU" sz="2000" dirty="0">
                <a:solidFill>
                  <a:srgbClr val="000000"/>
                </a:solidFill>
                <a:cs typeface="Times New Roman" pitchFamily="18" charset="0"/>
              </a:rPr>
              <a:t>должностных инструкций обязателен при следующих условиях: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solidFill>
                  <a:srgbClr val="000000"/>
                </a:solidFill>
                <a:cs typeface="Times New Roman" pitchFamily="18" charset="0"/>
              </a:rPr>
              <a:t>изменение </a:t>
            </a:r>
            <a:r>
              <a:rPr lang="ru-RU" altLang="ru-RU" sz="2000" dirty="0">
                <a:solidFill>
                  <a:srgbClr val="000000"/>
                </a:solidFill>
                <a:cs typeface="Times New Roman" pitchFamily="18" charset="0"/>
              </a:rPr>
              <a:t>структуры организации;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solidFill>
                  <a:srgbClr val="000000"/>
                </a:solidFill>
                <a:cs typeface="Times New Roman" pitchFamily="18" charset="0"/>
              </a:rPr>
              <a:t>переподчинение </a:t>
            </a:r>
            <a:r>
              <a:rPr lang="ru-RU" altLang="ru-RU" sz="2000" dirty="0">
                <a:solidFill>
                  <a:srgbClr val="000000"/>
                </a:solidFill>
                <a:cs typeface="Times New Roman" pitchFamily="18" charset="0"/>
              </a:rPr>
              <a:t>службы </a:t>
            </a:r>
            <a:r>
              <a:rPr lang="ru-RU" altLang="ru-RU" sz="2000" dirty="0" smtClean="0">
                <a:solidFill>
                  <a:srgbClr val="000000"/>
                </a:solidFill>
                <a:cs typeface="Times New Roman" pitchFamily="18" charset="0"/>
              </a:rPr>
              <a:t>делопроизводства;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solidFill>
                  <a:srgbClr val="000000"/>
                </a:solidFill>
                <a:cs typeface="Times New Roman" pitchFamily="18" charset="0"/>
              </a:rPr>
              <a:t>изменение </a:t>
            </a:r>
            <a:r>
              <a:rPr lang="ru-RU" altLang="ru-RU" sz="2000" dirty="0">
                <a:solidFill>
                  <a:srgbClr val="000000"/>
                </a:solidFill>
                <a:cs typeface="Times New Roman" pitchFamily="18" charset="0"/>
              </a:rPr>
              <a:t>наименования должности;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solidFill>
                  <a:srgbClr val="000000"/>
                </a:solidFill>
                <a:cs typeface="Times New Roman" pitchFamily="18" charset="0"/>
              </a:rPr>
              <a:t>изменение </a:t>
            </a:r>
            <a:r>
              <a:rPr lang="ru-RU" altLang="ru-RU" sz="2000" dirty="0">
                <a:solidFill>
                  <a:srgbClr val="000000"/>
                </a:solidFill>
                <a:cs typeface="Times New Roman" pitchFamily="18" charset="0"/>
              </a:rPr>
              <a:t>внутренней организационной структуры службы </a:t>
            </a:r>
            <a:r>
              <a:rPr lang="ru-RU" altLang="ru-RU" sz="2000" dirty="0" smtClean="0">
                <a:solidFill>
                  <a:srgbClr val="000000"/>
                </a:solidFill>
                <a:cs typeface="Times New Roman" pitchFamily="18" charset="0"/>
              </a:rPr>
              <a:t>делопроизводства;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solidFill>
                  <a:srgbClr val="000000"/>
                </a:solidFill>
                <a:cs typeface="Times New Roman" pitchFamily="18" charset="0"/>
              </a:rPr>
              <a:t>внедрение </a:t>
            </a:r>
            <a:r>
              <a:rPr lang="ru-RU" altLang="ru-RU" sz="2000" dirty="0">
                <a:solidFill>
                  <a:srgbClr val="000000"/>
                </a:solidFill>
                <a:cs typeface="Times New Roman" pitchFamily="18" charset="0"/>
              </a:rPr>
              <a:t>новых форм и методов организации труда;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solidFill>
                  <a:srgbClr val="000000"/>
                </a:solidFill>
                <a:cs typeface="Times New Roman" pitchFamily="18" charset="0"/>
              </a:rPr>
              <a:t>внедрение </a:t>
            </a:r>
            <a:r>
              <a:rPr lang="ru-RU" altLang="ru-RU" sz="2000" dirty="0">
                <a:solidFill>
                  <a:srgbClr val="000000"/>
                </a:solidFill>
                <a:cs typeface="Times New Roman" pitchFamily="18" charset="0"/>
              </a:rPr>
              <a:t>новой технологии, так как при этом происходит перераспределение функций между отдельными работниками и структурными подразделениями.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altLang="ru-RU" dirty="0" smtClean="0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0"/>
            <a:ext cx="2146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386AE2A-8189-4BEC-BD3A-99852315640D}" type="datetime1">
              <a:rPr lang="en-GB" altLang="ru-RU" smtClean="0">
                <a:latin typeface="Arial Narrow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22/10/2017</a:t>
            </a:fld>
            <a:endParaRPr lang="en-GB" altLang="ru-RU" smtClean="0">
              <a:latin typeface="Arial Narrow" pitchFamily="34" charset="0"/>
            </a:endParaRPr>
          </a:p>
        </p:txBody>
      </p:sp>
      <p:sp>
        <p:nvSpPr>
          <p:cNvPr id="36867" name="Content Placeholder 4"/>
          <p:cNvSpPr>
            <a:spLocks noGrp="1"/>
          </p:cNvSpPr>
          <p:nvPr>
            <p:ph idx="1"/>
          </p:nvPr>
        </p:nvSpPr>
        <p:spPr>
          <a:xfrm>
            <a:off x="704850" y="1328738"/>
            <a:ext cx="8037513" cy="5329237"/>
          </a:xfrm>
        </p:spPr>
        <p:txBody>
          <a:bodyPr/>
          <a:lstStyle/>
          <a:p>
            <a:endParaRPr lang="ro-RO" altLang="ru-RU" dirty="0" smtClean="0"/>
          </a:p>
          <a:p>
            <a:endParaRPr lang="ro-RO" altLang="ru-RU" dirty="0" smtClean="0"/>
          </a:p>
          <a:p>
            <a:endParaRPr lang="ro-RO" altLang="ru-RU" dirty="0" smtClean="0"/>
          </a:p>
          <a:p>
            <a:pPr algn="ctr"/>
            <a:r>
              <a:rPr lang="ru-RU" altLang="ru-RU" sz="3600" b="1" dirty="0" smtClean="0">
                <a:solidFill>
                  <a:schemeClr val="accent1"/>
                </a:solidFill>
              </a:rPr>
              <a:t>Раунд </a:t>
            </a:r>
          </a:p>
          <a:p>
            <a:pPr algn="ctr"/>
            <a:r>
              <a:rPr lang="ru-RU" altLang="ru-RU" sz="3600" b="1" dirty="0" smtClean="0">
                <a:solidFill>
                  <a:schemeClr val="accent1"/>
                </a:solidFill>
              </a:rPr>
              <a:t>Ответы- Вопросы</a:t>
            </a:r>
            <a:endParaRPr lang="ro-RO" altLang="ru-RU" sz="3600" b="1" dirty="0" smtClean="0">
              <a:solidFill>
                <a:schemeClr val="accent1"/>
              </a:solidFill>
            </a:endParaRPr>
          </a:p>
          <a:p>
            <a:pPr algn="r"/>
            <a:endParaRPr lang="ro-RO" altLang="ru-RU" sz="2400" b="1" dirty="0" smtClean="0">
              <a:solidFill>
                <a:schemeClr val="accent2"/>
              </a:solidFill>
            </a:endParaRPr>
          </a:p>
          <a:p>
            <a:pPr algn="r"/>
            <a:r>
              <a:rPr lang="ru-RU" altLang="ru-RU" sz="2400" b="1" dirty="0" smtClean="0">
                <a:solidFill>
                  <a:schemeClr val="accent2"/>
                </a:solidFill>
              </a:rPr>
              <a:t>Контактная </a:t>
            </a:r>
            <a:r>
              <a:rPr lang="ru-RU" altLang="ru-RU" sz="2400" b="1" dirty="0">
                <a:solidFill>
                  <a:schemeClr val="accent2"/>
                </a:solidFill>
              </a:rPr>
              <a:t>информация</a:t>
            </a:r>
            <a:r>
              <a:rPr lang="ro-RO" altLang="ru-RU" sz="2400" b="1" dirty="0" smtClean="0">
                <a:solidFill>
                  <a:schemeClr val="accent2"/>
                </a:solidFill>
              </a:rPr>
              <a:t>:</a:t>
            </a:r>
          </a:p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ro-RO" altLang="ru-RU" sz="2400" b="1" dirty="0" smtClean="0">
                <a:solidFill>
                  <a:schemeClr val="tx1"/>
                </a:solidFill>
              </a:rPr>
              <a:t>                                                     </a:t>
            </a:r>
            <a:r>
              <a:rPr lang="vi-VN" altLang="ru-RU" sz="2400" b="1" dirty="0" smtClean="0">
                <a:solidFill>
                  <a:schemeClr val="tx1"/>
                </a:solidFill>
              </a:rPr>
              <a:t>Visterniceanu Elen</a:t>
            </a:r>
            <a:r>
              <a:rPr lang="ro-RO" altLang="ru-RU" sz="2400" b="1" dirty="0" smtClean="0">
                <a:solidFill>
                  <a:schemeClr val="tx1"/>
                </a:solidFill>
              </a:rPr>
              <a:t>a</a:t>
            </a:r>
            <a:r>
              <a:rPr lang="vi-VN" altLang="ru-RU" sz="2400" dirty="0" smtClean="0">
                <a:solidFill>
                  <a:schemeClr val="tx1"/>
                </a:solidFill>
              </a:rPr>
              <a:t>		</a:t>
            </a:r>
            <a:r>
              <a:rPr lang="ro-RO" altLang="ru-RU" sz="2400" dirty="0" smtClean="0">
                <a:solidFill>
                  <a:schemeClr val="tx1"/>
                </a:solidFill>
              </a:rPr>
              <a:t>e-mail: </a:t>
            </a:r>
            <a:r>
              <a:rPr lang="vi-VN" altLang="ru-RU" sz="2400" dirty="0" smtClean="0">
                <a:solidFill>
                  <a:schemeClr val="tx1"/>
                </a:solidFill>
              </a:rPr>
              <a:t>acvaflor@yahoo.com </a:t>
            </a:r>
          </a:p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ro-RO" altLang="ru-RU" sz="2400" dirty="0" smtClean="0">
                <a:solidFill>
                  <a:schemeClr val="tx1"/>
                </a:solidFill>
              </a:rPr>
              <a:t>tel. mob: </a:t>
            </a:r>
            <a:r>
              <a:rPr lang="vi-VN" altLang="ru-RU" sz="2400" dirty="0" smtClean="0">
                <a:solidFill>
                  <a:schemeClr val="tx1"/>
                </a:solidFill>
              </a:rPr>
              <a:t>069988226</a:t>
            </a:r>
          </a:p>
          <a:p>
            <a:pPr algn="r"/>
            <a:endParaRPr lang="ro-RO" altLang="ru-RU" sz="2400" b="1" dirty="0" smtClean="0">
              <a:solidFill>
                <a:schemeClr val="tx1"/>
              </a:solidFill>
            </a:endParaRPr>
          </a:p>
          <a:p>
            <a:pPr algn="ctr"/>
            <a:endParaRPr lang="ro-RO" altLang="ru-RU" sz="3600" b="1" dirty="0" smtClean="0">
              <a:solidFill>
                <a:schemeClr val="accent1"/>
              </a:solidFill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2146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37891" name="Date Placeholder 3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CC37A28-1825-41D1-8019-2AF1E7783B0D}" type="datetime1">
              <a:rPr lang="en-GB" altLang="ru-RU" smtClean="0">
                <a:latin typeface="Arial Narrow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22/10/2017</a:t>
            </a:fld>
            <a:endParaRPr lang="en-GB" altLang="ru-RU" smtClean="0">
              <a:latin typeface="Arial Narrow" pitchFamily="34" charset="0"/>
            </a:endParaRPr>
          </a:p>
        </p:txBody>
      </p:sp>
      <p:sp>
        <p:nvSpPr>
          <p:cNvPr id="37892" name="Content Placeholder 4"/>
          <p:cNvSpPr>
            <a:spLocks noGrp="1"/>
          </p:cNvSpPr>
          <p:nvPr>
            <p:ph idx="1"/>
          </p:nvPr>
        </p:nvSpPr>
        <p:spPr>
          <a:xfrm>
            <a:off x="746125" y="1349375"/>
            <a:ext cx="8037513" cy="5329238"/>
          </a:xfrm>
        </p:spPr>
        <p:txBody>
          <a:bodyPr/>
          <a:lstStyle/>
          <a:p>
            <a:endParaRPr lang="ro-RO" altLang="ru-RU" dirty="0" smtClean="0"/>
          </a:p>
          <a:p>
            <a:endParaRPr lang="ro-RO" altLang="ru-RU" dirty="0" smtClean="0"/>
          </a:p>
          <a:p>
            <a:endParaRPr lang="ro-RO" altLang="ru-RU" dirty="0" smtClean="0"/>
          </a:p>
          <a:p>
            <a:pPr algn="ctr"/>
            <a:r>
              <a:rPr lang="ru-RU" altLang="ru-RU" sz="3600" b="1" dirty="0" smtClean="0">
                <a:solidFill>
                  <a:schemeClr val="accent1"/>
                </a:solidFill>
              </a:rPr>
              <a:t>СПАСИБО ЗА ВНИМАНИЕ !</a:t>
            </a:r>
            <a:endParaRPr lang="ro-RO" altLang="ru-RU" sz="3600" b="1" dirty="0" smtClean="0">
              <a:solidFill>
                <a:schemeClr val="accent1"/>
              </a:solidFill>
            </a:endParaRPr>
          </a:p>
          <a:p>
            <a:pPr algn="r"/>
            <a:endParaRPr lang="ro-RO" altLang="ru-RU" sz="2400" b="1" dirty="0" smtClean="0">
              <a:solidFill>
                <a:schemeClr val="accent2"/>
              </a:solidFill>
            </a:endParaRPr>
          </a:p>
          <a:p>
            <a:pPr algn="r"/>
            <a:endParaRPr lang="ru-RU" altLang="ru-RU" sz="2400" b="1" dirty="0" smtClean="0">
              <a:solidFill>
                <a:schemeClr val="accent2"/>
              </a:solidFill>
            </a:endParaRPr>
          </a:p>
          <a:p>
            <a:pPr algn="r"/>
            <a:r>
              <a:rPr lang="ru-RU" altLang="ru-RU" sz="2400" b="1" dirty="0" smtClean="0">
                <a:solidFill>
                  <a:schemeClr val="accent2"/>
                </a:solidFill>
              </a:rPr>
              <a:t>Контактная </a:t>
            </a:r>
            <a:r>
              <a:rPr lang="ru-RU" altLang="ru-RU" sz="2400" b="1" dirty="0">
                <a:solidFill>
                  <a:schemeClr val="accent2"/>
                </a:solidFill>
              </a:rPr>
              <a:t>информация:</a:t>
            </a:r>
          </a:p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ro-RO" altLang="ru-RU" sz="2400" b="1" dirty="0" smtClean="0">
                <a:solidFill>
                  <a:schemeClr val="tx1"/>
                </a:solidFill>
              </a:rPr>
              <a:t>                                                     </a:t>
            </a:r>
            <a:r>
              <a:rPr lang="vi-VN" altLang="ru-RU" sz="2400" b="1" dirty="0" smtClean="0">
                <a:solidFill>
                  <a:schemeClr val="tx1"/>
                </a:solidFill>
              </a:rPr>
              <a:t>Visterniceanu Elen</a:t>
            </a:r>
            <a:r>
              <a:rPr lang="ro-RO" altLang="ru-RU" sz="2400" b="1" dirty="0" smtClean="0">
                <a:solidFill>
                  <a:schemeClr val="tx1"/>
                </a:solidFill>
              </a:rPr>
              <a:t>a</a:t>
            </a:r>
            <a:r>
              <a:rPr lang="vi-VN" altLang="ru-RU" sz="2400" dirty="0" smtClean="0">
                <a:solidFill>
                  <a:schemeClr val="tx1"/>
                </a:solidFill>
              </a:rPr>
              <a:t>		</a:t>
            </a:r>
            <a:r>
              <a:rPr lang="ro-RO" altLang="ru-RU" sz="2400" dirty="0" smtClean="0">
                <a:solidFill>
                  <a:schemeClr val="tx1"/>
                </a:solidFill>
              </a:rPr>
              <a:t>e-mail: </a:t>
            </a:r>
            <a:r>
              <a:rPr lang="vi-VN" altLang="ru-RU" sz="2400" dirty="0" smtClean="0">
                <a:solidFill>
                  <a:schemeClr val="tx1"/>
                </a:solidFill>
                <a:hlinkClick r:id="rId2"/>
              </a:rPr>
              <a:t>acvaflor@yahoo.com</a:t>
            </a:r>
            <a:r>
              <a:rPr lang="en-US" altLang="ru-RU" sz="2400" dirty="0" smtClean="0">
                <a:solidFill>
                  <a:schemeClr val="tx1"/>
                </a:solidFill>
              </a:rPr>
              <a:t> </a:t>
            </a:r>
            <a:r>
              <a:rPr lang="vi-VN" altLang="ru-RU" sz="2400" smtClean="0">
                <a:solidFill>
                  <a:schemeClr val="tx1"/>
                </a:solidFill>
              </a:rPr>
              <a:t> </a:t>
            </a:r>
            <a:endParaRPr lang="vi-VN" altLang="ru-RU" sz="2400" dirty="0" smtClean="0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ro-RO" altLang="ru-RU" sz="2400" dirty="0" smtClean="0">
                <a:solidFill>
                  <a:schemeClr val="tx1"/>
                </a:solidFill>
              </a:rPr>
              <a:t>tel. mob: </a:t>
            </a:r>
            <a:r>
              <a:rPr lang="vi-VN" altLang="ru-RU" sz="2400" dirty="0" smtClean="0">
                <a:solidFill>
                  <a:schemeClr val="tx1"/>
                </a:solidFill>
              </a:rPr>
              <a:t>069988226</a:t>
            </a:r>
          </a:p>
          <a:p>
            <a:pPr algn="r"/>
            <a:endParaRPr lang="ro-RO" altLang="ru-RU" sz="2400" b="1" dirty="0" smtClean="0">
              <a:solidFill>
                <a:schemeClr val="tx1"/>
              </a:solidFill>
            </a:endParaRPr>
          </a:p>
          <a:p>
            <a:pPr algn="ctr"/>
            <a:endParaRPr lang="ro-RO" altLang="ru-RU" sz="3600" b="1" dirty="0" smtClean="0">
              <a:solidFill>
                <a:schemeClr val="accent1"/>
              </a:solidFill>
            </a:endParaRP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2146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38915" name="Datumsplatzhalter 3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D7E27D73-9A78-460A-A51E-5404CB7DEB9A}" type="datetime1">
              <a:rPr lang="en-GB" altLang="ru-RU" smtClean="0">
                <a:latin typeface="Arial Narrow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22/10/2017</a:t>
            </a:fld>
            <a:endParaRPr lang="de-DE" altLang="ru-RU" smtClean="0">
              <a:latin typeface="Arial Narrow" pitchFamily="34" charset="0"/>
            </a:endParaRPr>
          </a:p>
        </p:txBody>
      </p:sp>
      <p:sp>
        <p:nvSpPr>
          <p:cNvPr id="38916" name="Inhaltsplatzhalter 7"/>
          <p:cNvSpPr txBox="1">
            <a:spLocks/>
          </p:cNvSpPr>
          <p:nvPr/>
        </p:nvSpPr>
        <p:spPr bwMode="auto">
          <a:xfrm>
            <a:off x="270669" y="1543079"/>
            <a:ext cx="4481512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 typeface="Arial" charset="0"/>
              <a:buNone/>
            </a:pPr>
            <a:r>
              <a:rPr lang="ro-RO" altLang="ru-RU" sz="1000" b="0" dirty="0">
                <a:solidFill>
                  <a:srgbClr val="534B3E"/>
                </a:solidFill>
              </a:rPr>
              <a:t>În calitate de entitate federală</a:t>
            </a:r>
            <a:r>
              <a:rPr lang="en-GB" altLang="ru-RU" sz="1000" b="0" dirty="0">
                <a:solidFill>
                  <a:srgbClr val="534B3E"/>
                </a:solidFill>
              </a:rPr>
              <a:t>, </a:t>
            </a:r>
            <a:r>
              <a:rPr lang="ro-RO" altLang="ru-RU" sz="1000" b="0" dirty="0">
                <a:solidFill>
                  <a:srgbClr val="534B3E"/>
                </a:solidFill>
              </a:rPr>
              <a:t>GIZ sprijină atingerea obiectivelor Guvernului Germaniei de cooperare internațională și dezvoltare durabilă.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 typeface="Arial" charset="0"/>
              <a:buNone/>
            </a:pPr>
            <a:r>
              <a:rPr lang="ro-RO" altLang="ru-RU" sz="1000" dirty="0">
                <a:solidFill>
                  <a:srgbClr val="534B3E"/>
                </a:solidFill>
              </a:rPr>
              <a:t>Publicat de</a:t>
            </a:r>
            <a:r>
              <a:rPr lang="en-GB" altLang="ru-RU" sz="1000" b="0" dirty="0">
                <a:solidFill>
                  <a:srgbClr val="534B3E"/>
                </a:solidFill>
              </a:rPr>
              <a:t/>
            </a:r>
            <a:br>
              <a:rPr lang="en-GB" altLang="ru-RU" sz="1000" b="0" dirty="0">
                <a:solidFill>
                  <a:srgbClr val="534B3E"/>
                </a:solidFill>
              </a:rPr>
            </a:br>
            <a:r>
              <a:rPr lang="en-GB" altLang="ru-RU" sz="1000" b="0" dirty="0">
                <a:solidFill>
                  <a:srgbClr val="534B3E"/>
                </a:solidFill>
              </a:rPr>
              <a:t>Deutsche </a:t>
            </a:r>
            <a:r>
              <a:rPr lang="de-DE" altLang="ru-RU" sz="1000" b="0" dirty="0">
                <a:solidFill>
                  <a:srgbClr val="534B3E"/>
                </a:solidFill>
              </a:rPr>
              <a:t>Gesellschaft für</a:t>
            </a:r>
            <a:br>
              <a:rPr lang="de-DE" altLang="ru-RU" sz="1000" b="0" dirty="0">
                <a:solidFill>
                  <a:srgbClr val="534B3E"/>
                </a:solidFill>
              </a:rPr>
            </a:br>
            <a:r>
              <a:rPr lang="de-DE" altLang="ru-RU" sz="1000" b="0" dirty="0">
                <a:solidFill>
                  <a:srgbClr val="534B3E"/>
                </a:solidFill>
              </a:rPr>
              <a:t>Internationale Zusammenarbeit </a:t>
            </a:r>
            <a:r>
              <a:rPr lang="en-GB" altLang="ru-RU" sz="1000" b="0" dirty="0">
                <a:solidFill>
                  <a:srgbClr val="534B3E"/>
                </a:solidFill>
              </a:rPr>
              <a:t>(GIZ) GmbH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 typeface="Arial" charset="0"/>
              <a:buNone/>
            </a:pPr>
            <a:r>
              <a:rPr lang="ro-RO" altLang="ru-RU" sz="1000" b="0" dirty="0">
                <a:solidFill>
                  <a:srgbClr val="534B3E"/>
                </a:solidFill>
              </a:rPr>
              <a:t>Oficii înregistrate</a:t>
            </a:r>
            <a:r>
              <a:rPr lang="en-GB" altLang="ru-RU" sz="1000" b="0" dirty="0">
                <a:solidFill>
                  <a:srgbClr val="534B3E"/>
                </a:solidFill>
              </a:rPr>
              <a:t>, Bonn </a:t>
            </a:r>
            <a:r>
              <a:rPr lang="ro-RO" altLang="ru-RU" sz="1000" b="0" dirty="0">
                <a:solidFill>
                  <a:srgbClr val="534B3E"/>
                </a:solidFill>
              </a:rPr>
              <a:t>și</a:t>
            </a:r>
            <a:r>
              <a:rPr lang="en-GB" altLang="ru-RU" sz="1000" b="0" dirty="0">
                <a:solidFill>
                  <a:srgbClr val="534B3E"/>
                </a:solidFill>
              </a:rPr>
              <a:t> </a:t>
            </a:r>
            <a:r>
              <a:rPr lang="en-GB" altLang="ru-RU" sz="1000" b="0" dirty="0" err="1">
                <a:solidFill>
                  <a:srgbClr val="534B3E"/>
                </a:solidFill>
              </a:rPr>
              <a:t>Eschborn</a:t>
            </a:r>
            <a:r>
              <a:rPr lang="en-GB" altLang="ru-RU" sz="1000" b="0" dirty="0">
                <a:solidFill>
                  <a:srgbClr val="534B3E"/>
                </a:solidFill>
              </a:rPr>
              <a:t>, German</a:t>
            </a:r>
            <a:r>
              <a:rPr lang="ro-RO" altLang="ru-RU" sz="1000" b="0" dirty="0">
                <a:solidFill>
                  <a:srgbClr val="534B3E"/>
                </a:solidFill>
              </a:rPr>
              <a:t>ia</a:t>
            </a:r>
            <a:endParaRPr lang="en-GB" altLang="ru-RU" sz="1000" b="0" dirty="0">
              <a:solidFill>
                <a:srgbClr val="534B3E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 typeface="Arial" charset="0"/>
              <a:buNone/>
            </a:pPr>
            <a:r>
              <a:rPr lang="ro-RO" altLang="ru-RU" sz="1000" b="0" dirty="0">
                <a:solidFill>
                  <a:srgbClr val="534B3E"/>
                </a:solidFill>
              </a:rPr>
              <a:t>Proiectul ”Modernizarea serviciilor publice locale în Republica Moldova”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 typeface="Arial" charset="0"/>
              <a:buNone/>
            </a:pPr>
            <a:r>
              <a:rPr lang="en-GB" altLang="ru-RU" sz="1000" b="0" dirty="0" err="1">
                <a:solidFill>
                  <a:srgbClr val="534B3E"/>
                </a:solidFill>
              </a:rPr>
              <a:t>Chișinău</a:t>
            </a:r>
            <a:r>
              <a:rPr lang="en-GB" altLang="ru-RU" sz="1000" b="0" dirty="0">
                <a:solidFill>
                  <a:srgbClr val="534B3E"/>
                </a:solidFill>
              </a:rPr>
              <a:t>, </a:t>
            </a:r>
            <a:r>
              <a:rPr lang="ro-RO" altLang="ru-RU" sz="1000" b="0" dirty="0">
                <a:solidFill>
                  <a:srgbClr val="534B3E"/>
                </a:solidFill>
              </a:rPr>
              <a:t>str. </a:t>
            </a:r>
            <a:r>
              <a:rPr lang="en-GB" altLang="ru-RU" sz="1000" b="0" dirty="0" err="1">
                <a:solidFill>
                  <a:srgbClr val="534B3E"/>
                </a:solidFill>
              </a:rPr>
              <a:t>Bernardazzi</a:t>
            </a:r>
            <a:r>
              <a:rPr lang="en-GB" altLang="ru-RU" sz="1000" b="0" dirty="0">
                <a:solidFill>
                  <a:srgbClr val="534B3E"/>
                </a:solidFill>
              </a:rPr>
              <a:t> </a:t>
            </a:r>
            <a:r>
              <a:rPr lang="ro-RO" altLang="ru-RU" sz="1000" b="0" dirty="0">
                <a:solidFill>
                  <a:srgbClr val="534B3E"/>
                </a:solidFill>
              </a:rPr>
              <a:t>66</a:t>
            </a:r>
            <a:endParaRPr lang="en-GB" altLang="ru-RU" sz="1000" b="0" dirty="0">
              <a:solidFill>
                <a:srgbClr val="534B3E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 typeface="Arial" charset="0"/>
              <a:buNone/>
            </a:pPr>
            <a:r>
              <a:rPr lang="en-GB" altLang="ru-RU" sz="1000" b="0" dirty="0">
                <a:solidFill>
                  <a:srgbClr val="534B3E"/>
                </a:solidFill>
              </a:rPr>
              <a:t>T  + 373 22 22-83-19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 typeface="Arial" charset="0"/>
              <a:buNone/>
            </a:pPr>
            <a:r>
              <a:rPr lang="en-GB" altLang="ru-RU" sz="1000" b="0" dirty="0">
                <a:solidFill>
                  <a:srgbClr val="534B3E"/>
                </a:solidFill>
              </a:rPr>
              <a:t>F  + 373 22 00-02-38</a:t>
            </a:r>
            <a:br>
              <a:rPr lang="en-GB" altLang="ru-RU" sz="1000" b="0" dirty="0">
                <a:solidFill>
                  <a:srgbClr val="534B3E"/>
                </a:solidFill>
              </a:rPr>
            </a:br>
            <a:r>
              <a:rPr lang="en-GB" altLang="ru-RU" sz="1000" b="0" dirty="0" smtClean="0">
                <a:solidFill>
                  <a:srgbClr val="534B3E"/>
                </a:solidFill>
                <a:hlinkClick r:id="rId2"/>
              </a:rPr>
              <a:t>www.giz.de</a:t>
            </a:r>
            <a:r>
              <a:rPr lang="en-GB" altLang="ru-RU" sz="1000" b="0" dirty="0">
                <a:solidFill>
                  <a:srgbClr val="534B3E"/>
                </a:solidFill>
              </a:rPr>
              <a:t>, </a:t>
            </a:r>
            <a:r>
              <a:rPr lang="en-GB" altLang="ru-RU" sz="1000" b="0" dirty="0">
                <a:solidFill>
                  <a:srgbClr val="534B3E"/>
                </a:solidFill>
                <a:hlinkClick r:id="rId3"/>
              </a:rPr>
              <a:t>www.serviciilocale.md</a:t>
            </a:r>
            <a:r>
              <a:rPr lang="en-GB" altLang="ru-RU" sz="1000" b="0" dirty="0">
                <a:solidFill>
                  <a:srgbClr val="534B3E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spcAft>
                <a:spcPts val="300"/>
              </a:spcAft>
              <a:buClrTx/>
              <a:buFont typeface="Arial" charset="0"/>
              <a:buNone/>
            </a:pPr>
            <a:endParaRPr lang="de-DE" altLang="ru-RU" sz="1200" dirty="0">
              <a:solidFill>
                <a:srgbClr val="534B3E"/>
              </a:solidFill>
            </a:endParaRP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None/>
            </a:pPr>
            <a:endParaRPr lang="de-DE" altLang="ru-RU" sz="1200" dirty="0">
              <a:solidFill>
                <a:srgbClr val="534B3E"/>
              </a:solidFill>
            </a:endParaRPr>
          </a:p>
        </p:txBody>
      </p:sp>
      <p:sp>
        <p:nvSpPr>
          <p:cNvPr id="38917" name="Inhaltsplatzhalter 8"/>
          <p:cNvSpPr txBox="1">
            <a:spLocks/>
          </p:cNvSpPr>
          <p:nvPr/>
        </p:nvSpPr>
        <p:spPr bwMode="auto">
          <a:xfrm>
            <a:off x="5018882" y="1543079"/>
            <a:ext cx="3733006" cy="467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GB" altLang="ru-RU" sz="1000" dirty="0" err="1">
                <a:solidFill>
                  <a:srgbClr val="534B3E"/>
                </a:solidFill>
              </a:rPr>
              <a:t>Autor</a:t>
            </a:r>
            <a:r>
              <a:rPr lang="ro-RO" altLang="ru-RU" sz="1000" dirty="0" smtClean="0">
                <a:solidFill>
                  <a:srgbClr val="534B3E"/>
                </a:solidFill>
              </a:rPr>
              <a:t>i</a:t>
            </a:r>
            <a:r>
              <a:rPr lang="en-US" altLang="ru-RU" sz="1000" dirty="0" smtClean="0">
                <a:solidFill>
                  <a:srgbClr val="534B3E"/>
                </a:solidFill>
              </a:rPr>
              <a:t>: </a:t>
            </a:r>
            <a:r>
              <a:rPr lang="en-US" altLang="ru-RU" sz="1000" dirty="0" err="1" smtClean="0">
                <a:solidFill>
                  <a:srgbClr val="534B3E"/>
                </a:solidFill>
              </a:rPr>
              <a:t>Visterniceanu</a:t>
            </a:r>
            <a:r>
              <a:rPr lang="en-US" altLang="ru-RU" sz="1000" dirty="0" smtClean="0">
                <a:solidFill>
                  <a:srgbClr val="534B3E"/>
                </a:solidFill>
              </a:rPr>
              <a:t> E.</a:t>
            </a:r>
            <a:r>
              <a:rPr lang="en-GB" altLang="ru-RU" sz="1000" dirty="0">
                <a:solidFill>
                  <a:srgbClr val="534B3E"/>
                </a:solidFill>
              </a:rPr>
              <a:t/>
            </a:r>
            <a:br>
              <a:rPr lang="en-GB" altLang="ru-RU" sz="1000" dirty="0">
                <a:solidFill>
                  <a:srgbClr val="534B3E"/>
                </a:solidFill>
              </a:rPr>
            </a:br>
            <a:endParaRPr lang="en-GB" altLang="ru-RU" sz="1000" b="0" dirty="0">
              <a:solidFill>
                <a:srgbClr val="534B3E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ClrTx/>
              <a:buFontTx/>
              <a:buNone/>
            </a:pPr>
            <a:endParaRPr lang="en-GB" altLang="ru-RU" sz="1000" dirty="0">
              <a:solidFill>
                <a:srgbClr val="534B3E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GB" altLang="ru-RU" sz="1000" dirty="0">
              <a:solidFill>
                <a:srgbClr val="534B3E"/>
              </a:solidFill>
            </a:endParaRPr>
          </a:p>
        </p:txBody>
      </p:sp>
      <p:sp>
        <p:nvSpPr>
          <p:cNvPr id="38918" name="Textfeld 9"/>
          <p:cNvSpPr txBox="1">
            <a:spLocks noChangeArrowheads="1"/>
          </p:cNvSpPr>
          <p:nvPr/>
        </p:nvSpPr>
        <p:spPr bwMode="auto">
          <a:xfrm>
            <a:off x="495300" y="4718050"/>
            <a:ext cx="11477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o-RO" altLang="ru-RU" sz="800" b="0">
                <a:solidFill>
                  <a:srgbClr val="534B3E"/>
                </a:solidFill>
              </a:rPr>
              <a:t>Proiect cofinanțat de </a:t>
            </a:r>
            <a:endParaRPr lang="en-GB" altLang="ru-RU" sz="800" b="0">
              <a:solidFill>
                <a:srgbClr val="534B3E"/>
              </a:solidFill>
            </a:endParaRPr>
          </a:p>
        </p:txBody>
      </p:sp>
      <p:pic>
        <p:nvPicPr>
          <p:cNvPr id="38919" name="Picture 2" descr="D:\docs\desktop\ELdZ_Mol_cmyk_r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36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Textfeld 5"/>
          <p:cNvSpPr txBox="1">
            <a:spLocks noChangeArrowheads="1"/>
          </p:cNvSpPr>
          <p:nvPr/>
        </p:nvSpPr>
        <p:spPr bwMode="auto">
          <a:xfrm>
            <a:off x="6377781" y="669925"/>
            <a:ext cx="1066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o-RO" altLang="ru-RU" sz="800" b="0" dirty="0">
                <a:solidFill>
                  <a:schemeClr val="tx1"/>
                </a:solidFill>
              </a:rPr>
              <a:t>Implementat de</a:t>
            </a:r>
            <a:endParaRPr lang="en-GB" altLang="ru-RU" sz="800" b="0" dirty="0">
              <a:solidFill>
                <a:schemeClr val="tx1"/>
              </a:solidFill>
            </a:endParaRPr>
          </a:p>
        </p:txBody>
      </p:sp>
      <p:sp>
        <p:nvSpPr>
          <p:cNvPr id="38921" name="Textfeld 9"/>
          <p:cNvSpPr txBox="1">
            <a:spLocks noChangeArrowheads="1"/>
          </p:cNvSpPr>
          <p:nvPr/>
        </p:nvSpPr>
        <p:spPr bwMode="auto">
          <a:xfrm>
            <a:off x="5433217" y="2724943"/>
            <a:ext cx="11477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o-RO" altLang="ru-RU" sz="800" b="0" dirty="0">
                <a:solidFill>
                  <a:srgbClr val="534B3E"/>
                </a:solidFill>
              </a:rPr>
              <a:t>În cooperare cu</a:t>
            </a:r>
            <a:endParaRPr lang="en-GB" altLang="ru-RU" sz="800" b="0" dirty="0">
              <a:solidFill>
                <a:srgbClr val="534B3E"/>
              </a:solidFill>
            </a:endParaRPr>
          </a:p>
        </p:txBody>
      </p:sp>
      <p:pic>
        <p:nvPicPr>
          <p:cNvPr id="389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980" y="3265310"/>
            <a:ext cx="8477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6" name="Picture 2" descr="C:\Users\statia2\Desktop\SDC-Rom_CMYK_hoch_po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5214938"/>
            <a:ext cx="198437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Picture 14" descr="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4474581"/>
            <a:ext cx="2970370" cy="74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cfc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681" y="3303919"/>
            <a:ext cx="833121" cy="849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ifcaac_logo0200px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706" y="3227329"/>
            <a:ext cx="1067274" cy="99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585" y="5797237"/>
            <a:ext cx="944563" cy="60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284" y="5539975"/>
            <a:ext cx="1590675" cy="209550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583" y="5722850"/>
            <a:ext cx="72072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843" y="5720293"/>
            <a:ext cx="746125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39939" name="Datumsplatzhalter 3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3361AF97-F3BD-429A-9BA1-51754AB5CFC8}" type="datetime1">
              <a:rPr lang="en-GB" altLang="ru-RU" smtClean="0">
                <a:latin typeface="Arial Narrow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22/10/2017</a:t>
            </a:fld>
            <a:endParaRPr lang="de-DE" altLang="ru-RU" smtClean="0">
              <a:latin typeface="Arial Narrow" pitchFamily="34" charset="0"/>
            </a:endParaRPr>
          </a:p>
        </p:txBody>
      </p:sp>
      <p:pic>
        <p:nvPicPr>
          <p:cNvPr id="39940" name="Picture 2" descr="D:\docs\desktop\ELdZ_Mol_cmyk_r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36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feld 5"/>
          <p:cNvSpPr txBox="1">
            <a:spLocks noChangeArrowheads="1"/>
          </p:cNvSpPr>
          <p:nvPr/>
        </p:nvSpPr>
        <p:spPr bwMode="auto">
          <a:xfrm>
            <a:off x="7419975" y="314325"/>
            <a:ext cx="1066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o-RO" altLang="ru-RU" sz="800" b="0">
                <a:solidFill>
                  <a:schemeClr val="tx1"/>
                </a:solidFill>
              </a:rPr>
              <a:t>Implementat de</a:t>
            </a:r>
            <a:endParaRPr lang="en-GB" altLang="ru-RU" sz="800" b="0">
              <a:solidFill>
                <a:schemeClr val="tx1"/>
              </a:solidFill>
            </a:endParaRPr>
          </a:p>
        </p:txBody>
      </p:sp>
      <p:pic>
        <p:nvPicPr>
          <p:cNvPr id="39944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706813"/>
            <a:ext cx="3400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umsplatzhalter 3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9ABEE42-6960-4333-9700-9F88C4BE5CC9}" type="datetime1">
              <a:rPr lang="en-GB" altLang="ru-RU" smtClean="0">
                <a:latin typeface="Arial Narrow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22/10/2017</a:t>
            </a:fld>
            <a:endParaRPr lang="de-DE" altLang="ru-RU" smtClean="0">
              <a:latin typeface="Arial Narrow" pitchFamily="34" charset="0"/>
            </a:endParaRPr>
          </a:p>
        </p:txBody>
      </p:sp>
      <p:sp>
        <p:nvSpPr>
          <p:cNvPr id="4099" name="Textfeld 5"/>
          <p:cNvSpPr txBox="1">
            <a:spLocks noChangeArrowheads="1"/>
          </p:cNvSpPr>
          <p:nvPr/>
        </p:nvSpPr>
        <p:spPr bwMode="auto">
          <a:xfrm>
            <a:off x="7419975" y="314325"/>
            <a:ext cx="1066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o-RO" altLang="ru-RU" sz="800" b="0">
                <a:solidFill>
                  <a:schemeClr val="tx1"/>
                </a:solidFill>
              </a:rPr>
              <a:t>Implementat de</a:t>
            </a:r>
            <a:endParaRPr lang="en-GB" altLang="ru-RU" sz="800" b="0">
              <a:solidFill>
                <a:schemeClr val="tx1"/>
              </a:solidFill>
            </a:endParaRPr>
          </a:p>
        </p:txBody>
      </p:sp>
      <p:sp>
        <p:nvSpPr>
          <p:cNvPr id="4100" name="Заголовок 1"/>
          <p:cNvSpPr txBox="1">
            <a:spLocks/>
          </p:cNvSpPr>
          <p:nvPr/>
        </p:nvSpPr>
        <p:spPr bwMode="auto">
          <a:xfrm>
            <a:off x="554038" y="1555750"/>
            <a:ext cx="77755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en-US" sz="2800" dirty="0" smtClean="0">
                <a:solidFill>
                  <a:srgbClr val="C00000"/>
                </a:solidFill>
                <a:cs typeface="Times New Roman" pitchFamily="18" charset="0"/>
              </a:rPr>
              <a:t>       </a:t>
            </a:r>
            <a:r>
              <a:rPr lang="ru-RU" altLang="en-US" sz="2800" dirty="0">
                <a:solidFill>
                  <a:srgbClr val="C00000"/>
                </a:solidFill>
                <a:cs typeface="Times New Roman" pitchFamily="18" charset="0"/>
              </a:rPr>
              <a:t>К</a:t>
            </a:r>
            <a:r>
              <a:rPr lang="ru-RU" altLang="en-US" sz="2800" dirty="0" smtClean="0">
                <a:solidFill>
                  <a:srgbClr val="C00000"/>
                </a:solidFill>
                <a:cs typeface="Times New Roman" pitchFamily="18" charset="0"/>
              </a:rPr>
              <a:t>лючевые </a:t>
            </a:r>
            <a:r>
              <a:rPr lang="ru-RU" altLang="en-US" sz="2800" dirty="0">
                <a:solidFill>
                  <a:srgbClr val="C00000"/>
                </a:solidFill>
                <a:cs typeface="Times New Roman" pitchFamily="18" charset="0"/>
              </a:rPr>
              <a:t>слова сессии: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en-US" sz="2400" dirty="0">
                <a:solidFill>
                  <a:srgbClr val="C0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altLang="ru-RU" sz="1000" smtClean="0">
                <a:solidFill>
                  <a:srgbClr val="6E6452"/>
                </a:solidFill>
                <a:latin typeface="Arial Narrow" pitchFamily="34" charset="0"/>
              </a:rPr>
              <a:t>Elena Visterniceanu</a:t>
            </a:r>
            <a:endParaRPr lang="de-DE" altLang="ru-RU" sz="1000" smtClean="0">
              <a:solidFill>
                <a:srgbClr val="6E6452"/>
              </a:solidFill>
              <a:latin typeface="Arial Narrow" pitchFamily="34" charset="0"/>
            </a:endParaRPr>
          </a:p>
        </p:txBody>
      </p:sp>
      <p:pic>
        <p:nvPicPr>
          <p:cNvPr id="4102" name="Picture 2" descr="D:\docs\desktop\ELdZ_Mol_cmyk_r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36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2"/>
          <p:cNvSpPr>
            <a:spLocks noChangeArrowheads="1"/>
          </p:cNvSpPr>
          <p:nvPr/>
        </p:nvSpPr>
        <p:spPr bwMode="auto">
          <a:xfrm>
            <a:off x="554038" y="2116138"/>
            <a:ext cx="7612062" cy="683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800" dirty="0" smtClean="0">
                <a:solidFill>
                  <a:schemeClr val="tx1"/>
                </a:solidFill>
                <a:cs typeface="Times New Roman" pitchFamily="18" charset="0"/>
              </a:rPr>
              <a:t>Должность</a:t>
            </a:r>
            <a:endParaRPr lang="en-US" altLang="ru-RU" sz="28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800" dirty="0" smtClean="0">
                <a:solidFill>
                  <a:schemeClr val="tx1"/>
                </a:solidFill>
                <a:cs typeface="Times New Roman" pitchFamily="18" charset="0"/>
              </a:rPr>
              <a:t>Полномочия</a:t>
            </a:r>
            <a:endParaRPr lang="ru-RU" altLang="ru-RU" sz="28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800" dirty="0" smtClean="0">
                <a:solidFill>
                  <a:schemeClr val="tx1"/>
                </a:solidFill>
                <a:cs typeface="Times New Roman" pitchFamily="18" charset="0"/>
              </a:rPr>
              <a:t>Обязанности </a:t>
            </a:r>
            <a:endParaRPr lang="ru-RU" altLang="ru-RU" sz="28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800" dirty="0" smtClean="0">
                <a:solidFill>
                  <a:schemeClr val="tx1"/>
                </a:solidFill>
                <a:cs typeface="Times New Roman" pitchFamily="18" charset="0"/>
              </a:rPr>
              <a:t>Ответственность</a:t>
            </a:r>
            <a:endParaRPr lang="ru-RU" altLang="ru-RU" sz="28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800" dirty="0" smtClean="0">
                <a:solidFill>
                  <a:schemeClr val="tx1"/>
                </a:solidFill>
                <a:cs typeface="Times New Roman" pitchFamily="18" charset="0"/>
              </a:rPr>
              <a:t>Анализ</a:t>
            </a:r>
            <a:endParaRPr lang="en-US" altLang="ru-RU" sz="28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800" dirty="0" smtClean="0">
                <a:solidFill>
                  <a:schemeClr val="tx1"/>
                </a:solidFill>
                <a:cs typeface="Times New Roman" pitchFamily="18" charset="0"/>
              </a:rPr>
              <a:t>Проектирование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800" dirty="0" smtClean="0">
                <a:solidFill>
                  <a:schemeClr val="tx1"/>
                </a:solidFill>
                <a:cs typeface="Times New Roman" pitchFamily="18" charset="0"/>
              </a:rPr>
              <a:t>Должностная инструкция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ro-RO" altLang="ru-RU" sz="28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altLang="ru-RU" sz="2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charset="0"/>
              <a:buNone/>
              <a:defRPr/>
            </a:pPr>
            <a:r>
              <a:rPr lang="ro-RO" altLang="ru-RU" b="0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o-RO" altLang="ru-RU" b="0" dirty="0" smtClean="0">
                <a:solidFill>
                  <a:schemeClr val="tx1"/>
                </a:solidFill>
                <a:cs typeface="Times New Roman" pitchFamily="18" charset="0"/>
              </a:rPr>
            </a:br>
            <a:endParaRPr lang="ro-RO" altLang="ru-RU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umsplatzhalter 3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36D8EED5-45F8-4D54-878D-2C66F1789FBA}" type="datetime1">
              <a:rPr lang="en-GB" altLang="ru-RU" smtClean="0">
                <a:latin typeface="Arial Narrow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22/10/2017</a:t>
            </a:fld>
            <a:endParaRPr lang="de-DE" altLang="ru-RU" smtClean="0">
              <a:latin typeface="Arial Narrow" pitchFamily="34" charset="0"/>
            </a:endParaRPr>
          </a:p>
        </p:txBody>
      </p:sp>
      <p:sp>
        <p:nvSpPr>
          <p:cNvPr id="7171" name="Textfeld 5"/>
          <p:cNvSpPr txBox="1">
            <a:spLocks noChangeArrowheads="1"/>
          </p:cNvSpPr>
          <p:nvPr/>
        </p:nvSpPr>
        <p:spPr bwMode="auto">
          <a:xfrm>
            <a:off x="7419975" y="314325"/>
            <a:ext cx="1066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o-RO" altLang="ru-RU" sz="800" b="0">
                <a:solidFill>
                  <a:schemeClr val="tx1"/>
                </a:solidFill>
              </a:rPr>
              <a:t>Implementat de</a:t>
            </a:r>
            <a:endParaRPr lang="en-GB" altLang="ru-RU" sz="800" b="0">
              <a:solidFill>
                <a:schemeClr val="tx1"/>
              </a:solidFill>
            </a:endParaRPr>
          </a:p>
        </p:txBody>
      </p:sp>
      <p:sp>
        <p:nvSpPr>
          <p:cNvPr id="7172" name="Заголовок 1"/>
          <p:cNvSpPr txBox="1">
            <a:spLocks/>
          </p:cNvSpPr>
          <p:nvPr/>
        </p:nvSpPr>
        <p:spPr bwMode="auto">
          <a:xfrm>
            <a:off x="450761" y="1646159"/>
            <a:ext cx="8393995" cy="69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en-US" sz="3200" dirty="0" smtClean="0">
                <a:solidFill>
                  <a:schemeClr val="tx1"/>
                </a:solidFill>
                <a:cs typeface="Times New Roman" pitchFamily="18" charset="0"/>
              </a:rPr>
              <a:t>Вопрос № 1</a:t>
            </a:r>
            <a:endParaRPr lang="ru-RU" altLang="en-US" sz="3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altLang="ru-RU" sz="1000" smtClean="0">
                <a:solidFill>
                  <a:srgbClr val="6E6452"/>
                </a:solidFill>
                <a:latin typeface="Arial Narrow" pitchFamily="34" charset="0"/>
              </a:rPr>
              <a:t>Elena Visterniceanu</a:t>
            </a:r>
            <a:endParaRPr lang="de-DE" altLang="ru-RU" sz="1000" smtClean="0">
              <a:solidFill>
                <a:srgbClr val="6E6452"/>
              </a:solidFill>
              <a:latin typeface="Arial Narrow" pitchFamily="34" charset="0"/>
            </a:endParaRPr>
          </a:p>
        </p:txBody>
      </p:sp>
      <p:pic>
        <p:nvPicPr>
          <p:cNvPr id="7174" name="Picture 2" descr="D:\docs\desktop\ELdZ_Mol_cmyk_r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36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246" y="3718101"/>
            <a:ext cx="3209784" cy="2539378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0761" y="2705725"/>
            <a:ext cx="824247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Каковы </a:t>
            </a:r>
            <a:r>
              <a:rPr lang="ru-RU" sz="2800" dirty="0">
                <a:solidFill>
                  <a:srgbClr val="C00000"/>
                </a:solidFill>
              </a:rPr>
              <a:t>основные </a:t>
            </a:r>
            <a:r>
              <a:rPr lang="ru-RU" sz="2800" dirty="0" smtClean="0">
                <a:solidFill>
                  <a:srgbClr val="C00000"/>
                </a:solidFill>
              </a:rPr>
              <a:t>компоненты должности?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99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624938" y="1347072"/>
            <a:ext cx="7775575" cy="619125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Компоненты должности</a:t>
            </a:r>
            <a:r>
              <a:rPr lang="ro-RO" alt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:</a:t>
            </a:r>
            <a:endParaRPr lang="ru-RU" altLang="ru-RU" sz="2800" b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8197" name="Дата 3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C44DB32-8CAE-48CD-A21F-63A6034AD9EC}" type="datetime1">
              <a:rPr lang="en-GB" altLang="ru-RU" smtClean="0">
                <a:latin typeface="Arial Narrow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22/10/2017</a:t>
            </a:fld>
            <a:endParaRPr lang="en-GB" altLang="ru-RU" smtClean="0">
              <a:latin typeface="Arial Narrow" pitchFamily="34" charset="0"/>
            </a:endParaRPr>
          </a:p>
        </p:txBody>
      </p:sp>
      <p:sp>
        <p:nvSpPr>
          <p:cNvPr id="8198" name="Объект 4"/>
          <p:cNvSpPr>
            <a:spLocks noGrp="1"/>
          </p:cNvSpPr>
          <p:nvPr>
            <p:ph idx="1"/>
          </p:nvPr>
        </p:nvSpPr>
        <p:spPr>
          <a:xfrm>
            <a:off x="704850" y="2109788"/>
            <a:ext cx="7775575" cy="4498975"/>
          </a:xfrm>
        </p:spPr>
        <p:txBody>
          <a:bodyPr/>
          <a:lstStyle/>
          <a:p>
            <a:pPr eaLnBrk="1" hangingPunct="1">
              <a:buNone/>
            </a:pPr>
            <a:r>
              <a:rPr lang="ru-RU" altLang="ru-RU" sz="24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Должность является основным </a:t>
            </a:r>
            <a:r>
              <a:rPr lang="ru-RU" altLang="ru-RU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структурным</a:t>
            </a:r>
            <a:endParaRPr lang="ro-RO" altLang="ru-RU" sz="24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элементом </a:t>
            </a:r>
            <a:r>
              <a:rPr lang="ru-RU" altLang="ru-RU" sz="24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организации и характеризуется </a:t>
            </a:r>
            <a:r>
              <a:rPr lang="ro-RO" altLang="ru-RU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:</a:t>
            </a:r>
            <a:endParaRPr lang="ru-RU" altLang="ru-RU" sz="24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eaLnBrk="1" hangingPunct="1">
              <a:buNone/>
            </a:pPr>
            <a:endParaRPr lang="ro-RO" altLang="ru-RU" sz="24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полномочиями </a:t>
            </a:r>
            <a:endParaRPr lang="ro-RO" altLang="ru-RU" sz="24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обязанностями </a:t>
            </a:r>
            <a:endParaRPr lang="ro-RO" altLang="ru-RU" sz="24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правами</a:t>
            </a:r>
            <a:endParaRPr lang="ro-RO" altLang="ru-RU" sz="24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ответственностью</a:t>
            </a:r>
            <a:r>
              <a:rPr lang="ru-RU" altLang="ru-RU" sz="2400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99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684213" y="1554163"/>
            <a:ext cx="7775575" cy="617537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rgbClr val="C00000"/>
                </a:solidFill>
                <a:cs typeface="Times New Roman" pitchFamily="18" charset="0"/>
              </a:rPr>
              <a:t>З</a:t>
            </a:r>
            <a:r>
              <a:rPr lang="ru-RU" alt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олотой треугольник управления</a:t>
            </a:r>
          </a:p>
        </p:txBody>
      </p:sp>
      <p:sp>
        <p:nvSpPr>
          <p:cNvPr id="9220" name="Дата 3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FA83605-77AF-4E0D-8B14-7D1DDE12B8EB}" type="datetime1">
              <a:rPr lang="en-GB" altLang="ru-RU" smtClean="0">
                <a:latin typeface="Arial Narrow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22/10/2017</a:t>
            </a:fld>
            <a:endParaRPr lang="en-GB" altLang="ru-RU" smtClean="0">
              <a:latin typeface="Arial Narrow" pitchFamily="34" charset="0"/>
            </a:endParaRPr>
          </a:p>
        </p:txBody>
      </p:sp>
      <p:pic>
        <p:nvPicPr>
          <p:cNvPr id="1026" name="Picture 2" descr="C:\Users\secretar\Desktop\Metallic-Gold-Triang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3111500"/>
            <a:ext cx="5080000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Объект 4"/>
          <p:cNvSpPr>
            <a:spLocks noGrp="1"/>
          </p:cNvSpPr>
          <p:nvPr>
            <p:ph idx="1"/>
          </p:nvPr>
        </p:nvSpPr>
        <p:spPr>
          <a:xfrm>
            <a:off x="682625" y="2359025"/>
            <a:ext cx="7775575" cy="4498975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литературе соотношение между целями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обязанностями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полномочиями и ответственностью известны как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золотой треугольник управления.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81192" y="1451132"/>
            <a:ext cx="7775575" cy="617537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accent1"/>
                </a:solidFill>
                <a:cs typeface="Times New Roman" pitchFamily="18" charset="0"/>
              </a:rPr>
              <a:t>Анализ</a:t>
            </a:r>
            <a:r>
              <a:rPr lang="en-US" altLang="ru-RU" sz="2800" b="1" dirty="0" smtClean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chemeClr val="accent1"/>
                </a:solidFill>
                <a:cs typeface="Times New Roman" pitchFamily="18" charset="0"/>
              </a:rPr>
              <a:t>должности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18436" name="Дата 3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defRPr>
                <a:solidFill>
                  <a:srgbClr val="6E645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4F43439-5FCA-439A-972E-5B97D72F0039}" type="datetime1">
              <a:rPr lang="en-GB" altLang="ru-RU" smtClean="0">
                <a:latin typeface="Arial Narrow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22/10/2017</a:t>
            </a:fld>
            <a:endParaRPr lang="en-GB" altLang="ru-RU" smtClean="0">
              <a:latin typeface="Arial Narrow" pitchFamily="34" charset="0"/>
            </a:endParaRPr>
          </a:p>
        </p:txBody>
      </p:sp>
      <p:sp>
        <p:nvSpPr>
          <p:cNvPr id="18437" name="Объект 4"/>
          <p:cNvSpPr>
            <a:spLocks noGrp="1"/>
          </p:cNvSpPr>
          <p:nvPr>
            <p:ph idx="1"/>
          </p:nvPr>
        </p:nvSpPr>
        <p:spPr>
          <a:xfrm>
            <a:off x="321972" y="2230438"/>
            <a:ext cx="8401341" cy="214837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just" eaLnBrk="1" hangingPunct="1">
              <a:buNone/>
            </a:pPr>
            <a:r>
              <a:rPr lang="ru-RU" altLang="ru-RU" sz="2400" b="1" u="sng" dirty="0" smtClean="0">
                <a:solidFill>
                  <a:srgbClr val="C00000"/>
                </a:solidFill>
                <a:cs typeface="Times New Roman" pitchFamily="18" charset="0"/>
              </a:rPr>
              <a:t>Анализ</a:t>
            </a:r>
            <a:r>
              <a:rPr lang="en-US" altLang="ru-RU" sz="2400" b="1" u="sng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altLang="ru-RU" sz="2400" b="1" u="sng" dirty="0" smtClean="0">
                <a:solidFill>
                  <a:srgbClr val="C00000"/>
                </a:solidFill>
                <a:cs typeface="Times New Roman" pitchFamily="18" charset="0"/>
              </a:rPr>
              <a:t>должности </a:t>
            </a:r>
            <a:r>
              <a:rPr lang="ru-RU" altLang="ru-RU" sz="2400" dirty="0">
                <a:solidFill>
                  <a:schemeClr val="tx1"/>
                </a:solidFill>
                <a:cs typeface="Times New Roman" pitchFamily="18" charset="0"/>
              </a:rPr>
              <a:t>— это процесс систематического исследования работы по определению наиболее существенных ее характеристик, а также требований к исполнителям данной работы</a:t>
            </a:r>
            <a:r>
              <a:rPr lang="ru-RU" altLang="ru-RU" sz="2400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  <a:p>
            <a:pPr marL="0" indent="0" algn="just" eaLnBrk="1" hangingPunct="1">
              <a:buNone/>
            </a:pPr>
            <a:endParaRPr lang="ru-RU" altLang="ru-RU" sz="2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400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ro-RO" altLang="ru-RU" sz="24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99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9093" y="2367171"/>
            <a:ext cx="839702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b="0" dirty="0" smtClean="0">
              <a:solidFill>
                <a:schemeClr val="tx1"/>
              </a:solidFill>
            </a:endParaRPr>
          </a:p>
          <a:p>
            <a:r>
              <a:rPr lang="ru-RU" b="0" dirty="0" smtClean="0">
                <a:solidFill>
                  <a:schemeClr val="tx1"/>
                </a:solidFill>
              </a:rPr>
              <a:t>Анализ </a:t>
            </a:r>
            <a:r>
              <a:rPr lang="ru-RU" b="0" dirty="0">
                <a:solidFill>
                  <a:schemeClr val="tx1"/>
                </a:solidFill>
              </a:rPr>
              <a:t>проводится  менеджером по персоналу совместно с специалистами других </a:t>
            </a:r>
            <a:r>
              <a:rPr lang="ru-RU" b="0" dirty="0" smtClean="0">
                <a:solidFill>
                  <a:schemeClr val="tx1"/>
                </a:solidFill>
              </a:rPr>
              <a:t>отделов, </a:t>
            </a:r>
            <a:r>
              <a:rPr lang="ru-RU" b="0" dirty="0">
                <a:solidFill>
                  <a:schemeClr val="tx1"/>
                </a:solidFill>
              </a:rPr>
              <a:t>которые знают специфику фактического содержания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1" y="901521"/>
            <a:ext cx="8371267" cy="1200329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Анализ рабочего места проводится для последующего решения многих важных организационных и кадровых проблем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366" y="2266682"/>
            <a:ext cx="8073634" cy="399731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для описания и проектирования </a:t>
            </a:r>
            <a:r>
              <a:rPr lang="ru-RU" sz="2000" dirty="0">
                <a:solidFill>
                  <a:srgbClr val="000000"/>
                </a:solidFill>
              </a:rPr>
              <a:t>рабочего места; </a:t>
            </a:r>
            <a:endParaRPr lang="ru-RU" sz="2000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</a:rPr>
              <a:t> для поиска необходимых организации сотрудников; </a:t>
            </a:r>
            <a:endParaRPr lang="ru-RU" sz="2000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</a:rPr>
              <a:t> для объективного отбора сотрудников;  для осуществления формальной оценки совершенной сотрудником деятельности (проделанной им работы);  </a:t>
            </a:r>
            <a:endParaRPr lang="ru-RU" sz="2000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</a:rPr>
              <a:t> для </a:t>
            </a:r>
            <a:r>
              <a:rPr lang="ru-RU" sz="2000" dirty="0">
                <a:solidFill>
                  <a:srgbClr val="000000"/>
                </a:solidFill>
              </a:rPr>
              <a:t>квалификационной подготовки и переподготовки персонала</a:t>
            </a:r>
            <a:r>
              <a:rPr lang="ru-RU" sz="2000" dirty="0" smtClean="0">
                <a:solidFill>
                  <a:srgbClr val="000000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 для организации карьеры сотрудников;  в связи с материальным и моральным стимулированием персонала;  в связи с задачей обеспечения техники безопасности труда.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XXX</a:t>
            </a:r>
            <a:endParaRPr lang="de-DE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BA2F389-984B-4287-AC76-B55A02C9479B}" type="datetime1">
              <a:rPr lang="en-GB" altLang="ru-RU" smtClean="0"/>
              <a:pPr>
                <a:defRPr/>
              </a:pPr>
              <a:t>22/10/2017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71072223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2425</TotalTime>
  <Words>1493</Words>
  <Application>Microsoft Office PowerPoint</Application>
  <PresentationFormat>On-screen Show (4:3)</PresentationFormat>
  <Paragraphs>307</Paragraphs>
  <Slides>36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Arial</vt:lpstr>
      <vt:lpstr>Arial Narrow</vt:lpstr>
      <vt:lpstr>Calibri</vt:lpstr>
      <vt:lpstr>Times New Roman</vt:lpstr>
      <vt:lpstr>Wingdings</vt:lpstr>
      <vt:lpstr>GIZ_Banner_Kopfzeile-Ausland (3)</vt:lpstr>
      <vt:lpstr>Курс по обучению сотрудников операторов «Водо-Канала»  Модуль12:Управление человеческим ресурсом оператором водоснабжения и канализации  сессия 2  Анализ и проектирование рабочего места. Важность этих элементов в повышении эффективности технологических процессов  Елена Вистерничану Специалист по работе с персоналом  27-28-29 июня 2017, КИШИНЕВ </vt:lpstr>
      <vt:lpstr>PowerPoint Presentation</vt:lpstr>
      <vt:lpstr>Теоретические аспекты должности</vt:lpstr>
      <vt:lpstr>PowerPoint Presentation</vt:lpstr>
      <vt:lpstr>PowerPoint Presentation</vt:lpstr>
      <vt:lpstr>Компоненты должности:</vt:lpstr>
      <vt:lpstr>Золотой треугольник управления</vt:lpstr>
      <vt:lpstr>Анализ должности</vt:lpstr>
      <vt:lpstr>Анализ рабочего места проводится для последующего решения многих важных организационных и кадровых проблем</vt:lpstr>
      <vt:lpstr>Методы сбора необходимой для АРМ информации</vt:lpstr>
      <vt:lpstr>Описание работы (должности) </vt:lpstr>
      <vt:lpstr>PowerPoint Presentation</vt:lpstr>
      <vt:lpstr>Этапы АРМ</vt:lpstr>
      <vt:lpstr>PowerPoint Presentation</vt:lpstr>
      <vt:lpstr>Характеристики проектирования работы </vt:lpstr>
      <vt:lpstr>Вопрос № 2 </vt:lpstr>
      <vt:lpstr>Основные подходы к проектированию работы  </vt:lpstr>
      <vt:lpstr>PowerPoint Presentation</vt:lpstr>
      <vt:lpstr>PowerPoint Presentation</vt:lpstr>
      <vt:lpstr>PowerPoint Presentation</vt:lpstr>
      <vt:lpstr>Должностная инструкция </vt:lpstr>
      <vt:lpstr>PowerPoint Presentation</vt:lpstr>
      <vt:lpstr>PowerPoint Presentation</vt:lpstr>
      <vt:lpstr>PowerPoint Presentation</vt:lpstr>
      <vt:lpstr>  Структура должностной инструкции </vt:lpstr>
      <vt:lpstr>Раздел № II ” Описание должности” </vt:lpstr>
      <vt:lpstr>Раздел № III ” Требования к квалификации” </vt:lpstr>
      <vt:lpstr>PowerPoint Presentation</vt:lpstr>
      <vt:lpstr>PowerPoint Presentation</vt:lpstr>
      <vt:lpstr>PowerPoint Presentation</vt:lpstr>
      <vt:lpstr> Рекомендации по разработке должностных инструкций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Admin</cp:lastModifiedBy>
  <cp:revision>209</cp:revision>
  <cp:lastPrinted>2017-10-17T10:54:26Z</cp:lastPrinted>
  <dcterms:created xsi:type="dcterms:W3CDTF">2013-09-05T11:54:56Z</dcterms:created>
  <dcterms:modified xsi:type="dcterms:W3CDTF">2017-10-22T17:15:04Z</dcterms:modified>
</cp:coreProperties>
</file>