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4" r:id="rId7"/>
    <p:sldId id="262" r:id="rId8"/>
    <p:sldId id="263" r:id="rId9"/>
    <p:sldId id="265" r:id="rId10"/>
    <p:sldId id="266" r:id="rId11"/>
    <p:sldId id="272" r:id="rId12"/>
    <p:sldId id="268" r:id="rId13"/>
    <p:sldId id="270" r:id="rId14"/>
    <p:sldId id="269" r:id="rId15"/>
    <p:sldId id="267"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130" d="100"/>
          <a:sy n="130" d="100"/>
        </p:scale>
        <p:origin x="-52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AB4BF4-1775-43CE-AECD-F562FFE1B291}" type="doc">
      <dgm:prSet loTypeId="urn:microsoft.com/office/officeart/2005/8/layout/chevron1" loCatId="process" qsTypeId="urn:microsoft.com/office/officeart/2005/8/quickstyle/simple1" qsCatId="simple" csTypeId="urn:microsoft.com/office/officeart/2005/8/colors/accent1_2" csCatId="accent1" phldr="1"/>
      <dgm:spPr/>
    </dgm:pt>
    <dgm:pt modelId="{E5AC3D06-5F4C-46E6-8894-6C2D11263CC1}">
      <dgm:prSet phldrT="[Text]"/>
      <dgm:spPr/>
      <dgm:t>
        <a:bodyPr/>
        <a:lstStyle/>
        <a:p>
          <a:r>
            <a:rPr lang="ro-RO" b="1" dirty="0" smtClean="0">
              <a:solidFill>
                <a:schemeClr val="tx1"/>
              </a:solidFill>
              <a:latin typeface="Times New Roman" pitchFamily="18" charset="0"/>
              <a:cs typeface="Times New Roman" pitchFamily="18" charset="0"/>
            </a:rPr>
            <a:t>Determinarea, avizarea/aprobarea </a:t>
          </a:r>
          <a:r>
            <a:rPr lang="ro-RO" b="1" dirty="0" smtClean="0">
              <a:solidFill>
                <a:schemeClr val="tx1"/>
              </a:solidFill>
              <a:latin typeface="Times New Roman" pitchFamily="18" charset="0"/>
              <a:cs typeface="Times New Roman" pitchFamily="18" charset="0"/>
            </a:rPr>
            <a:t>cheltuielilor de bază</a:t>
          </a:r>
          <a:endParaRPr lang="en-US" b="1" dirty="0">
            <a:solidFill>
              <a:schemeClr val="tx1"/>
            </a:solidFill>
            <a:latin typeface="Times New Roman" pitchFamily="18" charset="0"/>
            <a:cs typeface="Times New Roman" pitchFamily="18" charset="0"/>
          </a:endParaRPr>
        </a:p>
      </dgm:t>
    </dgm:pt>
    <dgm:pt modelId="{81B789F4-32AC-476D-8398-9B0A7BCF611A}" type="parTrans" cxnId="{DCCBFB02-CE54-4FBA-B816-E7B542268E30}">
      <dgm:prSet/>
      <dgm:spPr/>
      <dgm:t>
        <a:bodyPr/>
        <a:lstStyle/>
        <a:p>
          <a:endParaRPr lang="en-US"/>
        </a:p>
      </dgm:t>
    </dgm:pt>
    <dgm:pt modelId="{25B13E9D-9271-4515-80DF-916EB4BDEA09}" type="sibTrans" cxnId="{DCCBFB02-CE54-4FBA-B816-E7B542268E30}">
      <dgm:prSet/>
      <dgm:spPr/>
      <dgm:t>
        <a:bodyPr/>
        <a:lstStyle/>
        <a:p>
          <a:endParaRPr lang="en-US"/>
        </a:p>
      </dgm:t>
    </dgm:pt>
    <dgm:pt modelId="{A2009F07-752A-47D2-9A08-452591DF0BD9}">
      <dgm:prSet phldrT="[Text]"/>
      <dgm:spPr/>
      <dgm:t>
        <a:bodyPr/>
        <a:lstStyle/>
        <a:p>
          <a:r>
            <a:rPr lang="ro-RO" b="1" dirty="0" smtClean="0">
              <a:solidFill>
                <a:schemeClr val="tx1"/>
              </a:solidFill>
              <a:latin typeface="Times New Roman" pitchFamily="18" charset="0"/>
              <a:cs typeface="Times New Roman" pitchFamily="18" charset="0"/>
            </a:rPr>
            <a:t>Determinarea, examinarea, avizarea, aprobarea tarifelor</a:t>
          </a:r>
          <a:endParaRPr lang="en-US" b="1" dirty="0">
            <a:solidFill>
              <a:schemeClr val="tx1"/>
            </a:solidFill>
            <a:latin typeface="Times New Roman" pitchFamily="18" charset="0"/>
            <a:cs typeface="Times New Roman" pitchFamily="18" charset="0"/>
          </a:endParaRPr>
        </a:p>
      </dgm:t>
    </dgm:pt>
    <dgm:pt modelId="{2EED39BE-74BD-44C3-95F6-8E069EB70B5D}" type="parTrans" cxnId="{77CBCBE8-D188-44B8-8EE2-5434E06DEEE3}">
      <dgm:prSet/>
      <dgm:spPr/>
      <dgm:t>
        <a:bodyPr/>
        <a:lstStyle/>
        <a:p>
          <a:endParaRPr lang="en-US"/>
        </a:p>
      </dgm:t>
    </dgm:pt>
    <dgm:pt modelId="{DE1B6811-BFCE-405A-AEDF-9D8A93D256BF}" type="sibTrans" cxnId="{77CBCBE8-D188-44B8-8EE2-5434E06DEEE3}">
      <dgm:prSet/>
      <dgm:spPr/>
      <dgm:t>
        <a:bodyPr/>
        <a:lstStyle/>
        <a:p>
          <a:endParaRPr lang="en-US"/>
        </a:p>
      </dgm:t>
    </dgm:pt>
    <dgm:pt modelId="{C916BBB4-30A6-45F9-8B0E-8EE6CAAADA5A}">
      <dgm:prSet phldrT="[Text]"/>
      <dgm:spPr/>
      <dgm:t>
        <a:bodyPr/>
        <a:lstStyle/>
        <a:p>
          <a:r>
            <a:rPr lang="ro-RO" b="1" dirty="0" smtClean="0">
              <a:solidFill>
                <a:schemeClr val="tx1"/>
              </a:solidFill>
              <a:latin typeface="Times New Roman" pitchFamily="18" charset="0"/>
              <a:cs typeface="Times New Roman" pitchFamily="18" charset="0"/>
            </a:rPr>
            <a:t>Determinarea tarifelor actualizate, devierile tarifare</a:t>
          </a:r>
          <a:endParaRPr lang="en-US" b="1" dirty="0">
            <a:solidFill>
              <a:schemeClr val="tx1"/>
            </a:solidFill>
            <a:latin typeface="Times New Roman" pitchFamily="18" charset="0"/>
            <a:cs typeface="Times New Roman" pitchFamily="18" charset="0"/>
          </a:endParaRPr>
        </a:p>
      </dgm:t>
    </dgm:pt>
    <dgm:pt modelId="{9C31C83C-DFA8-42CB-8DCF-6E2D53D734F7}" type="parTrans" cxnId="{57ABCCAC-C575-43F2-80BE-E38CC9A404EE}">
      <dgm:prSet/>
      <dgm:spPr/>
      <dgm:t>
        <a:bodyPr/>
        <a:lstStyle/>
        <a:p>
          <a:endParaRPr lang="en-US"/>
        </a:p>
      </dgm:t>
    </dgm:pt>
    <dgm:pt modelId="{E41AE66A-2659-4482-A1A2-98E228B53BF3}" type="sibTrans" cxnId="{57ABCCAC-C575-43F2-80BE-E38CC9A404EE}">
      <dgm:prSet/>
      <dgm:spPr/>
      <dgm:t>
        <a:bodyPr/>
        <a:lstStyle/>
        <a:p>
          <a:endParaRPr lang="en-US"/>
        </a:p>
      </dgm:t>
    </dgm:pt>
    <dgm:pt modelId="{6F388BED-3AF3-4B0D-B39D-92DA05ACFC07}" type="pres">
      <dgm:prSet presAssocID="{F6AB4BF4-1775-43CE-AECD-F562FFE1B291}" presName="Name0" presStyleCnt="0">
        <dgm:presLayoutVars>
          <dgm:dir/>
          <dgm:animLvl val="lvl"/>
          <dgm:resizeHandles val="exact"/>
        </dgm:presLayoutVars>
      </dgm:prSet>
      <dgm:spPr/>
    </dgm:pt>
    <dgm:pt modelId="{49072B1F-E952-41DD-8F6D-BBB5BF375220}" type="pres">
      <dgm:prSet presAssocID="{E5AC3D06-5F4C-46E6-8894-6C2D11263CC1}" presName="parTxOnly" presStyleLbl="node1" presStyleIdx="0" presStyleCnt="3">
        <dgm:presLayoutVars>
          <dgm:chMax val="0"/>
          <dgm:chPref val="0"/>
          <dgm:bulletEnabled val="1"/>
        </dgm:presLayoutVars>
      </dgm:prSet>
      <dgm:spPr/>
      <dgm:t>
        <a:bodyPr/>
        <a:lstStyle/>
        <a:p>
          <a:endParaRPr lang="en-US"/>
        </a:p>
      </dgm:t>
    </dgm:pt>
    <dgm:pt modelId="{175F8966-00A6-4CE8-9700-294ED951E17D}" type="pres">
      <dgm:prSet presAssocID="{25B13E9D-9271-4515-80DF-916EB4BDEA09}" presName="parTxOnlySpace" presStyleCnt="0"/>
      <dgm:spPr/>
    </dgm:pt>
    <dgm:pt modelId="{5EF10CA3-07E6-43B7-A241-D9D5ECF26310}" type="pres">
      <dgm:prSet presAssocID="{A2009F07-752A-47D2-9A08-452591DF0BD9}" presName="parTxOnly" presStyleLbl="node1" presStyleIdx="1" presStyleCnt="3" custScaleX="190164" custScaleY="103769">
        <dgm:presLayoutVars>
          <dgm:chMax val="0"/>
          <dgm:chPref val="0"/>
          <dgm:bulletEnabled val="1"/>
        </dgm:presLayoutVars>
      </dgm:prSet>
      <dgm:spPr/>
      <dgm:t>
        <a:bodyPr/>
        <a:lstStyle/>
        <a:p>
          <a:endParaRPr lang="en-US"/>
        </a:p>
      </dgm:t>
    </dgm:pt>
    <dgm:pt modelId="{A32C5F7A-94F9-4C7C-98EA-E77BBBBA44A9}" type="pres">
      <dgm:prSet presAssocID="{DE1B6811-BFCE-405A-AEDF-9D8A93D256BF}" presName="parTxOnlySpace" presStyleCnt="0"/>
      <dgm:spPr/>
    </dgm:pt>
    <dgm:pt modelId="{E298820A-FF08-4D84-B0EF-406544062721}" type="pres">
      <dgm:prSet presAssocID="{C916BBB4-30A6-45F9-8B0E-8EE6CAAADA5A}" presName="parTxOnly" presStyleLbl="node1" presStyleIdx="2" presStyleCnt="3" custScaleX="142552">
        <dgm:presLayoutVars>
          <dgm:chMax val="0"/>
          <dgm:chPref val="0"/>
          <dgm:bulletEnabled val="1"/>
        </dgm:presLayoutVars>
      </dgm:prSet>
      <dgm:spPr/>
      <dgm:t>
        <a:bodyPr/>
        <a:lstStyle/>
        <a:p>
          <a:endParaRPr lang="en-US"/>
        </a:p>
      </dgm:t>
    </dgm:pt>
  </dgm:ptLst>
  <dgm:cxnLst>
    <dgm:cxn modelId="{77CBCBE8-D188-44B8-8EE2-5434E06DEEE3}" srcId="{F6AB4BF4-1775-43CE-AECD-F562FFE1B291}" destId="{A2009F07-752A-47D2-9A08-452591DF0BD9}" srcOrd="1" destOrd="0" parTransId="{2EED39BE-74BD-44C3-95F6-8E069EB70B5D}" sibTransId="{DE1B6811-BFCE-405A-AEDF-9D8A93D256BF}"/>
    <dgm:cxn modelId="{71FD78E1-1191-4E26-823E-3719EA56EBAB}" type="presOf" srcId="{C916BBB4-30A6-45F9-8B0E-8EE6CAAADA5A}" destId="{E298820A-FF08-4D84-B0EF-406544062721}" srcOrd="0" destOrd="0" presId="urn:microsoft.com/office/officeart/2005/8/layout/chevron1"/>
    <dgm:cxn modelId="{57ABCCAC-C575-43F2-80BE-E38CC9A404EE}" srcId="{F6AB4BF4-1775-43CE-AECD-F562FFE1B291}" destId="{C916BBB4-30A6-45F9-8B0E-8EE6CAAADA5A}" srcOrd="2" destOrd="0" parTransId="{9C31C83C-DFA8-42CB-8DCF-6E2D53D734F7}" sibTransId="{E41AE66A-2659-4482-A1A2-98E228B53BF3}"/>
    <dgm:cxn modelId="{DBF0845D-6FC5-4C0C-A9FC-EDF6086BB53B}" type="presOf" srcId="{F6AB4BF4-1775-43CE-AECD-F562FFE1B291}" destId="{6F388BED-3AF3-4B0D-B39D-92DA05ACFC07}" srcOrd="0" destOrd="0" presId="urn:microsoft.com/office/officeart/2005/8/layout/chevron1"/>
    <dgm:cxn modelId="{2425485B-E0E8-48E6-A3E7-F338660B1476}" type="presOf" srcId="{E5AC3D06-5F4C-46E6-8894-6C2D11263CC1}" destId="{49072B1F-E952-41DD-8F6D-BBB5BF375220}" srcOrd="0" destOrd="0" presId="urn:microsoft.com/office/officeart/2005/8/layout/chevron1"/>
    <dgm:cxn modelId="{5283A630-78DA-4F38-B6B7-AACB3C190FBF}" type="presOf" srcId="{A2009F07-752A-47D2-9A08-452591DF0BD9}" destId="{5EF10CA3-07E6-43B7-A241-D9D5ECF26310}" srcOrd="0" destOrd="0" presId="urn:microsoft.com/office/officeart/2005/8/layout/chevron1"/>
    <dgm:cxn modelId="{DCCBFB02-CE54-4FBA-B816-E7B542268E30}" srcId="{F6AB4BF4-1775-43CE-AECD-F562FFE1B291}" destId="{E5AC3D06-5F4C-46E6-8894-6C2D11263CC1}" srcOrd="0" destOrd="0" parTransId="{81B789F4-32AC-476D-8398-9B0A7BCF611A}" sibTransId="{25B13E9D-9271-4515-80DF-916EB4BDEA09}"/>
    <dgm:cxn modelId="{ACC806D8-392A-4519-9DC2-170A244C5AC0}" type="presParOf" srcId="{6F388BED-3AF3-4B0D-B39D-92DA05ACFC07}" destId="{49072B1F-E952-41DD-8F6D-BBB5BF375220}" srcOrd="0" destOrd="0" presId="urn:microsoft.com/office/officeart/2005/8/layout/chevron1"/>
    <dgm:cxn modelId="{EF1A05A0-1B23-429C-8B13-62AC1F5B23CB}" type="presParOf" srcId="{6F388BED-3AF3-4B0D-B39D-92DA05ACFC07}" destId="{175F8966-00A6-4CE8-9700-294ED951E17D}" srcOrd="1" destOrd="0" presId="urn:microsoft.com/office/officeart/2005/8/layout/chevron1"/>
    <dgm:cxn modelId="{B532D7D5-6329-437E-A80B-E860B34DF636}" type="presParOf" srcId="{6F388BED-3AF3-4B0D-B39D-92DA05ACFC07}" destId="{5EF10CA3-07E6-43B7-A241-D9D5ECF26310}" srcOrd="2" destOrd="0" presId="urn:microsoft.com/office/officeart/2005/8/layout/chevron1"/>
    <dgm:cxn modelId="{9E8D451A-BE79-4D29-858A-5D33BBECF49A}" type="presParOf" srcId="{6F388BED-3AF3-4B0D-B39D-92DA05ACFC07}" destId="{A32C5F7A-94F9-4C7C-98EA-E77BBBBA44A9}" srcOrd="3" destOrd="0" presId="urn:microsoft.com/office/officeart/2005/8/layout/chevron1"/>
    <dgm:cxn modelId="{C273E4D7-AA60-4E1C-AEF4-B9EDD9397C44}" type="presParOf" srcId="{6F388BED-3AF3-4B0D-B39D-92DA05ACFC07}" destId="{E298820A-FF08-4D84-B0EF-406544062721}"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AB4BF4-1775-43CE-AECD-F562FFE1B291}" type="doc">
      <dgm:prSet loTypeId="urn:microsoft.com/office/officeart/2005/8/layout/chevron1" loCatId="process" qsTypeId="urn:microsoft.com/office/officeart/2005/8/quickstyle/simple1" qsCatId="simple" csTypeId="urn:microsoft.com/office/officeart/2005/8/colors/accent1_2" csCatId="accent1" phldr="1"/>
      <dgm:spPr/>
    </dgm:pt>
    <dgm:pt modelId="{E5AC3D06-5F4C-46E6-8894-6C2D11263CC1}">
      <dgm:prSet phldrT="[Text]" custT="1"/>
      <dgm:spPr/>
      <dgm:t>
        <a:bodyPr/>
        <a:lstStyle/>
        <a:p>
          <a:r>
            <a:rPr lang="ro-RO" sz="1800" b="1" dirty="0" smtClean="0">
              <a:solidFill>
                <a:schemeClr val="tx1"/>
              </a:solidFill>
              <a:latin typeface="Times New Roman" pitchFamily="18" charset="0"/>
              <a:cs typeface="Times New Roman" pitchFamily="18" charset="0"/>
            </a:rPr>
            <a:t>Anul n=0</a:t>
          </a:r>
        </a:p>
        <a:p>
          <a:r>
            <a:rPr lang="ro-RO" sz="1800" b="1" dirty="0" smtClean="0">
              <a:solidFill>
                <a:schemeClr val="tx1"/>
              </a:solidFill>
              <a:latin typeface="Times New Roman" pitchFamily="18" charset="0"/>
              <a:cs typeface="Times New Roman" pitchFamily="18" charset="0"/>
            </a:rPr>
            <a:t>2020</a:t>
          </a:r>
          <a:endParaRPr lang="en-US" sz="1800" b="1" dirty="0">
            <a:solidFill>
              <a:schemeClr val="tx1"/>
            </a:solidFill>
            <a:latin typeface="Times New Roman" pitchFamily="18" charset="0"/>
            <a:cs typeface="Times New Roman" pitchFamily="18" charset="0"/>
          </a:endParaRPr>
        </a:p>
      </dgm:t>
    </dgm:pt>
    <dgm:pt modelId="{81B789F4-32AC-476D-8398-9B0A7BCF611A}" type="parTrans" cxnId="{DCCBFB02-CE54-4FBA-B816-E7B542268E30}">
      <dgm:prSet/>
      <dgm:spPr/>
      <dgm:t>
        <a:bodyPr/>
        <a:lstStyle/>
        <a:p>
          <a:endParaRPr lang="en-US"/>
        </a:p>
      </dgm:t>
    </dgm:pt>
    <dgm:pt modelId="{25B13E9D-9271-4515-80DF-916EB4BDEA09}" type="sibTrans" cxnId="{DCCBFB02-CE54-4FBA-B816-E7B542268E30}">
      <dgm:prSet/>
      <dgm:spPr/>
      <dgm:t>
        <a:bodyPr/>
        <a:lstStyle/>
        <a:p>
          <a:endParaRPr lang="en-US"/>
        </a:p>
      </dgm:t>
    </dgm:pt>
    <dgm:pt modelId="{A2009F07-752A-47D2-9A08-452591DF0BD9}">
      <dgm:prSet phldrT="[Text]" custT="1"/>
      <dgm:spPr/>
      <dgm:t>
        <a:bodyPr/>
        <a:lstStyle/>
        <a:p>
          <a:pPr algn="l"/>
          <a:r>
            <a:rPr lang="ro-RO" sz="1400" b="1" dirty="0" smtClean="0">
              <a:solidFill>
                <a:schemeClr val="tx1"/>
              </a:solidFill>
              <a:latin typeface="Times New Roman" pitchFamily="18" charset="0"/>
              <a:cs typeface="Times New Roman" pitchFamily="18" charset="0"/>
            </a:rPr>
            <a:t>Caz 1, același an: Anul n=0 (2020)</a:t>
          </a:r>
        </a:p>
        <a:p>
          <a:pPr algn="l"/>
          <a:r>
            <a:rPr lang="ro-RO" sz="1400" b="1" dirty="0" smtClean="0">
              <a:solidFill>
                <a:schemeClr val="tx1"/>
              </a:solidFill>
              <a:latin typeface="Times New Roman" pitchFamily="18" charset="0"/>
              <a:cs typeface="Times New Roman" pitchFamily="18" charset="0"/>
            </a:rPr>
            <a:t>Caz 2, următorul an Anul n=1 (2021)</a:t>
          </a:r>
          <a:endParaRPr lang="en-US" sz="1400" b="1" dirty="0">
            <a:solidFill>
              <a:schemeClr val="tx1"/>
            </a:solidFill>
            <a:latin typeface="Times New Roman" pitchFamily="18" charset="0"/>
            <a:cs typeface="Times New Roman" pitchFamily="18" charset="0"/>
          </a:endParaRPr>
        </a:p>
      </dgm:t>
    </dgm:pt>
    <dgm:pt modelId="{2EED39BE-74BD-44C3-95F6-8E069EB70B5D}" type="parTrans" cxnId="{77CBCBE8-D188-44B8-8EE2-5434E06DEEE3}">
      <dgm:prSet/>
      <dgm:spPr/>
      <dgm:t>
        <a:bodyPr/>
        <a:lstStyle/>
        <a:p>
          <a:endParaRPr lang="en-US"/>
        </a:p>
      </dgm:t>
    </dgm:pt>
    <dgm:pt modelId="{DE1B6811-BFCE-405A-AEDF-9D8A93D256BF}" type="sibTrans" cxnId="{77CBCBE8-D188-44B8-8EE2-5434E06DEEE3}">
      <dgm:prSet/>
      <dgm:spPr/>
      <dgm:t>
        <a:bodyPr/>
        <a:lstStyle/>
        <a:p>
          <a:endParaRPr lang="en-US"/>
        </a:p>
      </dgm:t>
    </dgm:pt>
    <dgm:pt modelId="{C916BBB4-30A6-45F9-8B0E-8EE6CAAADA5A}">
      <dgm:prSet phldrT="[Text]" custT="1"/>
      <dgm:spPr/>
      <dgm:t>
        <a:bodyPr/>
        <a:lstStyle/>
        <a:p>
          <a:r>
            <a:rPr lang="ro-RO" sz="1400" b="1" dirty="0" smtClean="0">
              <a:solidFill>
                <a:schemeClr val="tx1"/>
              </a:solidFill>
              <a:latin typeface="Times New Roman" pitchFamily="18" charset="0"/>
              <a:cs typeface="Times New Roman" pitchFamily="18" charset="0"/>
            </a:rPr>
            <a:t>Caz 1. Anul n=1 (2021)</a:t>
          </a:r>
        </a:p>
        <a:p>
          <a:r>
            <a:rPr lang="ro-RO" sz="1400" b="1" dirty="0" smtClean="0">
              <a:solidFill>
                <a:schemeClr val="tx1"/>
              </a:solidFill>
              <a:latin typeface="Times New Roman" pitchFamily="18" charset="0"/>
              <a:cs typeface="Times New Roman" pitchFamily="18" charset="0"/>
            </a:rPr>
            <a:t>Caz 2. Anul n=2 (2022)</a:t>
          </a:r>
          <a:endParaRPr lang="en-US" sz="1400" b="1" dirty="0">
            <a:solidFill>
              <a:schemeClr val="tx1"/>
            </a:solidFill>
            <a:latin typeface="Times New Roman" pitchFamily="18" charset="0"/>
            <a:cs typeface="Times New Roman" pitchFamily="18" charset="0"/>
          </a:endParaRPr>
        </a:p>
      </dgm:t>
    </dgm:pt>
    <dgm:pt modelId="{9C31C83C-DFA8-42CB-8DCF-6E2D53D734F7}" type="parTrans" cxnId="{57ABCCAC-C575-43F2-80BE-E38CC9A404EE}">
      <dgm:prSet/>
      <dgm:spPr/>
      <dgm:t>
        <a:bodyPr/>
        <a:lstStyle/>
        <a:p>
          <a:endParaRPr lang="en-US"/>
        </a:p>
      </dgm:t>
    </dgm:pt>
    <dgm:pt modelId="{E41AE66A-2659-4482-A1A2-98E228B53BF3}" type="sibTrans" cxnId="{57ABCCAC-C575-43F2-80BE-E38CC9A404EE}">
      <dgm:prSet/>
      <dgm:spPr/>
      <dgm:t>
        <a:bodyPr/>
        <a:lstStyle/>
        <a:p>
          <a:endParaRPr lang="en-US"/>
        </a:p>
      </dgm:t>
    </dgm:pt>
    <dgm:pt modelId="{6F388BED-3AF3-4B0D-B39D-92DA05ACFC07}" type="pres">
      <dgm:prSet presAssocID="{F6AB4BF4-1775-43CE-AECD-F562FFE1B291}" presName="Name0" presStyleCnt="0">
        <dgm:presLayoutVars>
          <dgm:dir/>
          <dgm:animLvl val="lvl"/>
          <dgm:resizeHandles val="exact"/>
        </dgm:presLayoutVars>
      </dgm:prSet>
      <dgm:spPr/>
    </dgm:pt>
    <dgm:pt modelId="{49072B1F-E952-41DD-8F6D-BBB5BF375220}" type="pres">
      <dgm:prSet presAssocID="{E5AC3D06-5F4C-46E6-8894-6C2D11263CC1}" presName="parTxOnly" presStyleLbl="node1" presStyleIdx="0" presStyleCnt="3" custScaleX="86282">
        <dgm:presLayoutVars>
          <dgm:chMax val="0"/>
          <dgm:chPref val="0"/>
          <dgm:bulletEnabled val="1"/>
        </dgm:presLayoutVars>
      </dgm:prSet>
      <dgm:spPr/>
      <dgm:t>
        <a:bodyPr/>
        <a:lstStyle/>
        <a:p>
          <a:endParaRPr lang="en-US"/>
        </a:p>
      </dgm:t>
    </dgm:pt>
    <dgm:pt modelId="{175F8966-00A6-4CE8-9700-294ED951E17D}" type="pres">
      <dgm:prSet presAssocID="{25B13E9D-9271-4515-80DF-916EB4BDEA09}" presName="parTxOnlySpace" presStyleCnt="0"/>
      <dgm:spPr/>
    </dgm:pt>
    <dgm:pt modelId="{5EF10CA3-07E6-43B7-A241-D9D5ECF26310}" type="pres">
      <dgm:prSet presAssocID="{A2009F07-752A-47D2-9A08-452591DF0BD9}" presName="parTxOnly" presStyleLbl="node1" presStyleIdx="1" presStyleCnt="3" custScaleX="157924">
        <dgm:presLayoutVars>
          <dgm:chMax val="0"/>
          <dgm:chPref val="0"/>
          <dgm:bulletEnabled val="1"/>
        </dgm:presLayoutVars>
      </dgm:prSet>
      <dgm:spPr/>
      <dgm:t>
        <a:bodyPr/>
        <a:lstStyle/>
        <a:p>
          <a:endParaRPr lang="en-US"/>
        </a:p>
      </dgm:t>
    </dgm:pt>
    <dgm:pt modelId="{A32C5F7A-94F9-4C7C-98EA-E77BBBBA44A9}" type="pres">
      <dgm:prSet presAssocID="{DE1B6811-BFCE-405A-AEDF-9D8A93D256BF}" presName="parTxOnlySpace" presStyleCnt="0"/>
      <dgm:spPr/>
    </dgm:pt>
    <dgm:pt modelId="{E298820A-FF08-4D84-B0EF-406544062721}" type="pres">
      <dgm:prSet presAssocID="{C916BBB4-30A6-45F9-8B0E-8EE6CAAADA5A}" presName="parTxOnly" presStyleLbl="node1" presStyleIdx="2" presStyleCnt="3" custScaleX="116843">
        <dgm:presLayoutVars>
          <dgm:chMax val="0"/>
          <dgm:chPref val="0"/>
          <dgm:bulletEnabled val="1"/>
        </dgm:presLayoutVars>
      </dgm:prSet>
      <dgm:spPr/>
      <dgm:t>
        <a:bodyPr/>
        <a:lstStyle/>
        <a:p>
          <a:endParaRPr lang="en-US"/>
        </a:p>
      </dgm:t>
    </dgm:pt>
  </dgm:ptLst>
  <dgm:cxnLst>
    <dgm:cxn modelId="{7B50E157-0266-4B68-8B48-E71976E6981F}" type="presOf" srcId="{E5AC3D06-5F4C-46E6-8894-6C2D11263CC1}" destId="{49072B1F-E952-41DD-8F6D-BBB5BF375220}" srcOrd="0" destOrd="0" presId="urn:microsoft.com/office/officeart/2005/8/layout/chevron1"/>
    <dgm:cxn modelId="{77CBCBE8-D188-44B8-8EE2-5434E06DEEE3}" srcId="{F6AB4BF4-1775-43CE-AECD-F562FFE1B291}" destId="{A2009F07-752A-47D2-9A08-452591DF0BD9}" srcOrd="1" destOrd="0" parTransId="{2EED39BE-74BD-44C3-95F6-8E069EB70B5D}" sibTransId="{DE1B6811-BFCE-405A-AEDF-9D8A93D256BF}"/>
    <dgm:cxn modelId="{57ABCCAC-C575-43F2-80BE-E38CC9A404EE}" srcId="{F6AB4BF4-1775-43CE-AECD-F562FFE1B291}" destId="{C916BBB4-30A6-45F9-8B0E-8EE6CAAADA5A}" srcOrd="2" destOrd="0" parTransId="{9C31C83C-DFA8-42CB-8DCF-6E2D53D734F7}" sibTransId="{E41AE66A-2659-4482-A1A2-98E228B53BF3}"/>
    <dgm:cxn modelId="{647E2A18-06D1-41BE-808D-E062AA21B4ED}" type="presOf" srcId="{C916BBB4-30A6-45F9-8B0E-8EE6CAAADA5A}" destId="{E298820A-FF08-4D84-B0EF-406544062721}" srcOrd="0" destOrd="0" presId="urn:microsoft.com/office/officeart/2005/8/layout/chevron1"/>
    <dgm:cxn modelId="{DCCBFB02-CE54-4FBA-B816-E7B542268E30}" srcId="{F6AB4BF4-1775-43CE-AECD-F562FFE1B291}" destId="{E5AC3D06-5F4C-46E6-8894-6C2D11263CC1}" srcOrd="0" destOrd="0" parTransId="{81B789F4-32AC-476D-8398-9B0A7BCF611A}" sibTransId="{25B13E9D-9271-4515-80DF-916EB4BDEA09}"/>
    <dgm:cxn modelId="{F31EB6A1-EC43-4051-A7F6-720CB842622A}" type="presOf" srcId="{A2009F07-752A-47D2-9A08-452591DF0BD9}" destId="{5EF10CA3-07E6-43B7-A241-D9D5ECF26310}" srcOrd="0" destOrd="0" presId="urn:microsoft.com/office/officeart/2005/8/layout/chevron1"/>
    <dgm:cxn modelId="{06E9A476-7F60-479C-85DE-A47C09827E6D}" type="presOf" srcId="{F6AB4BF4-1775-43CE-AECD-F562FFE1B291}" destId="{6F388BED-3AF3-4B0D-B39D-92DA05ACFC07}" srcOrd="0" destOrd="0" presId="urn:microsoft.com/office/officeart/2005/8/layout/chevron1"/>
    <dgm:cxn modelId="{51E51CB0-F518-435E-B732-5556CE98EDD7}" type="presParOf" srcId="{6F388BED-3AF3-4B0D-B39D-92DA05ACFC07}" destId="{49072B1F-E952-41DD-8F6D-BBB5BF375220}" srcOrd="0" destOrd="0" presId="urn:microsoft.com/office/officeart/2005/8/layout/chevron1"/>
    <dgm:cxn modelId="{40678E98-1D8C-47AE-84F4-70F840F9330C}" type="presParOf" srcId="{6F388BED-3AF3-4B0D-B39D-92DA05ACFC07}" destId="{175F8966-00A6-4CE8-9700-294ED951E17D}" srcOrd="1" destOrd="0" presId="urn:microsoft.com/office/officeart/2005/8/layout/chevron1"/>
    <dgm:cxn modelId="{0B5703FD-AA79-495A-932B-DECB6FC787B7}" type="presParOf" srcId="{6F388BED-3AF3-4B0D-B39D-92DA05ACFC07}" destId="{5EF10CA3-07E6-43B7-A241-D9D5ECF26310}" srcOrd="2" destOrd="0" presId="urn:microsoft.com/office/officeart/2005/8/layout/chevron1"/>
    <dgm:cxn modelId="{85D9533C-E8EC-4F4F-AB80-2B31DEF2C35C}" type="presParOf" srcId="{6F388BED-3AF3-4B0D-B39D-92DA05ACFC07}" destId="{A32C5F7A-94F9-4C7C-98EA-E77BBBBA44A9}" srcOrd="3" destOrd="0" presId="urn:microsoft.com/office/officeart/2005/8/layout/chevron1"/>
    <dgm:cxn modelId="{22F9321B-6E50-4AEC-B928-FAFB2C9E30CE}" type="presParOf" srcId="{6F388BED-3AF3-4B0D-B39D-92DA05ACFC07}" destId="{E298820A-FF08-4D84-B0EF-406544062721}"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CD95AD-817C-4B7F-AAE2-C32381466AC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169630EA-6AD5-4096-A1BA-4E04F8696487}">
      <dgm:prSet phldrT="[Text]"/>
      <dgm:spPr/>
      <dgm:t>
        <a:bodyPr/>
        <a:lstStyle/>
        <a:p>
          <a:r>
            <a:rPr lang="ro-RO" dirty="0" smtClean="0"/>
            <a:t>Efectiv anii            2015 - 2019</a:t>
          </a:r>
          <a:endParaRPr lang="en-US" dirty="0"/>
        </a:p>
      </dgm:t>
    </dgm:pt>
    <dgm:pt modelId="{D13F691F-A951-4FBA-8393-E2DE80D1025D}" type="parTrans" cxnId="{720F1F19-D0BC-47E4-B9CF-EEC69D879254}">
      <dgm:prSet/>
      <dgm:spPr/>
      <dgm:t>
        <a:bodyPr/>
        <a:lstStyle/>
        <a:p>
          <a:endParaRPr lang="en-US"/>
        </a:p>
      </dgm:t>
    </dgm:pt>
    <dgm:pt modelId="{EDDEFF23-A258-4BAA-95AF-8A72EA974FD8}" type="sibTrans" cxnId="{720F1F19-D0BC-47E4-B9CF-EEC69D879254}">
      <dgm:prSet/>
      <dgm:spPr/>
      <dgm:t>
        <a:bodyPr/>
        <a:lstStyle/>
        <a:p>
          <a:endParaRPr lang="en-US"/>
        </a:p>
      </dgm:t>
    </dgm:pt>
    <dgm:pt modelId="{ED41CAED-0878-4BDE-9A5A-4127FF25182C}">
      <dgm:prSet phldrT="[Text]"/>
      <dgm:spPr/>
      <dgm:t>
        <a:bodyPr/>
        <a:lstStyle/>
        <a:p>
          <a:r>
            <a:rPr lang="ro-RO" dirty="0" smtClean="0"/>
            <a:t>Prognoza           2020</a:t>
          </a:r>
          <a:endParaRPr lang="en-US" dirty="0"/>
        </a:p>
      </dgm:t>
    </dgm:pt>
    <dgm:pt modelId="{51620601-723A-4B28-AB77-AC95FAF27755}" type="parTrans" cxnId="{EB7FE64D-EAD4-4575-931A-5E315332E0D9}">
      <dgm:prSet/>
      <dgm:spPr/>
      <dgm:t>
        <a:bodyPr/>
        <a:lstStyle/>
        <a:p>
          <a:endParaRPr lang="en-US"/>
        </a:p>
      </dgm:t>
    </dgm:pt>
    <dgm:pt modelId="{2BE79ABF-6818-4E93-B348-2A9DACE1CC9D}" type="sibTrans" cxnId="{EB7FE64D-EAD4-4575-931A-5E315332E0D9}">
      <dgm:prSet/>
      <dgm:spPr/>
      <dgm:t>
        <a:bodyPr/>
        <a:lstStyle/>
        <a:p>
          <a:endParaRPr lang="en-US"/>
        </a:p>
      </dgm:t>
    </dgm:pt>
    <dgm:pt modelId="{49E4571A-DCE5-4142-A80F-AB3B553BDBAF}" type="pres">
      <dgm:prSet presAssocID="{89CD95AD-817C-4B7F-AAE2-C32381466ACD}" presName="Name0" presStyleCnt="0">
        <dgm:presLayoutVars>
          <dgm:dir/>
          <dgm:resizeHandles val="exact"/>
        </dgm:presLayoutVars>
      </dgm:prSet>
      <dgm:spPr/>
      <dgm:t>
        <a:bodyPr/>
        <a:lstStyle/>
        <a:p>
          <a:endParaRPr lang="en-US"/>
        </a:p>
      </dgm:t>
    </dgm:pt>
    <dgm:pt modelId="{970309C0-11A8-430F-9798-70C4410A41D0}" type="pres">
      <dgm:prSet presAssocID="{169630EA-6AD5-4096-A1BA-4E04F8696487}" presName="node" presStyleLbl="node1" presStyleIdx="0" presStyleCnt="2" custLinFactX="-27892" custLinFactNeighborX="-100000" custLinFactNeighborY="-7804">
        <dgm:presLayoutVars>
          <dgm:bulletEnabled val="1"/>
        </dgm:presLayoutVars>
      </dgm:prSet>
      <dgm:spPr/>
      <dgm:t>
        <a:bodyPr/>
        <a:lstStyle/>
        <a:p>
          <a:endParaRPr lang="en-US"/>
        </a:p>
      </dgm:t>
    </dgm:pt>
    <dgm:pt modelId="{CFEB71BE-090F-4676-B499-A7A304EAEEFA}" type="pres">
      <dgm:prSet presAssocID="{EDDEFF23-A258-4BAA-95AF-8A72EA974FD8}" presName="sibTrans" presStyleLbl="sibTrans2D1" presStyleIdx="0" presStyleCnt="1"/>
      <dgm:spPr/>
      <dgm:t>
        <a:bodyPr/>
        <a:lstStyle/>
        <a:p>
          <a:endParaRPr lang="en-US"/>
        </a:p>
      </dgm:t>
    </dgm:pt>
    <dgm:pt modelId="{25E195BD-C9B6-412B-B6AF-E45E6EE5F6AB}" type="pres">
      <dgm:prSet presAssocID="{EDDEFF23-A258-4BAA-95AF-8A72EA974FD8}" presName="connectorText" presStyleLbl="sibTrans2D1" presStyleIdx="0" presStyleCnt="1"/>
      <dgm:spPr/>
      <dgm:t>
        <a:bodyPr/>
        <a:lstStyle/>
        <a:p>
          <a:endParaRPr lang="en-US"/>
        </a:p>
      </dgm:t>
    </dgm:pt>
    <dgm:pt modelId="{5E618965-1360-4C9D-AA87-BEF096D9ADA9}" type="pres">
      <dgm:prSet presAssocID="{ED41CAED-0878-4BDE-9A5A-4127FF25182C}" presName="node" presStyleLbl="node1" presStyleIdx="1" presStyleCnt="2">
        <dgm:presLayoutVars>
          <dgm:bulletEnabled val="1"/>
        </dgm:presLayoutVars>
      </dgm:prSet>
      <dgm:spPr/>
      <dgm:t>
        <a:bodyPr/>
        <a:lstStyle/>
        <a:p>
          <a:endParaRPr lang="en-US"/>
        </a:p>
      </dgm:t>
    </dgm:pt>
  </dgm:ptLst>
  <dgm:cxnLst>
    <dgm:cxn modelId="{D4C862B6-0944-431C-920C-1A52854FCDF3}" type="presOf" srcId="{EDDEFF23-A258-4BAA-95AF-8A72EA974FD8}" destId="{25E195BD-C9B6-412B-B6AF-E45E6EE5F6AB}" srcOrd="1" destOrd="0" presId="urn:microsoft.com/office/officeart/2005/8/layout/process1"/>
    <dgm:cxn modelId="{720F1F19-D0BC-47E4-B9CF-EEC69D879254}" srcId="{89CD95AD-817C-4B7F-AAE2-C32381466ACD}" destId="{169630EA-6AD5-4096-A1BA-4E04F8696487}" srcOrd="0" destOrd="0" parTransId="{D13F691F-A951-4FBA-8393-E2DE80D1025D}" sibTransId="{EDDEFF23-A258-4BAA-95AF-8A72EA974FD8}"/>
    <dgm:cxn modelId="{C49D7D96-4112-4696-B198-4056F2A5FF6D}" type="presOf" srcId="{ED41CAED-0878-4BDE-9A5A-4127FF25182C}" destId="{5E618965-1360-4C9D-AA87-BEF096D9ADA9}" srcOrd="0" destOrd="0" presId="urn:microsoft.com/office/officeart/2005/8/layout/process1"/>
    <dgm:cxn modelId="{EB7FE64D-EAD4-4575-931A-5E315332E0D9}" srcId="{89CD95AD-817C-4B7F-AAE2-C32381466ACD}" destId="{ED41CAED-0878-4BDE-9A5A-4127FF25182C}" srcOrd="1" destOrd="0" parTransId="{51620601-723A-4B28-AB77-AC95FAF27755}" sibTransId="{2BE79ABF-6818-4E93-B348-2A9DACE1CC9D}"/>
    <dgm:cxn modelId="{6B0034FE-3A12-45AE-A393-A72A8AABC10B}" type="presOf" srcId="{EDDEFF23-A258-4BAA-95AF-8A72EA974FD8}" destId="{CFEB71BE-090F-4676-B499-A7A304EAEEFA}" srcOrd="0" destOrd="0" presId="urn:microsoft.com/office/officeart/2005/8/layout/process1"/>
    <dgm:cxn modelId="{32DC383F-35D8-4DE8-B064-947FA61D5625}" type="presOf" srcId="{89CD95AD-817C-4B7F-AAE2-C32381466ACD}" destId="{49E4571A-DCE5-4142-A80F-AB3B553BDBAF}" srcOrd="0" destOrd="0" presId="urn:microsoft.com/office/officeart/2005/8/layout/process1"/>
    <dgm:cxn modelId="{EFADA113-DC41-47CC-B168-83D384E5FF97}" type="presOf" srcId="{169630EA-6AD5-4096-A1BA-4E04F8696487}" destId="{970309C0-11A8-430F-9798-70C4410A41D0}" srcOrd="0" destOrd="0" presId="urn:microsoft.com/office/officeart/2005/8/layout/process1"/>
    <dgm:cxn modelId="{256C0946-932B-4AA8-B8CE-6B675817B347}" type="presParOf" srcId="{49E4571A-DCE5-4142-A80F-AB3B553BDBAF}" destId="{970309C0-11A8-430F-9798-70C4410A41D0}" srcOrd="0" destOrd="0" presId="urn:microsoft.com/office/officeart/2005/8/layout/process1"/>
    <dgm:cxn modelId="{A6A171FD-30BE-4E3B-A0FA-3D6149DD8B89}" type="presParOf" srcId="{49E4571A-DCE5-4142-A80F-AB3B553BDBAF}" destId="{CFEB71BE-090F-4676-B499-A7A304EAEEFA}" srcOrd="1" destOrd="0" presId="urn:microsoft.com/office/officeart/2005/8/layout/process1"/>
    <dgm:cxn modelId="{FEEB9826-7E45-4D94-89B8-5A12BCE22F6C}" type="presParOf" srcId="{CFEB71BE-090F-4676-B499-A7A304EAEEFA}" destId="{25E195BD-C9B6-412B-B6AF-E45E6EE5F6AB}" srcOrd="0" destOrd="0" presId="urn:microsoft.com/office/officeart/2005/8/layout/process1"/>
    <dgm:cxn modelId="{379293A0-9F34-47E5-8D44-D31DE7D496C6}" type="presParOf" srcId="{49E4571A-DCE5-4142-A80F-AB3B553BDBAF}" destId="{5E618965-1360-4C9D-AA87-BEF096D9ADA9}"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E8D71B-364B-41A2-8474-778761A69B85}"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lang="ru-RU"/>
        </a:p>
      </dgm:t>
    </dgm:pt>
    <dgm:pt modelId="{507A12D7-51AB-497B-ABE7-A0C707FBE702}">
      <dgm:prSet phldrT="[Text]" custT="1"/>
      <dgm:spPr/>
      <dgm:t>
        <a:bodyPr/>
        <a:lstStyle/>
        <a:p>
          <a:r>
            <a:rPr lang="ro-RO" sz="1400" b="1" dirty="0" smtClean="0">
              <a:latin typeface="Times New Roman" pitchFamily="18" charset="0"/>
              <a:cs typeface="Times New Roman" pitchFamily="18" charset="0"/>
            </a:rPr>
            <a:t>Ajustarea cheltuielilor de bază </a:t>
          </a:r>
        </a:p>
        <a:p>
          <a:r>
            <a:rPr lang="ro-RO" sz="1400" b="0" dirty="0" smtClean="0">
              <a:latin typeface="Times New Roman" pitchFamily="18" charset="0"/>
              <a:cs typeface="Times New Roman" pitchFamily="18" charset="0"/>
            </a:rPr>
            <a:t>(pentru anii 2,3,4,5 de reglemenare) </a:t>
          </a:r>
          <a:endParaRPr lang="en-US" sz="1400" b="0" dirty="0">
            <a:latin typeface="Times New Roman" pitchFamily="18" charset="0"/>
            <a:cs typeface="Times New Roman" pitchFamily="18" charset="0"/>
          </a:endParaRPr>
        </a:p>
      </dgm:t>
    </dgm:pt>
    <dgm:pt modelId="{467A1858-C609-4EAE-8A89-3D3255377A56}" type="parTrans" cxnId="{EF8A921B-8515-4B22-95EA-06DE8B43CAA8}">
      <dgm:prSet/>
      <dgm:spPr/>
      <dgm:t>
        <a:bodyPr/>
        <a:lstStyle/>
        <a:p>
          <a:endParaRPr lang="en-US"/>
        </a:p>
      </dgm:t>
    </dgm:pt>
    <dgm:pt modelId="{8912D06C-EC21-4DFD-8369-CB8C58985F37}" type="sibTrans" cxnId="{EF8A921B-8515-4B22-95EA-06DE8B43CAA8}">
      <dgm:prSet/>
      <dgm:spPr/>
      <dgm:t>
        <a:bodyPr/>
        <a:lstStyle/>
        <a:p>
          <a:endParaRPr lang="en-US"/>
        </a:p>
      </dgm:t>
    </dgm:pt>
    <dgm:pt modelId="{61E3B17B-8A68-43D9-82A8-9FB1FC044C0D}">
      <dgm:prSet phldrT="[Text]" custT="1"/>
      <dgm:spPr/>
      <dgm:t>
        <a:bodyPr/>
        <a:lstStyle/>
        <a:p>
          <a:pPr algn="ctr">
            <a:spcAft>
              <a:spcPct val="35000"/>
            </a:spcAft>
          </a:pPr>
          <a:endParaRPr lang="ro-RO" sz="1400" b="1" dirty="0" smtClean="0">
            <a:latin typeface="Times New Roman" pitchFamily="18" charset="0"/>
            <a:cs typeface="Times New Roman" pitchFamily="18" charset="0"/>
          </a:endParaRPr>
        </a:p>
        <a:p>
          <a:pPr algn="ctr">
            <a:spcAft>
              <a:spcPct val="35000"/>
            </a:spcAft>
          </a:pPr>
          <a:r>
            <a:rPr lang="ro-RO" sz="1400" b="1" dirty="0" smtClean="0">
              <a:latin typeface="Times New Roman" pitchFamily="18" charset="0"/>
              <a:cs typeface="Times New Roman" pitchFamily="18" charset="0"/>
            </a:rPr>
            <a:t>Determinarea cheltuielilor :</a:t>
          </a:r>
        </a:p>
        <a:p>
          <a:pPr algn="just">
            <a:spcAft>
              <a:spcPct val="35000"/>
            </a:spcAft>
          </a:pPr>
          <a:r>
            <a:rPr lang="ro-RO" sz="1400" b="1" dirty="0" smtClean="0">
              <a:latin typeface="Times New Roman" pitchFamily="18" charset="0"/>
              <a:cs typeface="Times New Roman" pitchFamily="18" charset="0"/>
            </a:rPr>
            <a:t> *</a:t>
          </a:r>
          <a:r>
            <a:rPr lang="ro-RO" sz="1400" b="0" i="1" dirty="0" smtClean="0">
              <a:latin typeface="Times New Roman" pitchFamily="18" charset="0"/>
              <a:cs typeface="Times New Roman" pitchFamily="18" charset="0"/>
            </a:rPr>
            <a:t>privind amortizarea MF și IN  	  *legate de procurarea apei       *pentru energia electrică         * alte cheltuieli operaționale 	* redevența 	*</a:t>
          </a:r>
          <a:r>
            <a:rPr lang="ro-RO" sz="1400" i="1" dirty="0" smtClean="0">
              <a:solidFill>
                <a:srgbClr val="000000"/>
              </a:solidFill>
              <a:latin typeface="Times New Roman" pitchFamily="18" charset="0"/>
              <a:cs typeface="Times New Roman" pitchFamily="18" charset="0"/>
            </a:rPr>
            <a:t> privind achiziționarea contoarelor pentru consumatorii casnici 	*de tratare a apelor uzate conform contractelor încheiate cu terțe părți </a:t>
          </a:r>
          <a:endParaRPr lang="ro-RO" sz="1400" b="1" i="1" dirty="0" smtClean="0">
            <a:latin typeface="Times New Roman" pitchFamily="18" charset="0"/>
            <a:cs typeface="Times New Roman" pitchFamily="18" charset="0"/>
          </a:endParaRPr>
        </a:p>
        <a:p>
          <a:pPr algn="just">
            <a:spcAft>
              <a:spcPct val="35000"/>
            </a:spcAft>
          </a:pPr>
          <a:r>
            <a:rPr lang="ro-RO" sz="1400" b="0" i="1" dirty="0" smtClean="0">
              <a:latin typeface="Times New Roman" pitchFamily="18" charset="0"/>
              <a:cs typeface="Times New Roman" pitchFamily="18" charset="0"/>
            </a:rPr>
            <a:t>                                     </a:t>
          </a:r>
          <a:endParaRPr lang="en-US" sz="1400" b="1" dirty="0">
            <a:latin typeface="Times New Roman" pitchFamily="18" charset="0"/>
            <a:cs typeface="Times New Roman" pitchFamily="18" charset="0"/>
          </a:endParaRPr>
        </a:p>
      </dgm:t>
    </dgm:pt>
    <dgm:pt modelId="{B0B175D9-5179-4D2D-80EE-7D1E24C7844B}" type="parTrans" cxnId="{599713BF-D59E-4AE4-9134-4033130728C9}">
      <dgm:prSet/>
      <dgm:spPr/>
      <dgm:t>
        <a:bodyPr/>
        <a:lstStyle/>
        <a:p>
          <a:endParaRPr lang="en-US"/>
        </a:p>
      </dgm:t>
    </dgm:pt>
    <dgm:pt modelId="{7AC9D8B6-0328-4832-BEF1-5ACB5F2B7A0A}" type="sibTrans" cxnId="{599713BF-D59E-4AE4-9134-4033130728C9}">
      <dgm:prSet/>
      <dgm:spPr/>
      <dgm:t>
        <a:bodyPr/>
        <a:lstStyle/>
        <a:p>
          <a:endParaRPr lang="en-US"/>
        </a:p>
      </dgm:t>
    </dgm:pt>
    <dgm:pt modelId="{5B3BCC5D-2219-4DEA-9978-341E3F304938}">
      <dgm:prSet phldrT="[Text]" custT="1"/>
      <dgm:spPr/>
      <dgm:t>
        <a:bodyPr/>
        <a:lstStyle/>
        <a:p>
          <a:r>
            <a:rPr lang="ro-RO" sz="1400" b="1" dirty="0" smtClean="0">
              <a:latin typeface="Times New Roman" pitchFamily="18" charset="0"/>
              <a:cs typeface="Times New Roman" pitchFamily="18" charset="0"/>
            </a:rPr>
            <a:t>Determinarea volumelor  considerate în scopuri tarifare pentru anul de calcul </a:t>
          </a:r>
        </a:p>
      </dgm:t>
    </dgm:pt>
    <dgm:pt modelId="{FD055040-97BB-4D5D-A841-7FE35CA4457D}" type="parTrans" cxnId="{4B580032-DEE3-499A-B91A-FA194BF63387}">
      <dgm:prSet/>
      <dgm:spPr/>
      <dgm:t>
        <a:bodyPr/>
        <a:lstStyle/>
        <a:p>
          <a:endParaRPr lang="en-US"/>
        </a:p>
      </dgm:t>
    </dgm:pt>
    <dgm:pt modelId="{46F030C1-EBBC-4602-81F8-F3DE0E1D38AD}" type="sibTrans" cxnId="{4B580032-DEE3-499A-B91A-FA194BF63387}">
      <dgm:prSet/>
      <dgm:spPr/>
      <dgm:t>
        <a:bodyPr/>
        <a:lstStyle/>
        <a:p>
          <a:endParaRPr lang="en-US"/>
        </a:p>
      </dgm:t>
    </dgm:pt>
    <dgm:pt modelId="{624A7E62-B1C0-48D3-B90B-0B5C745A38B3}">
      <dgm:prSet custT="1"/>
      <dgm:spPr/>
      <dgm:t>
        <a:bodyPr/>
        <a:lstStyle/>
        <a:p>
          <a:r>
            <a:rPr lang="ro-RO" sz="1500" b="1" dirty="0" smtClean="0">
              <a:latin typeface="Times New Roman" pitchFamily="18" charset="0"/>
              <a:cs typeface="Times New Roman" pitchFamily="18" charset="0"/>
            </a:rPr>
            <a:t>Avizarea/ aprobarea tarifelor</a:t>
          </a:r>
          <a:endParaRPr lang="en-US" sz="1500" b="1" dirty="0">
            <a:latin typeface="Times New Roman" pitchFamily="18" charset="0"/>
            <a:cs typeface="Times New Roman" pitchFamily="18" charset="0"/>
          </a:endParaRPr>
        </a:p>
      </dgm:t>
    </dgm:pt>
    <dgm:pt modelId="{24116CF4-66FC-4946-9854-690D9F5B417B}" type="parTrans" cxnId="{82E02872-BF94-4C45-ABAE-E0292E5907DC}">
      <dgm:prSet/>
      <dgm:spPr/>
      <dgm:t>
        <a:bodyPr/>
        <a:lstStyle/>
        <a:p>
          <a:endParaRPr lang="en-US"/>
        </a:p>
      </dgm:t>
    </dgm:pt>
    <dgm:pt modelId="{BAC2616C-EE54-49CA-A187-D1CCF392F352}" type="sibTrans" cxnId="{82E02872-BF94-4C45-ABAE-E0292E5907DC}">
      <dgm:prSet/>
      <dgm:spPr/>
      <dgm:t>
        <a:bodyPr/>
        <a:lstStyle/>
        <a:p>
          <a:endParaRPr lang="en-US"/>
        </a:p>
      </dgm:t>
    </dgm:pt>
    <dgm:pt modelId="{9A2D72A2-C52B-4D65-AC78-09426E69EAAB}">
      <dgm:prSet custT="1"/>
      <dgm:spPr/>
      <dgm:t>
        <a:bodyPr/>
        <a:lstStyle/>
        <a:p>
          <a:r>
            <a:rPr lang="ro-RO" sz="1400" b="1" dirty="0" smtClean="0">
              <a:latin typeface="Times New Roman" panose="02020603050405020304" pitchFamily="18" charset="0"/>
              <a:cs typeface="Times New Roman" panose="02020603050405020304" pitchFamily="18" charset="0"/>
            </a:rPr>
            <a:t>Determinarea rentabilității</a:t>
          </a:r>
          <a:endParaRPr lang="ru-RU" sz="1400" b="1" dirty="0">
            <a:latin typeface="Times New Roman" panose="02020603050405020304" pitchFamily="18" charset="0"/>
            <a:cs typeface="Times New Roman" panose="02020603050405020304" pitchFamily="18" charset="0"/>
          </a:endParaRPr>
        </a:p>
      </dgm:t>
    </dgm:pt>
    <dgm:pt modelId="{9CEACF13-6B7B-4E63-8B87-0E68A58E4AFA}" type="parTrans" cxnId="{C244D4DB-D36B-4CC1-94FF-2FB4B4CB7786}">
      <dgm:prSet/>
      <dgm:spPr/>
      <dgm:t>
        <a:bodyPr/>
        <a:lstStyle/>
        <a:p>
          <a:endParaRPr lang="ru-RU"/>
        </a:p>
      </dgm:t>
    </dgm:pt>
    <dgm:pt modelId="{6AF51FF2-5B0E-4D05-8FA8-3FE8907EE244}" type="sibTrans" cxnId="{C244D4DB-D36B-4CC1-94FF-2FB4B4CB7786}">
      <dgm:prSet/>
      <dgm:spPr/>
      <dgm:t>
        <a:bodyPr/>
        <a:lstStyle/>
        <a:p>
          <a:endParaRPr lang="ru-RU"/>
        </a:p>
      </dgm:t>
    </dgm:pt>
    <dgm:pt modelId="{A44A645E-2A05-494A-845C-C0EC1EB861DE}" type="pres">
      <dgm:prSet presAssocID="{8EE8D71B-364B-41A2-8474-778761A69B85}" presName="Name0" presStyleCnt="0">
        <dgm:presLayoutVars>
          <dgm:dir val="rev"/>
          <dgm:animLvl val="lvl"/>
          <dgm:resizeHandles val="exact"/>
        </dgm:presLayoutVars>
      </dgm:prSet>
      <dgm:spPr/>
      <dgm:t>
        <a:bodyPr/>
        <a:lstStyle/>
        <a:p>
          <a:endParaRPr lang="ru-RU"/>
        </a:p>
      </dgm:t>
    </dgm:pt>
    <dgm:pt modelId="{3D3C53D0-4532-4AEA-A0C2-88759FFDAE9F}" type="pres">
      <dgm:prSet presAssocID="{624A7E62-B1C0-48D3-B90B-0B5C745A38B3}" presName="boxAndChildren" presStyleCnt="0"/>
      <dgm:spPr/>
    </dgm:pt>
    <dgm:pt modelId="{E3B9BBCE-421E-4111-A537-ED6F2D0BF3DF}" type="pres">
      <dgm:prSet presAssocID="{624A7E62-B1C0-48D3-B90B-0B5C745A38B3}" presName="parentTextBox" presStyleLbl="node1" presStyleIdx="0" presStyleCnt="5" custAng="0" custScaleY="30532"/>
      <dgm:spPr/>
      <dgm:t>
        <a:bodyPr/>
        <a:lstStyle/>
        <a:p>
          <a:endParaRPr lang="en-US"/>
        </a:p>
      </dgm:t>
    </dgm:pt>
    <dgm:pt modelId="{FEEAD4CD-D3CE-41D2-8E3B-EA9BCA0C8FD1}" type="pres">
      <dgm:prSet presAssocID="{46F030C1-EBBC-4602-81F8-F3DE0E1D38AD}" presName="sp" presStyleCnt="0"/>
      <dgm:spPr/>
    </dgm:pt>
    <dgm:pt modelId="{5BEE3370-3FB2-47A7-90C1-330B8EC0322B}" type="pres">
      <dgm:prSet presAssocID="{5B3BCC5D-2219-4DEA-9978-341E3F304938}" presName="arrowAndChildren" presStyleCnt="0"/>
      <dgm:spPr/>
    </dgm:pt>
    <dgm:pt modelId="{6EBED987-95AF-4931-B88F-1A26AC01183D}" type="pres">
      <dgm:prSet presAssocID="{5B3BCC5D-2219-4DEA-9978-341E3F304938}" presName="parentTextArrow" presStyleLbl="node1" presStyleIdx="1" presStyleCnt="5" custScaleY="22852" custLinFactNeighborX="0" custLinFactNeighborY="96"/>
      <dgm:spPr/>
      <dgm:t>
        <a:bodyPr/>
        <a:lstStyle/>
        <a:p>
          <a:endParaRPr lang="en-US"/>
        </a:p>
      </dgm:t>
    </dgm:pt>
    <dgm:pt modelId="{8B9667BA-6E1A-491B-83AD-3655E8B1AD7B}" type="pres">
      <dgm:prSet presAssocID="{6AF51FF2-5B0E-4D05-8FA8-3FE8907EE244}" presName="sp" presStyleCnt="0"/>
      <dgm:spPr/>
    </dgm:pt>
    <dgm:pt modelId="{909BE030-8E72-4DEF-AD92-4820DD3CD8D4}" type="pres">
      <dgm:prSet presAssocID="{9A2D72A2-C52B-4D65-AC78-09426E69EAAB}" presName="arrowAndChildren" presStyleCnt="0"/>
      <dgm:spPr/>
    </dgm:pt>
    <dgm:pt modelId="{DB9C5A84-0771-4D38-85CE-29D8681FAF0F}" type="pres">
      <dgm:prSet presAssocID="{9A2D72A2-C52B-4D65-AC78-09426E69EAAB}" presName="parentTextArrow" presStyleLbl="node1" presStyleIdx="2" presStyleCnt="5" custScaleY="25017"/>
      <dgm:spPr/>
      <dgm:t>
        <a:bodyPr/>
        <a:lstStyle/>
        <a:p>
          <a:endParaRPr lang="ru-RU"/>
        </a:p>
      </dgm:t>
    </dgm:pt>
    <dgm:pt modelId="{31D20C3C-BCD3-45CC-BAB0-ED64B941F08B}" type="pres">
      <dgm:prSet presAssocID="{7AC9D8B6-0328-4832-BEF1-5ACB5F2B7A0A}" presName="sp" presStyleCnt="0"/>
      <dgm:spPr/>
    </dgm:pt>
    <dgm:pt modelId="{1FEEC928-92AE-4F76-ABF3-BFAA6D51EFBD}" type="pres">
      <dgm:prSet presAssocID="{61E3B17B-8A68-43D9-82A8-9FB1FC044C0D}" presName="arrowAndChildren" presStyleCnt="0"/>
      <dgm:spPr/>
    </dgm:pt>
    <dgm:pt modelId="{6351AF00-1506-4DC9-9D83-EDECE571A141}" type="pres">
      <dgm:prSet presAssocID="{61E3B17B-8A68-43D9-82A8-9FB1FC044C0D}" presName="parentTextArrow" presStyleLbl="node1" presStyleIdx="3" presStyleCnt="5" custScaleX="100000" custScaleY="45756" custLinFactNeighborX="-1201"/>
      <dgm:spPr/>
      <dgm:t>
        <a:bodyPr/>
        <a:lstStyle/>
        <a:p>
          <a:endParaRPr lang="en-US"/>
        </a:p>
      </dgm:t>
    </dgm:pt>
    <dgm:pt modelId="{9D62D94C-2F59-4714-921D-9CF35008902B}" type="pres">
      <dgm:prSet presAssocID="{8912D06C-EC21-4DFD-8369-CB8C58985F37}" presName="sp" presStyleCnt="0"/>
      <dgm:spPr/>
    </dgm:pt>
    <dgm:pt modelId="{9271CF64-0907-4379-AE2A-E2E8B242DDC6}" type="pres">
      <dgm:prSet presAssocID="{507A12D7-51AB-497B-ABE7-A0C707FBE702}" presName="arrowAndChildren" presStyleCnt="0"/>
      <dgm:spPr/>
    </dgm:pt>
    <dgm:pt modelId="{21D8516F-C5F1-4C32-A01C-A4A7707B7D42}" type="pres">
      <dgm:prSet presAssocID="{507A12D7-51AB-497B-ABE7-A0C707FBE702}" presName="parentTextArrow" presStyleLbl="node1" presStyleIdx="4" presStyleCnt="5" custScaleY="35527" custLinFactNeighborX="0" custLinFactNeighborY="-11440"/>
      <dgm:spPr/>
      <dgm:t>
        <a:bodyPr/>
        <a:lstStyle/>
        <a:p>
          <a:endParaRPr lang="en-US"/>
        </a:p>
      </dgm:t>
    </dgm:pt>
  </dgm:ptLst>
  <dgm:cxnLst>
    <dgm:cxn modelId="{420AC3C0-568D-472C-89BB-86E39D26C573}" type="presOf" srcId="{5B3BCC5D-2219-4DEA-9978-341E3F304938}" destId="{6EBED987-95AF-4931-B88F-1A26AC01183D}" srcOrd="0" destOrd="0" presId="urn:microsoft.com/office/officeart/2005/8/layout/process4"/>
    <dgm:cxn modelId="{599713BF-D59E-4AE4-9134-4033130728C9}" srcId="{8EE8D71B-364B-41A2-8474-778761A69B85}" destId="{61E3B17B-8A68-43D9-82A8-9FB1FC044C0D}" srcOrd="1" destOrd="0" parTransId="{B0B175D9-5179-4D2D-80EE-7D1E24C7844B}" sibTransId="{7AC9D8B6-0328-4832-BEF1-5ACB5F2B7A0A}"/>
    <dgm:cxn modelId="{BD2C282F-B1B4-467C-A00A-E4386814AA07}" type="presOf" srcId="{8EE8D71B-364B-41A2-8474-778761A69B85}" destId="{A44A645E-2A05-494A-845C-C0EC1EB861DE}" srcOrd="0" destOrd="0" presId="urn:microsoft.com/office/officeart/2005/8/layout/process4"/>
    <dgm:cxn modelId="{EF8A921B-8515-4B22-95EA-06DE8B43CAA8}" srcId="{8EE8D71B-364B-41A2-8474-778761A69B85}" destId="{507A12D7-51AB-497B-ABE7-A0C707FBE702}" srcOrd="0" destOrd="0" parTransId="{467A1858-C609-4EAE-8A89-3D3255377A56}" sibTransId="{8912D06C-EC21-4DFD-8369-CB8C58985F37}"/>
    <dgm:cxn modelId="{4B580032-DEE3-499A-B91A-FA194BF63387}" srcId="{8EE8D71B-364B-41A2-8474-778761A69B85}" destId="{5B3BCC5D-2219-4DEA-9978-341E3F304938}" srcOrd="3" destOrd="0" parTransId="{FD055040-97BB-4D5D-A841-7FE35CA4457D}" sibTransId="{46F030C1-EBBC-4602-81F8-F3DE0E1D38AD}"/>
    <dgm:cxn modelId="{82E02872-BF94-4C45-ABAE-E0292E5907DC}" srcId="{8EE8D71B-364B-41A2-8474-778761A69B85}" destId="{624A7E62-B1C0-48D3-B90B-0B5C745A38B3}" srcOrd="4" destOrd="0" parTransId="{24116CF4-66FC-4946-9854-690D9F5B417B}" sibTransId="{BAC2616C-EE54-49CA-A187-D1CCF392F352}"/>
    <dgm:cxn modelId="{C244D4DB-D36B-4CC1-94FF-2FB4B4CB7786}" srcId="{8EE8D71B-364B-41A2-8474-778761A69B85}" destId="{9A2D72A2-C52B-4D65-AC78-09426E69EAAB}" srcOrd="2" destOrd="0" parTransId="{9CEACF13-6B7B-4E63-8B87-0E68A58E4AFA}" sibTransId="{6AF51FF2-5B0E-4D05-8FA8-3FE8907EE244}"/>
    <dgm:cxn modelId="{DCC875B8-EE93-4507-9776-C77C1C090AF7}" type="presOf" srcId="{624A7E62-B1C0-48D3-B90B-0B5C745A38B3}" destId="{E3B9BBCE-421E-4111-A537-ED6F2D0BF3DF}" srcOrd="0" destOrd="0" presId="urn:microsoft.com/office/officeart/2005/8/layout/process4"/>
    <dgm:cxn modelId="{64C2D7E8-5769-4A10-BE65-5049110AF180}" type="presOf" srcId="{9A2D72A2-C52B-4D65-AC78-09426E69EAAB}" destId="{DB9C5A84-0771-4D38-85CE-29D8681FAF0F}" srcOrd="0" destOrd="0" presId="urn:microsoft.com/office/officeart/2005/8/layout/process4"/>
    <dgm:cxn modelId="{A5F073C5-9AA9-442C-9F59-A6A2F4017D96}" type="presOf" srcId="{61E3B17B-8A68-43D9-82A8-9FB1FC044C0D}" destId="{6351AF00-1506-4DC9-9D83-EDECE571A141}" srcOrd="0" destOrd="0" presId="urn:microsoft.com/office/officeart/2005/8/layout/process4"/>
    <dgm:cxn modelId="{101F75E9-45A9-47F9-A475-6176AF2E5006}" type="presOf" srcId="{507A12D7-51AB-497B-ABE7-A0C707FBE702}" destId="{21D8516F-C5F1-4C32-A01C-A4A7707B7D42}" srcOrd="0" destOrd="0" presId="urn:microsoft.com/office/officeart/2005/8/layout/process4"/>
    <dgm:cxn modelId="{5C701DAC-F713-43C8-9B0F-FDBF0E98FBB3}" type="presParOf" srcId="{A44A645E-2A05-494A-845C-C0EC1EB861DE}" destId="{3D3C53D0-4532-4AEA-A0C2-88759FFDAE9F}" srcOrd="0" destOrd="0" presId="urn:microsoft.com/office/officeart/2005/8/layout/process4"/>
    <dgm:cxn modelId="{5905CBFD-44B9-4B89-98C4-8077684F22F2}" type="presParOf" srcId="{3D3C53D0-4532-4AEA-A0C2-88759FFDAE9F}" destId="{E3B9BBCE-421E-4111-A537-ED6F2D0BF3DF}" srcOrd="0" destOrd="0" presId="urn:microsoft.com/office/officeart/2005/8/layout/process4"/>
    <dgm:cxn modelId="{3CA198ED-7FA9-4B98-96A2-3BC72A2C9F9E}" type="presParOf" srcId="{A44A645E-2A05-494A-845C-C0EC1EB861DE}" destId="{FEEAD4CD-D3CE-41D2-8E3B-EA9BCA0C8FD1}" srcOrd="1" destOrd="0" presId="urn:microsoft.com/office/officeart/2005/8/layout/process4"/>
    <dgm:cxn modelId="{7DDBF6EF-22A3-440E-9B09-BF4EBB808002}" type="presParOf" srcId="{A44A645E-2A05-494A-845C-C0EC1EB861DE}" destId="{5BEE3370-3FB2-47A7-90C1-330B8EC0322B}" srcOrd="2" destOrd="0" presId="urn:microsoft.com/office/officeart/2005/8/layout/process4"/>
    <dgm:cxn modelId="{2B789898-6DB8-49AB-B7AE-9585870D87B5}" type="presParOf" srcId="{5BEE3370-3FB2-47A7-90C1-330B8EC0322B}" destId="{6EBED987-95AF-4931-B88F-1A26AC01183D}" srcOrd="0" destOrd="0" presId="urn:microsoft.com/office/officeart/2005/8/layout/process4"/>
    <dgm:cxn modelId="{8EC90D71-3B2E-4164-B064-92B1B9C48F57}" type="presParOf" srcId="{A44A645E-2A05-494A-845C-C0EC1EB861DE}" destId="{8B9667BA-6E1A-491B-83AD-3655E8B1AD7B}" srcOrd="3" destOrd="0" presId="urn:microsoft.com/office/officeart/2005/8/layout/process4"/>
    <dgm:cxn modelId="{F2BBB927-8399-4352-A96A-D7B9DACEA0D4}" type="presParOf" srcId="{A44A645E-2A05-494A-845C-C0EC1EB861DE}" destId="{909BE030-8E72-4DEF-AD92-4820DD3CD8D4}" srcOrd="4" destOrd="0" presId="urn:microsoft.com/office/officeart/2005/8/layout/process4"/>
    <dgm:cxn modelId="{A9E82E94-65FB-4E0C-B7E9-D1E88BE68A44}" type="presParOf" srcId="{909BE030-8E72-4DEF-AD92-4820DD3CD8D4}" destId="{DB9C5A84-0771-4D38-85CE-29D8681FAF0F}" srcOrd="0" destOrd="0" presId="urn:microsoft.com/office/officeart/2005/8/layout/process4"/>
    <dgm:cxn modelId="{6B600AD7-6803-4595-96BF-AE4FDE71303A}" type="presParOf" srcId="{A44A645E-2A05-494A-845C-C0EC1EB861DE}" destId="{31D20C3C-BCD3-45CC-BAB0-ED64B941F08B}" srcOrd="5" destOrd="0" presId="urn:microsoft.com/office/officeart/2005/8/layout/process4"/>
    <dgm:cxn modelId="{1FEAABEF-DBD8-4DFC-80ED-68370D689EF8}" type="presParOf" srcId="{A44A645E-2A05-494A-845C-C0EC1EB861DE}" destId="{1FEEC928-92AE-4F76-ABF3-BFAA6D51EFBD}" srcOrd="6" destOrd="0" presId="urn:microsoft.com/office/officeart/2005/8/layout/process4"/>
    <dgm:cxn modelId="{55F7E9BF-9C8D-4A18-BDD8-86CD70D6AB77}" type="presParOf" srcId="{1FEEC928-92AE-4F76-ABF3-BFAA6D51EFBD}" destId="{6351AF00-1506-4DC9-9D83-EDECE571A141}" srcOrd="0" destOrd="0" presId="urn:microsoft.com/office/officeart/2005/8/layout/process4"/>
    <dgm:cxn modelId="{200FA498-C5FD-46C3-BCDE-26A93076C4B0}" type="presParOf" srcId="{A44A645E-2A05-494A-845C-C0EC1EB861DE}" destId="{9D62D94C-2F59-4714-921D-9CF35008902B}" srcOrd="7" destOrd="0" presId="urn:microsoft.com/office/officeart/2005/8/layout/process4"/>
    <dgm:cxn modelId="{F7DA8B1E-B504-4B3C-B670-81AF2A93284D}" type="presParOf" srcId="{A44A645E-2A05-494A-845C-C0EC1EB861DE}" destId="{9271CF64-0907-4379-AE2A-E2E8B242DDC6}" srcOrd="8" destOrd="0" presId="urn:microsoft.com/office/officeart/2005/8/layout/process4"/>
    <dgm:cxn modelId="{DBE83B4F-1B6E-4972-A272-5E34B64B2592}" type="presParOf" srcId="{9271CF64-0907-4379-AE2A-E2E8B242DDC6}" destId="{21D8516F-C5F1-4C32-A01C-A4A7707B7D4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EFB7E6-492E-43AB-9C00-1CFE7C74481A}" type="doc">
      <dgm:prSet loTypeId="urn:microsoft.com/office/officeart/2005/8/layout/vProcess5" loCatId="process" qsTypeId="urn:microsoft.com/office/officeart/2005/8/quickstyle/simple1" qsCatId="simple" csTypeId="urn:microsoft.com/office/officeart/2005/8/colors/accent1_5" csCatId="accent1" phldr="1"/>
      <dgm:spPr/>
    </dgm:pt>
    <dgm:pt modelId="{A5BA44C8-D3D4-4CBC-ACCC-99195B3C7268}">
      <dgm:prSet phldrT="[Text]"/>
      <dgm:spPr/>
      <dgm:t>
        <a:bodyPr/>
        <a:lstStyle/>
        <a:p>
          <a:r>
            <a:rPr lang="ro-RO" b="0" dirty="0" smtClean="0">
              <a:solidFill>
                <a:schemeClr val="tx1">
                  <a:lumMod val="95000"/>
                  <a:lumOff val="5000"/>
                </a:schemeClr>
              </a:solidFill>
              <a:latin typeface="Times New Roman" pitchFamily="18" charset="0"/>
              <a:cs typeface="Times New Roman" pitchFamily="18" charset="0"/>
            </a:rPr>
            <a:t>Operatorul (nivel de regiune, raion, municipiu, oraș) determină și prezintă la ANRE  cererea de avizare a tarifelor pentru apa </a:t>
          </a:r>
          <a:r>
            <a:rPr lang="ro-RO" b="0" dirty="0" smtClean="0">
              <a:solidFill>
                <a:schemeClr val="tx1">
                  <a:lumMod val="95000"/>
                  <a:lumOff val="5000"/>
                </a:schemeClr>
              </a:solidFill>
              <a:latin typeface="Times New Roman" pitchFamily="18" charset="0"/>
              <a:cs typeface="Times New Roman" pitchFamily="18" charset="0"/>
            </a:rPr>
            <a:t>potabilă, apă tehnologică </a:t>
          </a:r>
          <a:r>
            <a:rPr lang="ro-RO" b="0" dirty="0" smtClean="0">
              <a:solidFill>
                <a:schemeClr val="tx1">
                  <a:lumMod val="95000"/>
                  <a:lumOff val="5000"/>
                </a:schemeClr>
              </a:solidFill>
              <a:latin typeface="Times New Roman" pitchFamily="18" charset="0"/>
              <a:cs typeface="Times New Roman" pitchFamily="18" charset="0"/>
            </a:rPr>
            <a:t>și/sau canalizare</a:t>
          </a:r>
          <a:endParaRPr lang="en-US" b="0" dirty="0">
            <a:solidFill>
              <a:schemeClr val="tx1">
                <a:lumMod val="95000"/>
                <a:lumOff val="5000"/>
              </a:schemeClr>
            </a:solidFill>
            <a:latin typeface="Times New Roman" pitchFamily="18" charset="0"/>
            <a:cs typeface="Times New Roman" pitchFamily="18" charset="0"/>
          </a:endParaRPr>
        </a:p>
      </dgm:t>
    </dgm:pt>
    <dgm:pt modelId="{186634EA-B764-4E07-94E6-060BB1190E10}" type="parTrans" cxnId="{607FACB2-C281-429B-AD88-0F9763E6F6EA}">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1AE49ED6-F019-44F3-B2E6-C002D85318E9}" type="sibTrans" cxnId="{607FACB2-C281-429B-AD88-0F9763E6F6EA}">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38F039B2-6822-4A38-B942-97F0D20AA7B4}">
      <dgm:prSet phldrT="[Text]"/>
      <dgm:spPr/>
      <dgm:t>
        <a:bodyPr/>
        <a:lstStyle/>
        <a:p>
          <a:r>
            <a:rPr lang="ro-RO" b="0" dirty="0" smtClean="0">
              <a:solidFill>
                <a:schemeClr val="tx1">
                  <a:lumMod val="95000"/>
                  <a:lumOff val="5000"/>
                </a:schemeClr>
              </a:solidFill>
              <a:latin typeface="Times New Roman" pitchFamily="18" charset="0"/>
              <a:cs typeface="Times New Roman" pitchFamily="18" charset="0"/>
            </a:rPr>
            <a:t>ANRE în 60 zile calendaristice de la primirea cererii, însoțită de materialele justificative, examinează materialele prezentate </a:t>
          </a:r>
          <a:endParaRPr lang="en-US" b="0" dirty="0">
            <a:solidFill>
              <a:schemeClr val="tx1">
                <a:lumMod val="95000"/>
                <a:lumOff val="5000"/>
              </a:schemeClr>
            </a:solidFill>
            <a:latin typeface="Times New Roman" pitchFamily="18" charset="0"/>
            <a:cs typeface="Times New Roman" pitchFamily="18" charset="0"/>
          </a:endParaRPr>
        </a:p>
      </dgm:t>
    </dgm:pt>
    <dgm:pt modelId="{7410A0B1-0077-44AD-956C-344F89E2B755}" type="parTrans" cxnId="{08B227A0-B1E3-408C-B666-E8D863B782E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96F5FA6E-A9F7-45BB-8055-C2A4259856C6}" type="sibTrans" cxnId="{08B227A0-B1E3-408C-B666-E8D863B782E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2ACD5723-0100-41B3-A936-7265A67C7B50}">
      <dgm:prSet phldrT="[Text]"/>
      <dgm:spPr/>
      <dgm:t>
        <a:bodyPr/>
        <a:lstStyle/>
        <a:p>
          <a:r>
            <a:rPr lang="ro-RO" b="0" dirty="0" smtClean="0">
              <a:solidFill>
                <a:schemeClr val="tx1">
                  <a:lumMod val="95000"/>
                  <a:lumOff val="5000"/>
                </a:schemeClr>
              </a:solidFill>
              <a:latin typeface="Times New Roman" pitchFamily="18" charset="0"/>
              <a:cs typeface="Times New Roman" pitchFamily="18" charset="0"/>
            </a:rPr>
            <a:t>ANRE emite către consiliul local avizul privind cuantumul tarifelor pentru apa potabilă și/sau canalizare necesar de a fi aprobate</a:t>
          </a:r>
          <a:endParaRPr lang="en-US" b="0" dirty="0">
            <a:solidFill>
              <a:schemeClr val="tx1">
                <a:lumMod val="95000"/>
                <a:lumOff val="5000"/>
              </a:schemeClr>
            </a:solidFill>
            <a:latin typeface="Times New Roman" pitchFamily="18" charset="0"/>
            <a:cs typeface="Times New Roman" pitchFamily="18" charset="0"/>
          </a:endParaRPr>
        </a:p>
      </dgm:t>
    </dgm:pt>
    <dgm:pt modelId="{2CB10ED4-4844-4D5C-A2ED-8956AD2070EB}" type="parTrans" cxnId="{44AB0DE7-204A-4C60-8100-1E46D90CEC0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28EE491B-E2B4-4208-AEB9-EAA3EAE01C55}" type="sibTrans" cxnId="{44AB0DE7-204A-4C60-8100-1E46D90CEC0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4A39AD25-A674-4AD4-ADF7-C7FEB45EAC4B}">
      <dgm:prSet/>
      <dgm:spPr/>
      <dgm:t>
        <a:bodyPr/>
        <a:lstStyle/>
        <a:p>
          <a:r>
            <a:rPr lang="ro-RO" b="0" dirty="0" smtClean="0">
              <a:solidFill>
                <a:schemeClr val="tx1">
                  <a:lumMod val="95000"/>
                  <a:lumOff val="5000"/>
                </a:schemeClr>
              </a:solidFill>
              <a:latin typeface="Times New Roman" pitchFamily="18" charset="0"/>
              <a:cs typeface="Times New Roman" pitchFamily="18" charset="0"/>
            </a:rPr>
            <a:t>Consiliul local în termen de 60 de zile calendaristice aprobă tarifele pentru apa potabilă și/sau canalizare</a:t>
          </a:r>
          <a:endParaRPr lang="en-US" b="0" dirty="0">
            <a:solidFill>
              <a:schemeClr val="tx1">
                <a:lumMod val="95000"/>
                <a:lumOff val="5000"/>
              </a:schemeClr>
            </a:solidFill>
            <a:latin typeface="Times New Roman" pitchFamily="18" charset="0"/>
            <a:cs typeface="Times New Roman" pitchFamily="18" charset="0"/>
          </a:endParaRPr>
        </a:p>
      </dgm:t>
    </dgm:pt>
    <dgm:pt modelId="{2DDEA4CC-D2E1-4413-9DEA-18AC25594B50}" type="parTrans" cxnId="{B0957786-FA95-4FE6-B6AA-83CE605FDBE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4513A563-514F-4C83-92BC-F010121F2FA0}" type="sibTrans" cxnId="{B0957786-FA95-4FE6-B6AA-83CE605FDBE9}">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BBBEB9F1-C274-4B05-B151-7176AE1D0805}">
      <dgm:prSet/>
      <dgm:spPr/>
      <dgm:t>
        <a:bodyPr/>
        <a:lstStyle/>
        <a:p>
          <a:r>
            <a:rPr lang="ro-RO" b="0" dirty="0" smtClean="0">
              <a:solidFill>
                <a:schemeClr val="tx1">
                  <a:lumMod val="95000"/>
                  <a:lumOff val="5000"/>
                </a:schemeClr>
              </a:solidFill>
              <a:latin typeface="Times New Roman" pitchFamily="18" charset="0"/>
              <a:cs typeface="Times New Roman" pitchFamily="18" charset="0"/>
            </a:rPr>
            <a:t>În cazul în care consiliul local nu va aproba tarifele pentru apa potabilă și/sau canalizare, operatorul se va adresa la ANRE, care în 15 zile calendaristice aproba și publică în MO tarifele avizate anterior</a:t>
          </a:r>
          <a:endParaRPr lang="en-US" b="0" dirty="0">
            <a:solidFill>
              <a:schemeClr val="tx1">
                <a:lumMod val="95000"/>
                <a:lumOff val="5000"/>
              </a:schemeClr>
            </a:solidFill>
            <a:latin typeface="Times New Roman" pitchFamily="18" charset="0"/>
            <a:cs typeface="Times New Roman" pitchFamily="18" charset="0"/>
          </a:endParaRPr>
        </a:p>
      </dgm:t>
    </dgm:pt>
    <dgm:pt modelId="{F8BAA54F-9A64-46B4-AC1E-E39FC16E68D7}" type="parTrans" cxnId="{C869589F-9624-44AA-AFC1-1F17F1762C1E}">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1370DC1C-389C-45F7-96E2-65A82CC6355C}" type="sibTrans" cxnId="{C869589F-9624-44AA-AFC1-1F17F1762C1E}">
      <dgm:prSet/>
      <dgm:spPr/>
      <dgm:t>
        <a:bodyPr/>
        <a:lstStyle/>
        <a:p>
          <a:endParaRPr lang="en-US" b="0">
            <a:solidFill>
              <a:schemeClr val="tx1">
                <a:lumMod val="95000"/>
                <a:lumOff val="5000"/>
              </a:schemeClr>
            </a:solidFill>
            <a:latin typeface="Times New Roman" pitchFamily="18" charset="0"/>
            <a:cs typeface="Times New Roman" pitchFamily="18" charset="0"/>
          </a:endParaRPr>
        </a:p>
      </dgm:t>
    </dgm:pt>
    <dgm:pt modelId="{CD99D9DC-4555-41ED-8B19-4A11029C66E0}" type="pres">
      <dgm:prSet presAssocID="{85EFB7E6-492E-43AB-9C00-1CFE7C74481A}" presName="outerComposite" presStyleCnt="0">
        <dgm:presLayoutVars>
          <dgm:chMax val="5"/>
          <dgm:dir/>
          <dgm:resizeHandles val="exact"/>
        </dgm:presLayoutVars>
      </dgm:prSet>
      <dgm:spPr/>
    </dgm:pt>
    <dgm:pt modelId="{BC4A59E2-E385-4A19-BD6C-22AA231C7988}" type="pres">
      <dgm:prSet presAssocID="{85EFB7E6-492E-43AB-9C00-1CFE7C74481A}" presName="dummyMaxCanvas" presStyleCnt="0">
        <dgm:presLayoutVars/>
      </dgm:prSet>
      <dgm:spPr/>
    </dgm:pt>
    <dgm:pt modelId="{E159A8BF-521C-45AB-BC97-629A7A4DD1F5}" type="pres">
      <dgm:prSet presAssocID="{85EFB7E6-492E-43AB-9C00-1CFE7C74481A}" presName="FiveNodes_1" presStyleLbl="node1" presStyleIdx="0" presStyleCnt="5">
        <dgm:presLayoutVars>
          <dgm:bulletEnabled val="1"/>
        </dgm:presLayoutVars>
      </dgm:prSet>
      <dgm:spPr/>
      <dgm:t>
        <a:bodyPr/>
        <a:lstStyle/>
        <a:p>
          <a:endParaRPr lang="en-US"/>
        </a:p>
      </dgm:t>
    </dgm:pt>
    <dgm:pt modelId="{A2DE2CBB-8979-424F-9320-2E1EEB57354C}" type="pres">
      <dgm:prSet presAssocID="{85EFB7E6-492E-43AB-9C00-1CFE7C74481A}" presName="FiveNodes_2" presStyleLbl="node1" presStyleIdx="1" presStyleCnt="5">
        <dgm:presLayoutVars>
          <dgm:bulletEnabled val="1"/>
        </dgm:presLayoutVars>
      </dgm:prSet>
      <dgm:spPr/>
      <dgm:t>
        <a:bodyPr/>
        <a:lstStyle/>
        <a:p>
          <a:endParaRPr lang="en-US"/>
        </a:p>
      </dgm:t>
    </dgm:pt>
    <dgm:pt modelId="{0C04A8D7-2363-491C-B279-384F568DCD80}" type="pres">
      <dgm:prSet presAssocID="{85EFB7E6-492E-43AB-9C00-1CFE7C74481A}" presName="FiveNodes_3" presStyleLbl="node1" presStyleIdx="2" presStyleCnt="5">
        <dgm:presLayoutVars>
          <dgm:bulletEnabled val="1"/>
        </dgm:presLayoutVars>
      </dgm:prSet>
      <dgm:spPr/>
      <dgm:t>
        <a:bodyPr/>
        <a:lstStyle/>
        <a:p>
          <a:endParaRPr lang="en-US"/>
        </a:p>
      </dgm:t>
    </dgm:pt>
    <dgm:pt modelId="{B2E623D0-FF5E-4BDD-B795-708B9B706D27}" type="pres">
      <dgm:prSet presAssocID="{85EFB7E6-492E-43AB-9C00-1CFE7C74481A}" presName="FiveNodes_4" presStyleLbl="node1" presStyleIdx="3" presStyleCnt="5">
        <dgm:presLayoutVars>
          <dgm:bulletEnabled val="1"/>
        </dgm:presLayoutVars>
      </dgm:prSet>
      <dgm:spPr/>
      <dgm:t>
        <a:bodyPr/>
        <a:lstStyle/>
        <a:p>
          <a:endParaRPr lang="en-US"/>
        </a:p>
      </dgm:t>
    </dgm:pt>
    <dgm:pt modelId="{19DCB9E0-F6B5-442C-ACFE-863CFC9A48BA}" type="pres">
      <dgm:prSet presAssocID="{85EFB7E6-492E-43AB-9C00-1CFE7C74481A}" presName="FiveNodes_5" presStyleLbl="node1" presStyleIdx="4" presStyleCnt="5" custScaleX="104933" custLinFactNeighborX="100" custLinFactNeighborY="3382">
        <dgm:presLayoutVars>
          <dgm:bulletEnabled val="1"/>
        </dgm:presLayoutVars>
      </dgm:prSet>
      <dgm:spPr/>
      <dgm:t>
        <a:bodyPr/>
        <a:lstStyle/>
        <a:p>
          <a:endParaRPr lang="en-US"/>
        </a:p>
      </dgm:t>
    </dgm:pt>
    <dgm:pt modelId="{01EA80CF-B455-49ED-BB5D-2D0B634C5A4D}" type="pres">
      <dgm:prSet presAssocID="{85EFB7E6-492E-43AB-9C00-1CFE7C74481A}" presName="FiveConn_1-2" presStyleLbl="fgAccFollowNode1" presStyleIdx="0" presStyleCnt="4">
        <dgm:presLayoutVars>
          <dgm:bulletEnabled val="1"/>
        </dgm:presLayoutVars>
      </dgm:prSet>
      <dgm:spPr/>
      <dgm:t>
        <a:bodyPr/>
        <a:lstStyle/>
        <a:p>
          <a:endParaRPr lang="en-US"/>
        </a:p>
      </dgm:t>
    </dgm:pt>
    <dgm:pt modelId="{95398625-2575-4DE1-9B6B-66B9ABD08D71}" type="pres">
      <dgm:prSet presAssocID="{85EFB7E6-492E-43AB-9C00-1CFE7C74481A}" presName="FiveConn_2-3" presStyleLbl="fgAccFollowNode1" presStyleIdx="1" presStyleCnt="4">
        <dgm:presLayoutVars>
          <dgm:bulletEnabled val="1"/>
        </dgm:presLayoutVars>
      </dgm:prSet>
      <dgm:spPr/>
      <dgm:t>
        <a:bodyPr/>
        <a:lstStyle/>
        <a:p>
          <a:endParaRPr lang="en-US"/>
        </a:p>
      </dgm:t>
    </dgm:pt>
    <dgm:pt modelId="{1DC5C50C-B57F-49BC-9590-22F079626803}" type="pres">
      <dgm:prSet presAssocID="{85EFB7E6-492E-43AB-9C00-1CFE7C74481A}" presName="FiveConn_3-4" presStyleLbl="fgAccFollowNode1" presStyleIdx="2" presStyleCnt="4">
        <dgm:presLayoutVars>
          <dgm:bulletEnabled val="1"/>
        </dgm:presLayoutVars>
      </dgm:prSet>
      <dgm:spPr/>
      <dgm:t>
        <a:bodyPr/>
        <a:lstStyle/>
        <a:p>
          <a:endParaRPr lang="en-US"/>
        </a:p>
      </dgm:t>
    </dgm:pt>
    <dgm:pt modelId="{D919FE0D-2F92-48F3-8BF5-5995BD5EFB09}" type="pres">
      <dgm:prSet presAssocID="{85EFB7E6-492E-43AB-9C00-1CFE7C74481A}" presName="FiveConn_4-5" presStyleLbl="fgAccFollowNode1" presStyleIdx="3" presStyleCnt="4">
        <dgm:presLayoutVars>
          <dgm:bulletEnabled val="1"/>
        </dgm:presLayoutVars>
      </dgm:prSet>
      <dgm:spPr/>
      <dgm:t>
        <a:bodyPr/>
        <a:lstStyle/>
        <a:p>
          <a:endParaRPr lang="en-US"/>
        </a:p>
      </dgm:t>
    </dgm:pt>
    <dgm:pt modelId="{2D68A47C-810A-4804-97D0-D9335C3C8546}" type="pres">
      <dgm:prSet presAssocID="{85EFB7E6-492E-43AB-9C00-1CFE7C74481A}" presName="FiveNodes_1_text" presStyleLbl="node1" presStyleIdx="4" presStyleCnt="5">
        <dgm:presLayoutVars>
          <dgm:bulletEnabled val="1"/>
        </dgm:presLayoutVars>
      </dgm:prSet>
      <dgm:spPr/>
      <dgm:t>
        <a:bodyPr/>
        <a:lstStyle/>
        <a:p>
          <a:endParaRPr lang="en-US"/>
        </a:p>
      </dgm:t>
    </dgm:pt>
    <dgm:pt modelId="{8EC68B3D-96A2-40DD-B652-5FF39C7AF207}" type="pres">
      <dgm:prSet presAssocID="{85EFB7E6-492E-43AB-9C00-1CFE7C74481A}" presName="FiveNodes_2_text" presStyleLbl="node1" presStyleIdx="4" presStyleCnt="5">
        <dgm:presLayoutVars>
          <dgm:bulletEnabled val="1"/>
        </dgm:presLayoutVars>
      </dgm:prSet>
      <dgm:spPr/>
      <dgm:t>
        <a:bodyPr/>
        <a:lstStyle/>
        <a:p>
          <a:endParaRPr lang="en-US"/>
        </a:p>
      </dgm:t>
    </dgm:pt>
    <dgm:pt modelId="{82DF6C88-DE4C-4D2C-BFAA-410EC4265CDE}" type="pres">
      <dgm:prSet presAssocID="{85EFB7E6-492E-43AB-9C00-1CFE7C74481A}" presName="FiveNodes_3_text" presStyleLbl="node1" presStyleIdx="4" presStyleCnt="5">
        <dgm:presLayoutVars>
          <dgm:bulletEnabled val="1"/>
        </dgm:presLayoutVars>
      </dgm:prSet>
      <dgm:spPr/>
      <dgm:t>
        <a:bodyPr/>
        <a:lstStyle/>
        <a:p>
          <a:endParaRPr lang="en-US"/>
        </a:p>
      </dgm:t>
    </dgm:pt>
    <dgm:pt modelId="{CCAB3DEA-A5D1-4C08-85F2-B606FCC9C1B3}" type="pres">
      <dgm:prSet presAssocID="{85EFB7E6-492E-43AB-9C00-1CFE7C74481A}" presName="FiveNodes_4_text" presStyleLbl="node1" presStyleIdx="4" presStyleCnt="5">
        <dgm:presLayoutVars>
          <dgm:bulletEnabled val="1"/>
        </dgm:presLayoutVars>
      </dgm:prSet>
      <dgm:spPr/>
      <dgm:t>
        <a:bodyPr/>
        <a:lstStyle/>
        <a:p>
          <a:endParaRPr lang="en-US"/>
        </a:p>
      </dgm:t>
    </dgm:pt>
    <dgm:pt modelId="{B8FDD25F-7B01-4DAF-95F7-39F6D03D06B8}" type="pres">
      <dgm:prSet presAssocID="{85EFB7E6-492E-43AB-9C00-1CFE7C74481A}" presName="FiveNodes_5_text" presStyleLbl="node1" presStyleIdx="4" presStyleCnt="5">
        <dgm:presLayoutVars>
          <dgm:bulletEnabled val="1"/>
        </dgm:presLayoutVars>
      </dgm:prSet>
      <dgm:spPr/>
      <dgm:t>
        <a:bodyPr/>
        <a:lstStyle/>
        <a:p>
          <a:endParaRPr lang="en-US"/>
        </a:p>
      </dgm:t>
    </dgm:pt>
  </dgm:ptLst>
  <dgm:cxnLst>
    <dgm:cxn modelId="{44AB0DE7-204A-4C60-8100-1E46D90CEC09}" srcId="{85EFB7E6-492E-43AB-9C00-1CFE7C74481A}" destId="{2ACD5723-0100-41B3-A936-7265A67C7B50}" srcOrd="2" destOrd="0" parTransId="{2CB10ED4-4844-4D5C-A2ED-8956AD2070EB}" sibTransId="{28EE491B-E2B4-4208-AEB9-EAA3EAE01C55}"/>
    <dgm:cxn modelId="{607FACB2-C281-429B-AD88-0F9763E6F6EA}" srcId="{85EFB7E6-492E-43AB-9C00-1CFE7C74481A}" destId="{A5BA44C8-D3D4-4CBC-ACCC-99195B3C7268}" srcOrd="0" destOrd="0" parTransId="{186634EA-B764-4E07-94E6-060BB1190E10}" sibTransId="{1AE49ED6-F019-44F3-B2E6-C002D85318E9}"/>
    <dgm:cxn modelId="{FDC0EFE9-3FBA-4B20-9687-170D73B2EA4C}" type="presOf" srcId="{2ACD5723-0100-41B3-A936-7265A67C7B50}" destId="{0C04A8D7-2363-491C-B279-384F568DCD80}" srcOrd="0" destOrd="0" presId="urn:microsoft.com/office/officeart/2005/8/layout/vProcess5"/>
    <dgm:cxn modelId="{D88BDA40-D62A-4640-B18B-1B53875F17E0}" type="presOf" srcId="{2ACD5723-0100-41B3-A936-7265A67C7B50}" destId="{82DF6C88-DE4C-4D2C-BFAA-410EC4265CDE}" srcOrd="1" destOrd="0" presId="urn:microsoft.com/office/officeart/2005/8/layout/vProcess5"/>
    <dgm:cxn modelId="{C869589F-9624-44AA-AFC1-1F17F1762C1E}" srcId="{85EFB7E6-492E-43AB-9C00-1CFE7C74481A}" destId="{BBBEB9F1-C274-4B05-B151-7176AE1D0805}" srcOrd="4" destOrd="0" parTransId="{F8BAA54F-9A64-46B4-AC1E-E39FC16E68D7}" sibTransId="{1370DC1C-389C-45F7-96E2-65A82CC6355C}"/>
    <dgm:cxn modelId="{4AC89AC3-E8D2-44A6-9FB7-7561EE8B5048}" type="presOf" srcId="{38F039B2-6822-4A38-B942-97F0D20AA7B4}" destId="{A2DE2CBB-8979-424F-9320-2E1EEB57354C}" srcOrd="0" destOrd="0" presId="urn:microsoft.com/office/officeart/2005/8/layout/vProcess5"/>
    <dgm:cxn modelId="{267ABE21-96A5-4DCF-9EDA-6B11136294E0}" type="presOf" srcId="{85EFB7E6-492E-43AB-9C00-1CFE7C74481A}" destId="{CD99D9DC-4555-41ED-8B19-4A11029C66E0}" srcOrd="0" destOrd="0" presId="urn:microsoft.com/office/officeart/2005/8/layout/vProcess5"/>
    <dgm:cxn modelId="{675643C4-6E8A-4F1F-9C51-D9B58564129E}" type="presOf" srcId="{A5BA44C8-D3D4-4CBC-ACCC-99195B3C7268}" destId="{2D68A47C-810A-4804-97D0-D9335C3C8546}" srcOrd="1" destOrd="0" presId="urn:microsoft.com/office/officeart/2005/8/layout/vProcess5"/>
    <dgm:cxn modelId="{1D2E2862-6294-4C4D-B89B-E2F5AC34FC89}" type="presOf" srcId="{4A39AD25-A674-4AD4-ADF7-C7FEB45EAC4B}" destId="{CCAB3DEA-A5D1-4C08-85F2-B606FCC9C1B3}" srcOrd="1" destOrd="0" presId="urn:microsoft.com/office/officeart/2005/8/layout/vProcess5"/>
    <dgm:cxn modelId="{024E6AEB-64E1-4625-908F-CE845A8C3A77}" type="presOf" srcId="{1AE49ED6-F019-44F3-B2E6-C002D85318E9}" destId="{01EA80CF-B455-49ED-BB5D-2D0B634C5A4D}" srcOrd="0" destOrd="0" presId="urn:microsoft.com/office/officeart/2005/8/layout/vProcess5"/>
    <dgm:cxn modelId="{09B193EE-E795-485E-B86C-58BABB89E9A7}" type="presOf" srcId="{4A39AD25-A674-4AD4-ADF7-C7FEB45EAC4B}" destId="{B2E623D0-FF5E-4BDD-B795-708B9B706D27}" srcOrd="0" destOrd="0" presId="urn:microsoft.com/office/officeart/2005/8/layout/vProcess5"/>
    <dgm:cxn modelId="{833C8036-33CB-4631-A7F0-4E221B5AF3F7}" type="presOf" srcId="{BBBEB9F1-C274-4B05-B151-7176AE1D0805}" destId="{19DCB9E0-F6B5-442C-ACFE-863CFC9A48BA}" srcOrd="0" destOrd="0" presId="urn:microsoft.com/office/officeart/2005/8/layout/vProcess5"/>
    <dgm:cxn modelId="{B69E1950-2552-40AE-8BF8-D8F59B639966}" type="presOf" srcId="{96F5FA6E-A9F7-45BB-8055-C2A4259856C6}" destId="{95398625-2575-4DE1-9B6B-66B9ABD08D71}" srcOrd="0" destOrd="0" presId="urn:microsoft.com/office/officeart/2005/8/layout/vProcess5"/>
    <dgm:cxn modelId="{479FD7AA-C1D2-4303-939E-9B405EA860D4}" type="presOf" srcId="{BBBEB9F1-C274-4B05-B151-7176AE1D0805}" destId="{B8FDD25F-7B01-4DAF-95F7-39F6D03D06B8}" srcOrd="1" destOrd="0" presId="urn:microsoft.com/office/officeart/2005/8/layout/vProcess5"/>
    <dgm:cxn modelId="{B0957786-FA95-4FE6-B6AA-83CE605FDBE9}" srcId="{85EFB7E6-492E-43AB-9C00-1CFE7C74481A}" destId="{4A39AD25-A674-4AD4-ADF7-C7FEB45EAC4B}" srcOrd="3" destOrd="0" parTransId="{2DDEA4CC-D2E1-4413-9DEA-18AC25594B50}" sibTransId="{4513A563-514F-4C83-92BC-F010121F2FA0}"/>
    <dgm:cxn modelId="{09766FC8-F617-496F-8CEB-B008418B7A3A}" type="presOf" srcId="{A5BA44C8-D3D4-4CBC-ACCC-99195B3C7268}" destId="{E159A8BF-521C-45AB-BC97-629A7A4DD1F5}" srcOrd="0" destOrd="0" presId="urn:microsoft.com/office/officeart/2005/8/layout/vProcess5"/>
    <dgm:cxn modelId="{447C8BBF-CC9D-44F0-A445-6FDD153EFC1E}" type="presOf" srcId="{38F039B2-6822-4A38-B942-97F0D20AA7B4}" destId="{8EC68B3D-96A2-40DD-B652-5FF39C7AF207}" srcOrd="1" destOrd="0" presId="urn:microsoft.com/office/officeart/2005/8/layout/vProcess5"/>
    <dgm:cxn modelId="{61A8E9DD-3441-4C95-B50D-C677BE42650F}" type="presOf" srcId="{28EE491B-E2B4-4208-AEB9-EAA3EAE01C55}" destId="{1DC5C50C-B57F-49BC-9590-22F079626803}" srcOrd="0" destOrd="0" presId="urn:microsoft.com/office/officeart/2005/8/layout/vProcess5"/>
    <dgm:cxn modelId="{E708C25C-53CB-4A3C-8153-D7C622D6D8BA}" type="presOf" srcId="{4513A563-514F-4C83-92BC-F010121F2FA0}" destId="{D919FE0D-2F92-48F3-8BF5-5995BD5EFB09}" srcOrd="0" destOrd="0" presId="urn:microsoft.com/office/officeart/2005/8/layout/vProcess5"/>
    <dgm:cxn modelId="{08B227A0-B1E3-408C-B666-E8D863B782E9}" srcId="{85EFB7E6-492E-43AB-9C00-1CFE7C74481A}" destId="{38F039B2-6822-4A38-B942-97F0D20AA7B4}" srcOrd="1" destOrd="0" parTransId="{7410A0B1-0077-44AD-956C-344F89E2B755}" sibTransId="{96F5FA6E-A9F7-45BB-8055-C2A4259856C6}"/>
    <dgm:cxn modelId="{64F45AC4-3974-4656-A3BD-A3B1B097A4D9}" type="presParOf" srcId="{CD99D9DC-4555-41ED-8B19-4A11029C66E0}" destId="{BC4A59E2-E385-4A19-BD6C-22AA231C7988}" srcOrd="0" destOrd="0" presId="urn:microsoft.com/office/officeart/2005/8/layout/vProcess5"/>
    <dgm:cxn modelId="{7FC395DB-3A5A-4EC6-A74F-334BD668C9EF}" type="presParOf" srcId="{CD99D9DC-4555-41ED-8B19-4A11029C66E0}" destId="{E159A8BF-521C-45AB-BC97-629A7A4DD1F5}" srcOrd="1" destOrd="0" presId="urn:microsoft.com/office/officeart/2005/8/layout/vProcess5"/>
    <dgm:cxn modelId="{77962FA2-B8E0-4EE2-A63F-020AF41185BB}" type="presParOf" srcId="{CD99D9DC-4555-41ED-8B19-4A11029C66E0}" destId="{A2DE2CBB-8979-424F-9320-2E1EEB57354C}" srcOrd="2" destOrd="0" presId="urn:microsoft.com/office/officeart/2005/8/layout/vProcess5"/>
    <dgm:cxn modelId="{C9AD78DF-ECB7-45A3-9CDA-A7A1FD41664F}" type="presParOf" srcId="{CD99D9DC-4555-41ED-8B19-4A11029C66E0}" destId="{0C04A8D7-2363-491C-B279-384F568DCD80}" srcOrd="3" destOrd="0" presId="urn:microsoft.com/office/officeart/2005/8/layout/vProcess5"/>
    <dgm:cxn modelId="{D690C1C0-615E-4AE3-AE14-CC9ED9AD938C}" type="presParOf" srcId="{CD99D9DC-4555-41ED-8B19-4A11029C66E0}" destId="{B2E623D0-FF5E-4BDD-B795-708B9B706D27}" srcOrd="4" destOrd="0" presId="urn:microsoft.com/office/officeart/2005/8/layout/vProcess5"/>
    <dgm:cxn modelId="{B6CC4429-D5CC-4C3F-B170-63FD6FA734EC}" type="presParOf" srcId="{CD99D9DC-4555-41ED-8B19-4A11029C66E0}" destId="{19DCB9E0-F6B5-442C-ACFE-863CFC9A48BA}" srcOrd="5" destOrd="0" presId="urn:microsoft.com/office/officeart/2005/8/layout/vProcess5"/>
    <dgm:cxn modelId="{AAA40DCC-52E6-41C3-8F9C-1C34EAB71B46}" type="presParOf" srcId="{CD99D9DC-4555-41ED-8B19-4A11029C66E0}" destId="{01EA80CF-B455-49ED-BB5D-2D0B634C5A4D}" srcOrd="6" destOrd="0" presId="urn:microsoft.com/office/officeart/2005/8/layout/vProcess5"/>
    <dgm:cxn modelId="{E28558E4-153D-485D-985B-599EBD3E2598}" type="presParOf" srcId="{CD99D9DC-4555-41ED-8B19-4A11029C66E0}" destId="{95398625-2575-4DE1-9B6B-66B9ABD08D71}" srcOrd="7" destOrd="0" presId="urn:microsoft.com/office/officeart/2005/8/layout/vProcess5"/>
    <dgm:cxn modelId="{4EDF73FF-EF5D-4110-BE07-EA2C774386A5}" type="presParOf" srcId="{CD99D9DC-4555-41ED-8B19-4A11029C66E0}" destId="{1DC5C50C-B57F-49BC-9590-22F079626803}" srcOrd="8" destOrd="0" presId="urn:microsoft.com/office/officeart/2005/8/layout/vProcess5"/>
    <dgm:cxn modelId="{1D41D621-E6F8-4DBF-8116-026D8921E621}" type="presParOf" srcId="{CD99D9DC-4555-41ED-8B19-4A11029C66E0}" destId="{D919FE0D-2F92-48F3-8BF5-5995BD5EFB09}" srcOrd="9" destOrd="0" presId="urn:microsoft.com/office/officeart/2005/8/layout/vProcess5"/>
    <dgm:cxn modelId="{F83A48FD-D600-4FE4-AD72-4BE5FB69358F}" type="presParOf" srcId="{CD99D9DC-4555-41ED-8B19-4A11029C66E0}" destId="{2D68A47C-810A-4804-97D0-D9335C3C8546}" srcOrd="10" destOrd="0" presId="urn:microsoft.com/office/officeart/2005/8/layout/vProcess5"/>
    <dgm:cxn modelId="{03BFD58C-5560-4B52-939C-43CF38D24446}" type="presParOf" srcId="{CD99D9DC-4555-41ED-8B19-4A11029C66E0}" destId="{8EC68B3D-96A2-40DD-B652-5FF39C7AF207}" srcOrd="11" destOrd="0" presId="urn:microsoft.com/office/officeart/2005/8/layout/vProcess5"/>
    <dgm:cxn modelId="{E2F83592-A944-4619-B105-B3253A57F05A}" type="presParOf" srcId="{CD99D9DC-4555-41ED-8B19-4A11029C66E0}" destId="{82DF6C88-DE4C-4D2C-BFAA-410EC4265CDE}" srcOrd="12" destOrd="0" presId="urn:microsoft.com/office/officeart/2005/8/layout/vProcess5"/>
    <dgm:cxn modelId="{87ED8B78-FF12-4295-A18C-F39DF4627739}" type="presParOf" srcId="{CD99D9DC-4555-41ED-8B19-4A11029C66E0}" destId="{CCAB3DEA-A5D1-4C08-85F2-B606FCC9C1B3}" srcOrd="13" destOrd="0" presId="urn:microsoft.com/office/officeart/2005/8/layout/vProcess5"/>
    <dgm:cxn modelId="{9DD808F3-06BC-4B25-A310-ED7EA9F9F702}" type="presParOf" srcId="{CD99D9DC-4555-41ED-8B19-4A11029C66E0}" destId="{B8FDD25F-7B01-4DAF-95F7-39F6D03D06B8}"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11FA1B41-1495-40D3-AEB2-CC708AE87B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FC20A8B-1E34-41A2-BAB0-2B59795D44B0}">
      <dgm:prSet phldrT="[Text]"/>
      <dgm:spPr/>
      <dgm:t>
        <a:bodyPr/>
        <a:lstStyle/>
        <a:p>
          <a:r>
            <a:rPr lang="ro-RO" dirty="0" smtClean="0">
              <a:latin typeface="Times New Roman" panose="02020603050405020304" pitchFamily="18" charset="0"/>
              <a:cs typeface="Times New Roman" panose="02020603050405020304" pitchFamily="18" charset="0"/>
            </a:rPr>
            <a:t>Documente</a:t>
          </a:r>
          <a:r>
            <a:rPr lang="ro-RO" dirty="0" smtClean="0"/>
            <a:t> </a:t>
          </a:r>
          <a:r>
            <a:rPr lang="ro-RO" dirty="0" smtClean="0">
              <a:latin typeface="Times New Roman" panose="02020603050405020304" pitchFamily="18" charset="0"/>
              <a:cs typeface="Times New Roman" panose="02020603050405020304" pitchFamily="18" charset="0"/>
            </a:rPr>
            <a:t>justificative</a:t>
          </a:r>
          <a:endParaRPr lang="en-US" dirty="0">
            <a:latin typeface="Times New Roman" panose="02020603050405020304" pitchFamily="18" charset="0"/>
            <a:cs typeface="Times New Roman" panose="02020603050405020304" pitchFamily="18" charset="0"/>
          </a:endParaRPr>
        </a:p>
      </dgm:t>
    </dgm:pt>
    <dgm:pt modelId="{AB236861-AD05-49C6-902D-20A88F9C292B}">
      <dgm:prSet phldrT="[Text]"/>
      <dgm:spPr/>
      <dgm:t>
        <a:bodyPr/>
        <a:lstStyle/>
        <a:p>
          <a:r>
            <a:rPr lang="ro-RO" dirty="0" smtClean="0"/>
            <a:t>III.</a:t>
          </a:r>
          <a:endParaRPr lang="en-US" dirty="0"/>
        </a:p>
      </dgm:t>
    </dgm:pt>
    <dgm:pt modelId="{FDA3CC6F-3303-47D7-92AD-E0B3F3C7BEB5}" type="sibTrans" cxnId="{81BF1D8C-8AC2-421A-90C9-8878DF9A076D}">
      <dgm:prSet/>
      <dgm:spPr/>
      <dgm:t>
        <a:bodyPr/>
        <a:lstStyle/>
        <a:p>
          <a:endParaRPr lang="en-US"/>
        </a:p>
      </dgm:t>
    </dgm:pt>
    <dgm:pt modelId="{DC75583D-F11D-4A68-8C36-D5514C27FA23}" type="parTrans" cxnId="{81BF1D8C-8AC2-421A-90C9-8878DF9A076D}">
      <dgm:prSet/>
      <dgm:spPr/>
      <dgm:t>
        <a:bodyPr/>
        <a:lstStyle/>
        <a:p>
          <a:endParaRPr lang="en-US"/>
        </a:p>
      </dgm:t>
    </dgm:pt>
    <dgm:pt modelId="{4C79FD12-8B02-48AA-A6AB-076E1688F802}" type="sibTrans" cxnId="{C08FE9B3-F881-47B3-BB07-2E1B24E6D56F}">
      <dgm:prSet/>
      <dgm:spPr/>
      <dgm:t>
        <a:bodyPr/>
        <a:lstStyle/>
        <a:p>
          <a:endParaRPr lang="en-US"/>
        </a:p>
      </dgm:t>
    </dgm:pt>
    <dgm:pt modelId="{1AA63EDE-231C-4BB0-B432-FBDADBA0F7FE}" type="parTrans" cxnId="{C08FE9B3-F881-47B3-BB07-2E1B24E6D56F}">
      <dgm:prSet/>
      <dgm:spPr/>
      <dgm:t>
        <a:bodyPr/>
        <a:lstStyle/>
        <a:p>
          <a:endParaRPr lang="en-US"/>
        </a:p>
      </dgm:t>
    </dgm:pt>
    <dgm:pt modelId="{CDCB33D2-F41B-4E1E-A5F5-D748245CAE76}">
      <dgm:prSet phldrT="[Text]"/>
      <dgm:spPr/>
      <dgm:t>
        <a:bodyPr/>
        <a:lstStyle/>
        <a:p>
          <a:r>
            <a:rPr lang="en-GB" b="0" i="0" dirty="0" err="1" smtClean="0">
              <a:latin typeface="Times New Roman" panose="02020603050405020304" pitchFamily="18" charset="0"/>
              <a:cs typeface="Times New Roman" panose="02020603050405020304" pitchFamily="18" charset="0"/>
            </a:rPr>
            <a:t>Calculele</a:t>
          </a:r>
          <a:r>
            <a:rPr lang="en-GB" b="0" i="0" dirty="0" smtClean="0">
              <a:latin typeface="Times New Roman" panose="02020603050405020304" pitchFamily="18" charset="0"/>
              <a:cs typeface="Times New Roman" panose="02020603050405020304" pitchFamily="18" charset="0"/>
            </a:rPr>
            <a:t> </a:t>
          </a:r>
          <a:r>
            <a:rPr lang="en-GB" b="0" i="0" dirty="0" err="1" smtClean="0">
              <a:latin typeface="Times New Roman" panose="02020603050405020304" pitchFamily="18" charset="0"/>
              <a:cs typeface="Times New Roman" panose="02020603050405020304" pitchFamily="18" charset="0"/>
            </a:rPr>
            <a:t>relevante</a:t>
          </a:r>
          <a:r>
            <a:rPr lang="en-GB" b="0" i="0" dirty="0" smtClean="0"/>
            <a:t> </a:t>
          </a:r>
          <a:endParaRPr lang="en-US" dirty="0"/>
        </a:p>
      </dgm:t>
    </dgm:pt>
    <dgm:pt modelId="{7A14EB32-1ACC-46D0-82CE-F1FBCE51C105}">
      <dgm:prSet phldrT="[Text]"/>
      <dgm:spPr/>
      <dgm:t>
        <a:bodyPr/>
        <a:lstStyle/>
        <a:p>
          <a:r>
            <a:rPr lang="ro-RO" dirty="0" smtClean="0"/>
            <a:t>II.</a:t>
          </a:r>
          <a:endParaRPr lang="en-US" dirty="0"/>
        </a:p>
      </dgm:t>
    </dgm:pt>
    <dgm:pt modelId="{F6E9517D-BA09-4F13-B3B8-4A32783846A7}" type="sibTrans" cxnId="{02CD2552-2EE0-4969-8676-3972A0C3D845}">
      <dgm:prSet/>
      <dgm:spPr/>
      <dgm:t>
        <a:bodyPr/>
        <a:lstStyle/>
        <a:p>
          <a:endParaRPr lang="en-US"/>
        </a:p>
      </dgm:t>
    </dgm:pt>
    <dgm:pt modelId="{9884A0A4-F8F1-47C1-B9A5-B245D5C6BA2F}" type="parTrans" cxnId="{02CD2552-2EE0-4969-8676-3972A0C3D845}">
      <dgm:prSet/>
      <dgm:spPr/>
      <dgm:t>
        <a:bodyPr/>
        <a:lstStyle/>
        <a:p>
          <a:endParaRPr lang="en-US"/>
        </a:p>
      </dgm:t>
    </dgm:pt>
    <dgm:pt modelId="{9A9FFE8C-4475-4E8D-B248-944AFE05B6CC}" type="sibTrans" cxnId="{34299A19-2096-44FF-AE85-FDA6DE89E88E}">
      <dgm:prSet/>
      <dgm:spPr/>
      <dgm:t>
        <a:bodyPr/>
        <a:lstStyle/>
        <a:p>
          <a:endParaRPr lang="en-US"/>
        </a:p>
      </dgm:t>
    </dgm:pt>
    <dgm:pt modelId="{84CDBE0E-4853-4EF1-91F8-4E047DE9830F}" type="parTrans" cxnId="{34299A19-2096-44FF-AE85-FDA6DE89E88E}">
      <dgm:prSet/>
      <dgm:spPr/>
      <dgm:t>
        <a:bodyPr/>
        <a:lstStyle/>
        <a:p>
          <a:endParaRPr lang="en-US"/>
        </a:p>
      </dgm:t>
    </dgm:pt>
    <dgm:pt modelId="{4DA23D5D-2C8E-4630-B09B-AC928694BAA3}">
      <dgm:prSet phldrT="[Text]"/>
      <dgm:spPr/>
      <dgm:t>
        <a:bodyPr/>
        <a:lstStyle/>
        <a:p>
          <a:r>
            <a:rPr lang="en-GB" b="0" i="0" dirty="0" err="1" smtClean="0">
              <a:latin typeface="Times New Roman" panose="02020603050405020304" pitchFamily="18" charset="0"/>
              <a:cs typeface="Times New Roman" panose="02020603050405020304" pitchFamily="18" charset="0"/>
            </a:rPr>
            <a:t>Scrisoarea</a:t>
          </a:r>
          <a:r>
            <a:rPr lang="en-GB" b="0" i="0" dirty="0" smtClean="0">
              <a:latin typeface="Times New Roman" panose="02020603050405020304" pitchFamily="18" charset="0"/>
              <a:cs typeface="Times New Roman" panose="02020603050405020304" pitchFamily="18" charset="0"/>
            </a:rPr>
            <a:t> de </a:t>
          </a:r>
          <a:r>
            <a:rPr lang="en-GB" b="0" i="0" dirty="0" err="1" smtClean="0">
              <a:latin typeface="Times New Roman" panose="02020603050405020304" pitchFamily="18" charset="0"/>
              <a:cs typeface="Times New Roman" panose="02020603050405020304" pitchFamily="18" charset="0"/>
            </a:rPr>
            <a:t>argumentare</a:t>
          </a:r>
          <a:r>
            <a:rPr lang="en-GB" b="0" i="0" dirty="0" smtClean="0">
              <a:latin typeface="Times New Roman" panose="02020603050405020304" pitchFamily="18" charset="0"/>
              <a:cs typeface="Times New Roman" panose="02020603050405020304" pitchFamily="18" charset="0"/>
            </a:rPr>
            <a:t> a </a:t>
          </a:r>
          <a:r>
            <a:rPr lang="en-GB" b="0" i="0" dirty="0" err="1" smtClean="0">
              <a:latin typeface="Times New Roman" panose="02020603050405020304" pitchFamily="18" charset="0"/>
              <a:cs typeface="Times New Roman" panose="02020603050405020304" pitchFamily="18" charset="0"/>
            </a:rPr>
            <a:t>iniţiativei</a:t>
          </a:r>
          <a:endParaRPr lang="en-US" dirty="0">
            <a:latin typeface="Times New Roman" panose="02020603050405020304" pitchFamily="18" charset="0"/>
            <a:cs typeface="Times New Roman" panose="02020603050405020304" pitchFamily="18" charset="0"/>
          </a:endParaRPr>
        </a:p>
      </dgm:t>
    </dgm:pt>
    <dgm:pt modelId="{9E4BB6B6-2CE8-4C66-ACC8-7281B3FFBEC8}">
      <dgm:prSet phldrT="[Text]"/>
      <dgm:spPr/>
      <dgm:t>
        <a:bodyPr/>
        <a:lstStyle/>
        <a:p>
          <a:r>
            <a:rPr lang="ro-RO" dirty="0" smtClean="0"/>
            <a:t>I.</a:t>
          </a:r>
          <a:endParaRPr lang="en-US" dirty="0"/>
        </a:p>
      </dgm:t>
    </dgm:pt>
    <dgm:pt modelId="{73E4E02B-58DB-4B0F-B125-EBCEBB55217A}" type="sibTrans" cxnId="{396147AA-09CF-4483-94DF-9DE8E912C3EF}">
      <dgm:prSet/>
      <dgm:spPr/>
      <dgm:t>
        <a:bodyPr/>
        <a:lstStyle/>
        <a:p>
          <a:endParaRPr lang="en-US"/>
        </a:p>
      </dgm:t>
    </dgm:pt>
    <dgm:pt modelId="{8DBBC634-9581-4C65-86B1-8368BFABEFCD}" type="parTrans" cxnId="{396147AA-09CF-4483-94DF-9DE8E912C3EF}">
      <dgm:prSet/>
      <dgm:spPr/>
      <dgm:t>
        <a:bodyPr/>
        <a:lstStyle/>
        <a:p>
          <a:endParaRPr lang="en-US"/>
        </a:p>
      </dgm:t>
    </dgm:pt>
    <dgm:pt modelId="{43EAA025-EB38-4CF7-B5E9-440358EEE1CB}" type="sibTrans" cxnId="{F985518B-CF10-4431-9E97-AFEE103D3561}">
      <dgm:prSet/>
      <dgm:spPr/>
      <dgm:t>
        <a:bodyPr/>
        <a:lstStyle/>
        <a:p>
          <a:endParaRPr lang="en-US"/>
        </a:p>
      </dgm:t>
    </dgm:pt>
    <dgm:pt modelId="{4B2C1CA0-76C2-4314-945B-171AAE96EA2D}" type="parTrans" cxnId="{F985518B-CF10-4431-9E97-AFEE103D3561}">
      <dgm:prSet/>
      <dgm:spPr/>
      <dgm:t>
        <a:bodyPr/>
        <a:lstStyle/>
        <a:p>
          <a:endParaRPr lang="en-US"/>
        </a:p>
      </dgm:t>
    </dgm:pt>
    <dgm:pt modelId="{29AD3F01-D6C7-45F2-93DD-531074F3531D}">
      <dgm:prSet phldrT="[Text]"/>
      <dgm:spPr/>
      <dgm:t>
        <a:bodyPr/>
        <a:lstStyle/>
        <a:p>
          <a:r>
            <a:rPr lang="ro-RO" dirty="0" smtClean="0">
              <a:latin typeface="+mj-lt"/>
              <a:cs typeface="Times New Roman" panose="02020603050405020304" pitchFamily="18" charset="0"/>
            </a:rPr>
            <a:t>IV:</a:t>
          </a:r>
          <a:endParaRPr lang="en-US" dirty="0">
            <a:latin typeface="+mj-lt"/>
            <a:cs typeface="Times New Roman" panose="02020603050405020304" pitchFamily="18" charset="0"/>
          </a:endParaRPr>
        </a:p>
      </dgm:t>
    </dgm:pt>
    <dgm:pt modelId="{227F1A37-A915-4726-818A-DD067D52A90E}" type="parTrans" cxnId="{7DE97D03-7343-4082-B215-5DCDF52F6DC7}">
      <dgm:prSet/>
      <dgm:spPr/>
      <dgm:t>
        <a:bodyPr/>
        <a:lstStyle/>
        <a:p>
          <a:endParaRPr lang="ru-RU"/>
        </a:p>
      </dgm:t>
    </dgm:pt>
    <dgm:pt modelId="{F11A7458-4E9B-46CC-BF27-4362EA90805D}" type="sibTrans" cxnId="{7DE97D03-7343-4082-B215-5DCDF52F6DC7}">
      <dgm:prSet/>
      <dgm:spPr/>
      <dgm:t>
        <a:bodyPr/>
        <a:lstStyle/>
        <a:p>
          <a:endParaRPr lang="ru-RU"/>
        </a:p>
      </dgm:t>
    </dgm:pt>
    <dgm:pt modelId="{AA447435-9774-43C3-A0DD-00A6FCE3CC4E}">
      <dgm:prSet/>
      <dgm:spPr/>
      <dgm:t>
        <a:bodyPr/>
        <a:lstStyle/>
        <a:p>
          <a:r>
            <a:rPr lang="ro-RO" dirty="0" smtClean="0">
              <a:latin typeface="Times New Roman" panose="02020603050405020304" pitchFamily="18" charset="0"/>
              <a:cs typeface="Times New Roman" panose="02020603050405020304" pitchFamily="18" charset="0"/>
            </a:rPr>
            <a:t>Alte acte prevăzute în pct.7, 10 sau 11 din Regulamentul </a:t>
          </a:r>
          <a:r>
            <a:rPr lang="ro-RO" b="0" i="0" dirty="0" smtClean="0">
              <a:latin typeface="Times New Roman" pitchFamily="18" charset="0"/>
              <a:cs typeface="Times New Roman" pitchFamily="18" charset="0"/>
            </a:rPr>
            <a:t>privind procedurile de prezentare și de examinare a cererilor titularilor de licențe privind prețurile și tarifele reglementate nr.286/2018</a:t>
          </a:r>
          <a:endParaRPr lang="ru-RU" b="0" i="0" dirty="0"/>
        </a:p>
      </dgm:t>
    </dgm:pt>
    <dgm:pt modelId="{CF8C80E6-6A56-4476-A90D-3267FDB7083E}" type="parTrans" cxnId="{5BC1F0DE-CE72-4FF3-819F-499F00FF27F3}">
      <dgm:prSet/>
      <dgm:spPr/>
      <dgm:t>
        <a:bodyPr/>
        <a:lstStyle/>
        <a:p>
          <a:endParaRPr lang="ru-RU"/>
        </a:p>
      </dgm:t>
    </dgm:pt>
    <dgm:pt modelId="{8E9B25E6-198F-4D60-A936-09390ACAE8C5}" type="sibTrans" cxnId="{5BC1F0DE-CE72-4FF3-819F-499F00FF27F3}">
      <dgm:prSet/>
      <dgm:spPr/>
      <dgm:t>
        <a:bodyPr/>
        <a:lstStyle/>
        <a:p>
          <a:endParaRPr lang="ru-RU"/>
        </a:p>
      </dgm:t>
    </dgm:pt>
    <dgm:pt modelId="{9634ED36-2C56-41FD-B09F-AAE2FCEEADA2}" type="pres">
      <dgm:prSet presAssocID="{11FA1B41-1495-40D3-AEB2-CC708AE87B5E}" presName="linearFlow" presStyleCnt="0">
        <dgm:presLayoutVars>
          <dgm:dir/>
          <dgm:animLvl val="lvl"/>
          <dgm:resizeHandles val="exact"/>
        </dgm:presLayoutVars>
      </dgm:prSet>
      <dgm:spPr/>
      <dgm:t>
        <a:bodyPr/>
        <a:lstStyle/>
        <a:p>
          <a:endParaRPr lang="en-US"/>
        </a:p>
      </dgm:t>
    </dgm:pt>
    <dgm:pt modelId="{8E8804EB-0E41-4F92-AC6A-1ECB6736ACB8}" type="pres">
      <dgm:prSet presAssocID="{9E4BB6B6-2CE8-4C66-ACC8-7281B3FFBEC8}" presName="composite" presStyleCnt="0"/>
      <dgm:spPr/>
    </dgm:pt>
    <dgm:pt modelId="{CEF8EED7-8B3B-44BC-B6B7-1EDD1986F98A}" type="pres">
      <dgm:prSet presAssocID="{9E4BB6B6-2CE8-4C66-ACC8-7281B3FFBEC8}" presName="parentText" presStyleLbl="alignNode1" presStyleIdx="0" presStyleCnt="4">
        <dgm:presLayoutVars>
          <dgm:chMax val="1"/>
          <dgm:bulletEnabled val="1"/>
        </dgm:presLayoutVars>
      </dgm:prSet>
      <dgm:spPr/>
      <dgm:t>
        <a:bodyPr/>
        <a:lstStyle/>
        <a:p>
          <a:endParaRPr lang="en-US"/>
        </a:p>
      </dgm:t>
    </dgm:pt>
    <dgm:pt modelId="{A45C6219-B525-408E-AD53-BE87B84A331C}" type="pres">
      <dgm:prSet presAssocID="{9E4BB6B6-2CE8-4C66-ACC8-7281B3FFBEC8}" presName="descendantText" presStyleLbl="alignAcc1" presStyleIdx="0" presStyleCnt="4" custScaleX="51315" custLinFactNeighborX="-1099" custLinFactNeighborY="5918">
        <dgm:presLayoutVars>
          <dgm:bulletEnabled val="1"/>
        </dgm:presLayoutVars>
      </dgm:prSet>
      <dgm:spPr/>
      <dgm:t>
        <a:bodyPr/>
        <a:lstStyle/>
        <a:p>
          <a:endParaRPr lang="en-US"/>
        </a:p>
      </dgm:t>
    </dgm:pt>
    <dgm:pt modelId="{192B21E2-CD69-4773-89B8-427D0F0D4D57}" type="pres">
      <dgm:prSet presAssocID="{73E4E02B-58DB-4B0F-B125-EBCEBB55217A}" presName="sp" presStyleCnt="0"/>
      <dgm:spPr/>
    </dgm:pt>
    <dgm:pt modelId="{639012B1-1103-4A97-B839-B163B608016C}" type="pres">
      <dgm:prSet presAssocID="{7A14EB32-1ACC-46D0-82CE-F1FBCE51C105}" presName="composite" presStyleCnt="0"/>
      <dgm:spPr/>
    </dgm:pt>
    <dgm:pt modelId="{498CF3CC-2610-428E-9756-3E055424B350}" type="pres">
      <dgm:prSet presAssocID="{7A14EB32-1ACC-46D0-82CE-F1FBCE51C105}" presName="parentText" presStyleLbl="alignNode1" presStyleIdx="1" presStyleCnt="4">
        <dgm:presLayoutVars>
          <dgm:chMax val="1"/>
          <dgm:bulletEnabled val="1"/>
        </dgm:presLayoutVars>
      </dgm:prSet>
      <dgm:spPr/>
      <dgm:t>
        <a:bodyPr/>
        <a:lstStyle/>
        <a:p>
          <a:endParaRPr lang="en-US"/>
        </a:p>
      </dgm:t>
    </dgm:pt>
    <dgm:pt modelId="{845BEE25-A7D3-4114-BB1E-4A8C1FD40938}" type="pres">
      <dgm:prSet presAssocID="{7A14EB32-1ACC-46D0-82CE-F1FBCE51C105}" presName="descendantText" presStyleLbl="alignAcc1" presStyleIdx="1" presStyleCnt="4" custScaleX="51701" custLinFactNeighborX="-660" custLinFactNeighborY="0">
        <dgm:presLayoutVars>
          <dgm:bulletEnabled val="1"/>
        </dgm:presLayoutVars>
      </dgm:prSet>
      <dgm:spPr/>
      <dgm:t>
        <a:bodyPr/>
        <a:lstStyle/>
        <a:p>
          <a:endParaRPr lang="en-US"/>
        </a:p>
      </dgm:t>
    </dgm:pt>
    <dgm:pt modelId="{819AE24E-9F60-47BE-A0C9-A72FAF574286}" type="pres">
      <dgm:prSet presAssocID="{F6E9517D-BA09-4F13-B3B8-4A32783846A7}" presName="sp" presStyleCnt="0"/>
      <dgm:spPr/>
    </dgm:pt>
    <dgm:pt modelId="{BE17D52A-3C9E-44AA-B2D0-078494A24676}" type="pres">
      <dgm:prSet presAssocID="{AB236861-AD05-49C6-902D-20A88F9C292B}" presName="composite" presStyleCnt="0"/>
      <dgm:spPr/>
    </dgm:pt>
    <dgm:pt modelId="{1C83AC1A-8111-4402-8051-A13BA7BEEAC6}" type="pres">
      <dgm:prSet presAssocID="{AB236861-AD05-49C6-902D-20A88F9C292B}" presName="parentText" presStyleLbl="alignNode1" presStyleIdx="2" presStyleCnt="4">
        <dgm:presLayoutVars>
          <dgm:chMax val="1"/>
          <dgm:bulletEnabled val="1"/>
        </dgm:presLayoutVars>
      </dgm:prSet>
      <dgm:spPr/>
      <dgm:t>
        <a:bodyPr/>
        <a:lstStyle/>
        <a:p>
          <a:endParaRPr lang="en-US"/>
        </a:p>
      </dgm:t>
    </dgm:pt>
    <dgm:pt modelId="{5C629347-5843-411B-99EE-E41AA1A7E790}" type="pres">
      <dgm:prSet presAssocID="{AB236861-AD05-49C6-902D-20A88F9C292B}" presName="descendantText" presStyleLbl="alignAcc1" presStyleIdx="2" presStyleCnt="4" custScaleX="51261">
        <dgm:presLayoutVars>
          <dgm:bulletEnabled val="1"/>
        </dgm:presLayoutVars>
      </dgm:prSet>
      <dgm:spPr/>
      <dgm:t>
        <a:bodyPr/>
        <a:lstStyle/>
        <a:p>
          <a:endParaRPr lang="en-US"/>
        </a:p>
      </dgm:t>
    </dgm:pt>
    <dgm:pt modelId="{CD3B8E5E-5EFA-4C2B-9E90-8FED216A1CB0}" type="pres">
      <dgm:prSet presAssocID="{FDA3CC6F-3303-47D7-92AD-E0B3F3C7BEB5}" presName="sp" presStyleCnt="0"/>
      <dgm:spPr/>
    </dgm:pt>
    <dgm:pt modelId="{CF10903D-D9A1-44F6-899F-95B8D0787FAB}" type="pres">
      <dgm:prSet presAssocID="{29AD3F01-D6C7-45F2-93DD-531074F3531D}" presName="composite" presStyleCnt="0"/>
      <dgm:spPr/>
    </dgm:pt>
    <dgm:pt modelId="{0A18EA72-4A2E-4F9D-A6E6-59B1EAC12992}" type="pres">
      <dgm:prSet presAssocID="{29AD3F01-D6C7-45F2-93DD-531074F3531D}" presName="parentText" presStyleLbl="alignNode1" presStyleIdx="3" presStyleCnt="4">
        <dgm:presLayoutVars>
          <dgm:chMax val="1"/>
          <dgm:bulletEnabled val="1"/>
        </dgm:presLayoutVars>
      </dgm:prSet>
      <dgm:spPr/>
      <dgm:t>
        <a:bodyPr/>
        <a:lstStyle/>
        <a:p>
          <a:endParaRPr lang="ru-RU"/>
        </a:p>
      </dgm:t>
    </dgm:pt>
    <dgm:pt modelId="{00008E79-C185-48D2-ABC6-EAA975DB840E}" type="pres">
      <dgm:prSet presAssocID="{29AD3F01-D6C7-45F2-93DD-531074F3531D}" presName="descendantText" presStyleLbl="alignAcc1" presStyleIdx="3" presStyleCnt="4">
        <dgm:presLayoutVars>
          <dgm:bulletEnabled val="1"/>
        </dgm:presLayoutVars>
      </dgm:prSet>
      <dgm:spPr/>
      <dgm:t>
        <a:bodyPr/>
        <a:lstStyle/>
        <a:p>
          <a:endParaRPr lang="ru-RU"/>
        </a:p>
      </dgm:t>
    </dgm:pt>
  </dgm:ptLst>
  <dgm:cxnLst>
    <dgm:cxn modelId="{5BC1F0DE-CE72-4FF3-819F-499F00FF27F3}" srcId="{29AD3F01-D6C7-45F2-93DD-531074F3531D}" destId="{AA447435-9774-43C3-A0DD-00A6FCE3CC4E}" srcOrd="0" destOrd="0" parTransId="{CF8C80E6-6A56-4476-A90D-3267FDB7083E}" sibTransId="{8E9B25E6-198F-4D60-A936-09390ACAE8C5}"/>
    <dgm:cxn modelId="{396147AA-09CF-4483-94DF-9DE8E912C3EF}" srcId="{11FA1B41-1495-40D3-AEB2-CC708AE87B5E}" destId="{9E4BB6B6-2CE8-4C66-ACC8-7281B3FFBEC8}" srcOrd="0" destOrd="0" parTransId="{8DBBC634-9581-4C65-86B1-8368BFABEFCD}" sibTransId="{73E4E02B-58DB-4B0F-B125-EBCEBB55217A}"/>
    <dgm:cxn modelId="{90DD59ED-27FE-4A1B-B8B6-6057287A9900}" type="presOf" srcId="{CDCB33D2-F41B-4E1E-A5F5-D748245CAE76}" destId="{845BEE25-A7D3-4114-BB1E-4A8C1FD40938}" srcOrd="0" destOrd="0" presId="urn:microsoft.com/office/officeart/2005/8/layout/chevron2"/>
    <dgm:cxn modelId="{82AF1022-B947-4453-9AF1-3C9E7D43DC2E}" type="presOf" srcId="{4DA23D5D-2C8E-4630-B09B-AC928694BAA3}" destId="{A45C6219-B525-408E-AD53-BE87B84A331C}" srcOrd="0" destOrd="0" presId="urn:microsoft.com/office/officeart/2005/8/layout/chevron2"/>
    <dgm:cxn modelId="{A6C5C62D-D482-46A7-A635-8ACA356DE6D3}" type="presOf" srcId="{29AD3F01-D6C7-45F2-93DD-531074F3531D}" destId="{0A18EA72-4A2E-4F9D-A6E6-59B1EAC12992}" srcOrd="0" destOrd="0" presId="urn:microsoft.com/office/officeart/2005/8/layout/chevron2"/>
    <dgm:cxn modelId="{DA82B70D-FE38-4E7F-A0B3-17A841B846F5}" type="presOf" srcId="{9FC20A8B-1E34-41A2-BAB0-2B59795D44B0}" destId="{5C629347-5843-411B-99EE-E41AA1A7E790}" srcOrd="0" destOrd="0" presId="urn:microsoft.com/office/officeart/2005/8/layout/chevron2"/>
    <dgm:cxn modelId="{6424C7FD-0B40-4539-8894-F50EA847DCAD}" type="presOf" srcId="{AB236861-AD05-49C6-902D-20A88F9C292B}" destId="{1C83AC1A-8111-4402-8051-A13BA7BEEAC6}" srcOrd="0" destOrd="0" presId="urn:microsoft.com/office/officeart/2005/8/layout/chevron2"/>
    <dgm:cxn modelId="{906DD98B-07F1-4D5B-95A9-DE6EE68FECCD}" type="presOf" srcId="{11FA1B41-1495-40D3-AEB2-CC708AE87B5E}" destId="{9634ED36-2C56-41FD-B09F-AAE2FCEEADA2}" srcOrd="0" destOrd="0" presId="urn:microsoft.com/office/officeart/2005/8/layout/chevron2"/>
    <dgm:cxn modelId="{F985518B-CF10-4431-9E97-AFEE103D3561}" srcId="{9E4BB6B6-2CE8-4C66-ACC8-7281B3FFBEC8}" destId="{4DA23D5D-2C8E-4630-B09B-AC928694BAA3}" srcOrd="0" destOrd="0" parTransId="{4B2C1CA0-76C2-4314-945B-171AAE96EA2D}" sibTransId="{43EAA025-EB38-4CF7-B5E9-440358EEE1CB}"/>
    <dgm:cxn modelId="{E5FE487A-CCC1-46FD-8F38-2ADAF16804A3}" type="presOf" srcId="{AA447435-9774-43C3-A0DD-00A6FCE3CC4E}" destId="{00008E79-C185-48D2-ABC6-EAA975DB840E}" srcOrd="0" destOrd="0" presId="urn:microsoft.com/office/officeart/2005/8/layout/chevron2"/>
    <dgm:cxn modelId="{80AB91DF-4FA1-4C5F-9BAB-1049D37F46FF}" type="presOf" srcId="{7A14EB32-1ACC-46D0-82CE-F1FBCE51C105}" destId="{498CF3CC-2610-428E-9756-3E055424B350}" srcOrd="0" destOrd="0" presId="urn:microsoft.com/office/officeart/2005/8/layout/chevron2"/>
    <dgm:cxn modelId="{34299A19-2096-44FF-AE85-FDA6DE89E88E}" srcId="{7A14EB32-1ACC-46D0-82CE-F1FBCE51C105}" destId="{CDCB33D2-F41B-4E1E-A5F5-D748245CAE76}" srcOrd="0" destOrd="0" parTransId="{84CDBE0E-4853-4EF1-91F8-4E047DE9830F}" sibTransId="{9A9FFE8C-4475-4E8D-B248-944AFE05B6CC}"/>
    <dgm:cxn modelId="{81BF1D8C-8AC2-421A-90C9-8878DF9A076D}" srcId="{11FA1B41-1495-40D3-AEB2-CC708AE87B5E}" destId="{AB236861-AD05-49C6-902D-20A88F9C292B}" srcOrd="2" destOrd="0" parTransId="{DC75583D-F11D-4A68-8C36-D5514C27FA23}" sibTransId="{FDA3CC6F-3303-47D7-92AD-E0B3F3C7BEB5}"/>
    <dgm:cxn modelId="{7DE97D03-7343-4082-B215-5DCDF52F6DC7}" srcId="{11FA1B41-1495-40D3-AEB2-CC708AE87B5E}" destId="{29AD3F01-D6C7-45F2-93DD-531074F3531D}" srcOrd="3" destOrd="0" parTransId="{227F1A37-A915-4726-818A-DD067D52A90E}" sibTransId="{F11A7458-4E9B-46CC-BF27-4362EA90805D}"/>
    <dgm:cxn modelId="{02CD2552-2EE0-4969-8676-3972A0C3D845}" srcId="{11FA1B41-1495-40D3-AEB2-CC708AE87B5E}" destId="{7A14EB32-1ACC-46D0-82CE-F1FBCE51C105}" srcOrd="1" destOrd="0" parTransId="{9884A0A4-F8F1-47C1-B9A5-B245D5C6BA2F}" sibTransId="{F6E9517D-BA09-4F13-B3B8-4A32783846A7}"/>
    <dgm:cxn modelId="{C08FE9B3-F881-47B3-BB07-2E1B24E6D56F}" srcId="{AB236861-AD05-49C6-902D-20A88F9C292B}" destId="{9FC20A8B-1E34-41A2-BAB0-2B59795D44B0}" srcOrd="0" destOrd="0" parTransId="{1AA63EDE-231C-4BB0-B432-FBDADBA0F7FE}" sibTransId="{4C79FD12-8B02-48AA-A6AB-076E1688F802}"/>
    <dgm:cxn modelId="{C91DF659-E8E6-473F-AB5C-AB308EB9CFB4}" type="presOf" srcId="{9E4BB6B6-2CE8-4C66-ACC8-7281B3FFBEC8}" destId="{CEF8EED7-8B3B-44BC-B6B7-1EDD1986F98A}" srcOrd="0" destOrd="0" presId="urn:microsoft.com/office/officeart/2005/8/layout/chevron2"/>
    <dgm:cxn modelId="{78F70B71-A0F0-40F8-B02C-735AC43A7658}" type="presParOf" srcId="{9634ED36-2C56-41FD-B09F-AAE2FCEEADA2}" destId="{8E8804EB-0E41-4F92-AC6A-1ECB6736ACB8}" srcOrd="0" destOrd="0" presId="urn:microsoft.com/office/officeart/2005/8/layout/chevron2"/>
    <dgm:cxn modelId="{35CBCAF8-1234-4252-865C-501F3FF29FC5}" type="presParOf" srcId="{8E8804EB-0E41-4F92-AC6A-1ECB6736ACB8}" destId="{CEF8EED7-8B3B-44BC-B6B7-1EDD1986F98A}" srcOrd="0" destOrd="0" presId="urn:microsoft.com/office/officeart/2005/8/layout/chevron2"/>
    <dgm:cxn modelId="{DF43BA01-384D-494B-A563-3C2454299C36}" type="presParOf" srcId="{8E8804EB-0E41-4F92-AC6A-1ECB6736ACB8}" destId="{A45C6219-B525-408E-AD53-BE87B84A331C}" srcOrd="1" destOrd="0" presId="urn:microsoft.com/office/officeart/2005/8/layout/chevron2"/>
    <dgm:cxn modelId="{9055CD43-A397-4B6A-ACEF-499F113FD612}" type="presParOf" srcId="{9634ED36-2C56-41FD-B09F-AAE2FCEEADA2}" destId="{192B21E2-CD69-4773-89B8-427D0F0D4D57}" srcOrd="1" destOrd="0" presId="urn:microsoft.com/office/officeart/2005/8/layout/chevron2"/>
    <dgm:cxn modelId="{553B1651-067B-4667-8FCB-6AEF7235DD18}" type="presParOf" srcId="{9634ED36-2C56-41FD-B09F-AAE2FCEEADA2}" destId="{639012B1-1103-4A97-B839-B163B608016C}" srcOrd="2" destOrd="0" presId="urn:microsoft.com/office/officeart/2005/8/layout/chevron2"/>
    <dgm:cxn modelId="{2062D21E-BFF5-43AD-B80F-C823A113336A}" type="presParOf" srcId="{639012B1-1103-4A97-B839-B163B608016C}" destId="{498CF3CC-2610-428E-9756-3E055424B350}" srcOrd="0" destOrd="0" presId="urn:microsoft.com/office/officeart/2005/8/layout/chevron2"/>
    <dgm:cxn modelId="{63CF2E0E-4449-4530-B9C3-6AA4782BF4D8}" type="presParOf" srcId="{639012B1-1103-4A97-B839-B163B608016C}" destId="{845BEE25-A7D3-4114-BB1E-4A8C1FD40938}" srcOrd="1" destOrd="0" presId="urn:microsoft.com/office/officeart/2005/8/layout/chevron2"/>
    <dgm:cxn modelId="{D82D241D-1793-41CF-9BAC-E355129C0B60}" type="presParOf" srcId="{9634ED36-2C56-41FD-B09F-AAE2FCEEADA2}" destId="{819AE24E-9F60-47BE-A0C9-A72FAF574286}" srcOrd="3" destOrd="0" presId="urn:microsoft.com/office/officeart/2005/8/layout/chevron2"/>
    <dgm:cxn modelId="{FE166682-38CE-4885-A4D8-01E3514B4198}" type="presParOf" srcId="{9634ED36-2C56-41FD-B09F-AAE2FCEEADA2}" destId="{BE17D52A-3C9E-44AA-B2D0-078494A24676}" srcOrd="4" destOrd="0" presId="urn:microsoft.com/office/officeart/2005/8/layout/chevron2"/>
    <dgm:cxn modelId="{907D84C5-BC44-4191-A8EB-5161BF8B370C}" type="presParOf" srcId="{BE17D52A-3C9E-44AA-B2D0-078494A24676}" destId="{1C83AC1A-8111-4402-8051-A13BA7BEEAC6}" srcOrd="0" destOrd="0" presId="urn:microsoft.com/office/officeart/2005/8/layout/chevron2"/>
    <dgm:cxn modelId="{EFFA70FD-208F-4D01-BD85-8FA8045CBE8D}" type="presParOf" srcId="{BE17D52A-3C9E-44AA-B2D0-078494A24676}" destId="{5C629347-5843-411B-99EE-E41AA1A7E790}" srcOrd="1" destOrd="0" presId="urn:microsoft.com/office/officeart/2005/8/layout/chevron2"/>
    <dgm:cxn modelId="{645916A2-8B9E-4002-A0BF-57464A01F7C5}" type="presParOf" srcId="{9634ED36-2C56-41FD-B09F-AAE2FCEEADA2}" destId="{CD3B8E5E-5EFA-4C2B-9E90-8FED216A1CB0}" srcOrd="5" destOrd="0" presId="urn:microsoft.com/office/officeart/2005/8/layout/chevron2"/>
    <dgm:cxn modelId="{2BBF6E1C-6B50-4080-805B-4DC06A9C4927}" type="presParOf" srcId="{9634ED36-2C56-41FD-B09F-AAE2FCEEADA2}" destId="{CF10903D-D9A1-44F6-899F-95B8D0787FAB}" srcOrd="6" destOrd="0" presId="urn:microsoft.com/office/officeart/2005/8/layout/chevron2"/>
    <dgm:cxn modelId="{F4DB658F-3C36-4EF7-8092-59135626B1E0}" type="presParOf" srcId="{CF10903D-D9A1-44F6-899F-95B8D0787FAB}" destId="{0A18EA72-4A2E-4F9D-A6E6-59B1EAC12992}" srcOrd="0" destOrd="0" presId="urn:microsoft.com/office/officeart/2005/8/layout/chevron2"/>
    <dgm:cxn modelId="{2D8C5EA5-D59C-4D80-9B2F-16FF60429B47}" type="presParOf" srcId="{CF10903D-D9A1-44F6-899F-95B8D0787FAB}" destId="{00008E79-C185-48D2-ABC6-EAA975DB840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72B1F-E952-41DD-8F6D-BBB5BF375220}">
      <dsp:nvSpPr>
        <dsp:cNvPr id="0" name=""/>
        <dsp:cNvSpPr/>
      </dsp:nvSpPr>
      <dsp:spPr>
        <a:xfrm>
          <a:off x="2197" y="411869"/>
          <a:ext cx="2347644" cy="939057"/>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ro-RO" sz="1200" b="1" kern="1200" dirty="0" smtClean="0">
              <a:solidFill>
                <a:schemeClr val="tx1"/>
              </a:solidFill>
              <a:latin typeface="Times New Roman" pitchFamily="18" charset="0"/>
              <a:cs typeface="Times New Roman" pitchFamily="18" charset="0"/>
            </a:rPr>
            <a:t>Determinarea, avizarea/aprobarea </a:t>
          </a:r>
          <a:r>
            <a:rPr lang="ro-RO" sz="1200" b="1" kern="1200" dirty="0" smtClean="0">
              <a:solidFill>
                <a:schemeClr val="tx1"/>
              </a:solidFill>
              <a:latin typeface="Times New Roman" pitchFamily="18" charset="0"/>
              <a:cs typeface="Times New Roman" pitchFamily="18" charset="0"/>
            </a:rPr>
            <a:t>cheltuielilor de bază</a:t>
          </a:r>
          <a:endParaRPr lang="en-US" sz="1200" b="1" kern="1200" dirty="0">
            <a:solidFill>
              <a:schemeClr val="tx1"/>
            </a:solidFill>
            <a:latin typeface="Times New Roman" pitchFamily="18" charset="0"/>
            <a:cs typeface="Times New Roman" pitchFamily="18" charset="0"/>
          </a:endParaRPr>
        </a:p>
      </dsp:txBody>
      <dsp:txXfrm>
        <a:off x="471726" y="411869"/>
        <a:ext cx="1408587" cy="939057"/>
      </dsp:txXfrm>
    </dsp:sp>
    <dsp:sp modelId="{5EF10CA3-07E6-43B7-A241-D9D5ECF26310}">
      <dsp:nvSpPr>
        <dsp:cNvPr id="0" name=""/>
        <dsp:cNvSpPr/>
      </dsp:nvSpPr>
      <dsp:spPr>
        <a:xfrm>
          <a:off x="2115077" y="394173"/>
          <a:ext cx="4464373" cy="974450"/>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ro-RO" sz="1200" b="1" kern="1200" dirty="0" smtClean="0">
              <a:solidFill>
                <a:schemeClr val="tx1"/>
              </a:solidFill>
              <a:latin typeface="Times New Roman" pitchFamily="18" charset="0"/>
              <a:cs typeface="Times New Roman" pitchFamily="18" charset="0"/>
            </a:rPr>
            <a:t>Determinarea, examinarea, avizarea, aprobarea tarifelor</a:t>
          </a:r>
          <a:endParaRPr lang="en-US" sz="1200" b="1" kern="1200" dirty="0">
            <a:solidFill>
              <a:schemeClr val="tx1"/>
            </a:solidFill>
            <a:latin typeface="Times New Roman" pitchFamily="18" charset="0"/>
            <a:cs typeface="Times New Roman" pitchFamily="18" charset="0"/>
          </a:endParaRPr>
        </a:p>
      </dsp:txBody>
      <dsp:txXfrm>
        <a:off x="2602302" y="394173"/>
        <a:ext cx="3489923" cy="974450"/>
      </dsp:txXfrm>
    </dsp:sp>
    <dsp:sp modelId="{E298820A-FF08-4D84-B0EF-406544062721}">
      <dsp:nvSpPr>
        <dsp:cNvPr id="0" name=""/>
        <dsp:cNvSpPr/>
      </dsp:nvSpPr>
      <dsp:spPr>
        <a:xfrm>
          <a:off x="6344686" y="411869"/>
          <a:ext cx="3346613" cy="939057"/>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ro-RO" sz="1200" b="1" kern="1200" dirty="0" smtClean="0">
              <a:solidFill>
                <a:schemeClr val="tx1"/>
              </a:solidFill>
              <a:latin typeface="Times New Roman" pitchFamily="18" charset="0"/>
              <a:cs typeface="Times New Roman" pitchFamily="18" charset="0"/>
            </a:rPr>
            <a:t>Determinarea tarifelor actualizate, devierile tarifare</a:t>
          </a:r>
          <a:endParaRPr lang="en-US" sz="1200" b="1" kern="1200" dirty="0">
            <a:solidFill>
              <a:schemeClr val="tx1"/>
            </a:solidFill>
            <a:latin typeface="Times New Roman" pitchFamily="18" charset="0"/>
            <a:cs typeface="Times New Roman" pitchFamily="18" charset="0"/>
          </a:endParaRPr>
        </a:p>
      </dsp:txBody>
      <dsp:txXfrm>
        <a:off x="6814215" y="411869"/>
        <a:ext cx="2407556" cy="939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72B1F-E952-41DD-8F6D-BBB5BF375220}">
      <dsp:nvSpPr>
        <dsp:cNvPr id="0" name=""/>
        <dsp:cNvSpPr/>
      </dsp:nvSpPr>
      <dsp:spPr>
        <a:xfrm>
          <a:off x="4064" y="266408"/>
          <a:ext cx="2466771" cy="114358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ro-RO" sz="1800" b="1" kern="1200" dirty="0" smtClean="0">
              <a:solidFill>
                <a:schemeClr val="tx1"/>
              </a:solidFill>
              <a:latin typeface="Times New Roman" pitchFamily="18" charset="0"/>
              <a:cs typeface="Times New Roman" pitchFamily="18" charset="0"/>
            </a:rPr>
            <a:t>Anul n=0</a:t>
          </a:r>
        </a:p>
        <a:p>
          <a:pPr lvl="0" algn="ctr" defTabSz="800100">
            <a:lnSpc>
              <a:spcPct val="90000"/>
            </a:lnSpc>
            <a:spcBef>
              <a:spcPct val="0"/>
            </a:spcBef>
            <a:spcAft>
              <a:spcPct val="35000"/>
            </a:spcAft>
          </a:pPr>
          <a:r>
            <a:rPr lang="ro-RO" sz="1800" b="1" kern="1200" dirty="0" smtClean="0">
              <a:solidFill>
                <a:schemeClr val="tx1"/>
              </a:solidFill>
              <a:latin typeface="Times New Roman" pitchFamily="18" charset="0"/>
              <a:cs typeface="Times New Roman" pitchFamily="18" charset="0"/>
            </a:rPr>
            <a:t>2020</a:t>
          </a:r>
          <a:endParaRPr lang="en-US" sz="1800" b="1" kern="1200" dirty="0">
            <a:solidFill>
              <a:schemeClr val="tx1"/>
            </a:solidFill>
            <a:latin typeface="Times New Roman" pitchFamily="18" charset="0"/>
            <a:cs typeface="Times New Roman" pitchFamily="18" charset="0"/>
          </a:endParaRPr>
        </a:p>
      </dsp:txBody>
      <dsp:txXfrm>
        <a:off x="575857" y="266408"/>
        <a:ext cx="1323186" cy="1143585"/>
      </dsp:txXfrm>
    </dsp:sp>
    <dsp:sp modelId="{5EF10CA3-07E6-43B7-A241-D9D5ECF26310}">
      <dsp:nvSpPr>
        <dsp:cNvPr id="0" name=""/>
        <dsp:cNvSpPr/>
      </dsp:nvSpPr>
      <dsp:spPr>
        <a:xfrm>
          <a:off x="2184939" y="266408"/>
          <a:ext cx="4514990" cy="114358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l" defTabSz="622300">
            <a:lnSpc>
              <a:spcPct val="90000"/>
            </a:lnSpc>
            <a:spcBef>
              <a:spcPct val="0"/>
            </a:spcBef>
            <a:spcAft>
              <a:spcPct val="35000"/>
            </a:spcAft>
          </a:pPr>
          <a:r>
            <a:rPr lang="ro-RO" sz="1400" b="1" kern="1200" dirty="0" smtClean="0">
              <a:solidFill>
                <a:schemeClr val="tx1"/>
              </a:solidFill>
              <a:latin typeface="Times New Roman" pitchFamily="18" charset="0"/>
              <a:cs typeface="Times New Roman" pitchFamily="18" charset="0"/>
            </a:rPr>
            <a:t>Caz 1, același an: Anul n=0 (2020)</a:t>
          </a:r>
        </a:p>
        <a:p>
          <a:pPr lvl="0" algn="l" defTabSz="622300">
            <a:lnSpc>
              <a:spcPct val="90000"/>
            </a:lnSpc>
            <a:spcBef>
              <a:spcPct val="0"/>
            </a:spcBef>
            <a:spcAft>
              <a:spcPct val="35000"/>
            </a:spcAft>
          </a:pPr>
          <a:r>
            <a:rPr lang="ro-RO" sz="1400" b="1" kern="1200" dirty="0" smtClean="0">
              <a:solidFill>
                <a:schemeClr val="tx1"/>
              </a:solidFill>
              <a:latin typeface="Times New Roman" pitchFamily="18" charset="0"/>
              <a:cs typeface="Times New Roman" pitchFamily="18" charset="0"/>
            </a:rPr>
            <a:t>Caz 2, următorul an Anul n=1 (2021)</a:t>
          </a:r>
          <a:endParaRPr lang="en-US" sz="1400" b="1" kern="1200" dirty="0">
            <a:solidFill>
              <a:schemeClr val="tx1"/>
            </a:solidFill>
            <a:latin typeface="Times New Roman" pitchFamily="18" charset="0"/>
            <a:cs typeface="Times New Roman" pitchFamily="18" charset="0"/>
          </a:endParaRPr>
        </a:p>
      </dsp:txBody>
      <dsp:txXfrm>
        <a:off x="2756732" y="266408"/>
        <a:ext cx="3371405" cy="1143585"/>
      </dsp:txXfrm>
    </dsp:sp>
    <dsp:sp modelId="{E298820A-FF08-4D84-B0EF-406544062721}">
      <dsp:nvSpPr>
        <dsp:cNvPr id="0" name=""/>
        <dsp:cNvSpPr/>
      </dsp:nvSpPr>
      <dsp:spPr>
        <a:xfrm>
          <a:off x="6414033" y="266408"/>
          <a:ext cx="3340499" cy="114358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ro-RO" sz="1400" b="1" kern="1200" dirty="0" smtClean="0">
              <a:solidFill>
                <a:schemeClr val="tx1"/>
              </a:solidFill>
              <a:latin typeface="Times New Roman" pitchFamily="18" charset="0"/>
              <a:cs typeface="Times New Roman" pitchFamily="18" charset="0"/>
            </a:rPr>
            <a:t>Caz 1. Anul n=1 (2021)</a:t>
          </a:r>
        </a:p>
        <a:p>
          <a:pPr lvl="0" algn="ctr" defTabSz="622300">
            <a:lnSpc>
              <a:spcPct val="90000"/>
            </a:lnSpc>
            <a:spcBef>
              <a:spcPct val="0"/>
            </a:spcBef>
            <a:spcAft>
              <a:spcPct val="35000"/>
            </a:spcAft>
          </a:pPr>
          <a:r>
            <a:rPr lang="ro-RO" sz="1400" b="1" kern="1200" dirty="0" smtClean="0">
              <a:solidFill>
                <a:schemeClr val="tx1"/>
              </a:solidFill>
              <a:latin typeface="Times New Roman" pitchFamily="18" charset="0"/>
              <a:cs typeface="Times New Roman" pitchFamily="18" charset="0"/>
            </a:rPr>
            <a:t>Caz 2. Anul n=2 (2022)</a:t>
          </a:r>
          <a:endParaRPr lang="en-US" sz="1400" b="1" kern="1200" dirty="0">
            <a:solidFill>
              <a:schemeClr val="tx1"/>
            </a:solidFill>
            <a:latin typeface="Times New Roman" pitchFamily="18" charset="0"/>
            <a:cs typeface="Times New Roman" pitchFamily="18" charset="0"/>
          </a:endParaRPr>
        </a:p>
      </dsp:txBody>
      <dsp:txXfrm>
        <a:off x="6985826" y="266408"/>
        <a:ext cx="2196914" cy="11435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309C0-11A8-430F-9798-70C4410A41D0}">
      <dsp:nvSpPr>
        <dsp:cNvPr id="0" name=""/>
        <dsp:cNvSpPr/>
      </dsp:nvSpPr>
      <dsp:spPr>
        <a:xfrm>
          <a:off x="0" y="0"/>
          <a:ext cx="2536772" cy="65369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kern="1200" dirty="0" smtClean="0"/>
            <a:t>Efectiv anii            2015 - 2019</a:t>
          </a:r>
          <a:endParaRPr lang="en-US" sz="1800" kern="1200" dirty="0"/>
        </a:p>
      </dsp:txBody>
      <dsp:txXfrm>
        <a:off x="19146" y="19146"/>
        <a:ext cx="2498480" cy="615404"/>
      </dsp:txXfrm>
    </dsp:sp>
    <dsp:sp modelId="{CFEB71BE-090F-4676-B499-A7A304EAEEFA}">
      <dsp:nvSpPr>
        <dsp:cNvPr id="0" name=""/>
        <dsp:cNvSpPr/>
      </dsp:nvSpPr>
      <dsp:spPr>
        <a:xfrm>
          <a:off x="2790747" y="12288"/>
          <a:ext cx="538426" cy="6291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790747" y="138112"/>
        <a:ext cx="376898" cy="377471"/>
      </dsp:txXfrm>
    </dsp:sp>
    <dsp:sp modelId="{5E618965-1360-4C9D-AA87-BEF096D9ADA9}">
      <dsp:nvSpPr>
        <dsp:cNvPr id="0" name=""/>
        <dsp:cNvSpPr/>
      </dsp:nvSpPr>
      <dsp:spPr>
        <a:xfrm>
          <a:off x="3552671" y="0"/>
          <a:ext cx="2536772" cy="65369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kern="1200" dirty="0" smtClean="0"/>
            <a:t>Prognoza           2020</a:t>
          </a:r>
          <a:endParaRPr lang="en-US" sz="1800" kern="1200" dirty="0"/>
        </a:p>
      </dsp:txBody>
      <dsp:txXfrm>
        <a:off x="3571817" y="19146"/>
        <a:ext cx="2498480" cy="615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9BBCE-421E-4111-A537-ED6F2D0BF3DF}">
      <dsp:nvSpPr>
        <dsp:cNvPr id="0" name=""/>
        <dsp:cNvSpPr/>
      </dsp:nvSpPr>
      <dsp:spPr>
        <a:xfrm>
          <a:off x="0" y="4359163"/>
          <a:ext cx="8532810" cy="690606"/>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ro-RO" sz="1500" b="1" kern="1200" dirty="0" smtClean="0">
              <a:latin typeface="Times New Roman" pitchFamily="18" charset="0"/>
              <a:cs typeface="Times New Roman" pitchFamily="18" charset="0"/>
            </a:rPr>
            <a:t>Avizarea/ aprobarea tarifelor</a:t>
          </a:r>
          <a:endParaRPr lang="en-US" sz="1500" b="1" kern="1200" dirty="0">
            <a:latin typeface="Times New Roman" pitchFamily="18" charset="0"/>
            <a:cs typeface="Times New Roman" pitchFamily="18" charset="0"/>
          </a:endParaRPr>
        </a:p>
      </dsp:txBody>
      <dsp:txXfrm>
        <a:off x="0" y="4359163"/>
        <a:ext cx="8532810" cy="690606"/>
      </dsp:txXfrm>
    </dsp:sp>
    <dsp:sp modelId="{6EBED987-95AF-4931-B88F-1A26AC01183D}">
      <dsp:nvSpPr>
        <dsp:cNvPr id="0" name=""/>
        <dsp:cNvSpPr/>
      </dsp:nvSpPr>
      <dsp:spPr>
        <a:xfrm rot="10800000">
          <a:off x="0" y="3601452"/>
          <a:ext cx="8532810" cy="794979"/>
        </a:xfrm>
        <a:prstGeom prst="upArrowCallou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o-RO" sz="1400" b="1" kern="1200" dirty="0" smtClean="0">
              <a:latin typeface="Times New Roman" pitchFamily="18" charset="0"/>
              <a:cs typeface="Times New Roman" pitchFamily="18" charset="0"/>
            </a:rPr>
            <a:t>Determinarea volumelor  considerate în scopuri tarifare pentru anul de calcul </a:t>
          </a:r>
        </a:p>
      </dsp:txBody>
      <dsp:txXfrm rot="10800000">
        <a:off x="0" y="3601452"/>
        <a:ext cx="8532810" cy="516554"/>
      </dsp:txXfrm>
    </dsp:sp>
    <dsp:sp modelId="{DB9C5A84-0771-4D38-85CE-29D8681FAF0F}">
      <dsp:nvSpPr>
        <dsp:cNvPr id="0" name=""/>
        <dsp:cNvSpPr/>
      </dsp:nvSpPr>
      <dsp:spPr>
        <a:xfrm rot="10800000">
          <a:off x="0" y="2761745"/>
          <a:ext cx="8532810" cy="870296"/>
        </a:xfrm>
        <a:prstGeom prst="upArrowCallou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o-RO" sz="1400" b="1" kern="1200" dirty="0" smtClean="0">
              <a:latin typeface="Times New Roman" panose="02020603050405020304" pitchFamily="18" charset="0"/>
              <a:cs typeface="Times New Roman" panose="02020603050405020304" pitchFamily="18" charset="0"/>
            </a:rPr>
            <a:t>Determinarea rentabilității</a:t>
          </a:r>
          <a:endParaRPr lang="ru-RU" sz="1400" b="1" kern="1200" dirty="0">
            <a:latin typeface="Times New Roman" panose="02020603050405020304" pitchFamily="18" charset="0"/>
            <a:cs typeface="Times New Roman" panose="02020603050405020304" pitchFamily="18" charset="0"/>
          </a:endParaRPr>
        </a:p>
      </dsp:txBody>
      <dsp:txXfrm rot="10800000">
        <a:off x="0" y="2761745"/>
        <a:ext cx="8532810" cy="565492"/>
      </dsp:txXfrm>
    </dsp:sp>
    <dsp:sp modelId="{6351AF00-1506-4DC9-9D83-EDECE571A141}">
      <dsp:nvSpPr>
        <dsp:cNvPr id="0" name=""/>
        <dsp:cNvSpPr/>
      </dsp:nvSpPr>
      <dsp:spPr>
        <a:xfrm rot="10800000">
          <a:off x="0" y="1203905"/>
          <a:ext cx="8532810" cy="1591768"/>
        </a:xfrm>
        <a:prstGeom prst="upArrowCallou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ro-RO" sz="1400" b="1" kern="1200" dirty="0" smtClean="0">
            <a:latin typeface="Times New Roman" pitchFamily="18" charset="0"/>
            <a:cs typeface="Times New Roman" pitchFamily="18" charset="0"/>
          </a:endParaRPr>
        </a:p>
        <a:p>
          <a:pPr lvl="0" algn="ctr" defTabSz="622300">
            <a:lnSpc>
              <a:spcPct val="90000"/>
            </a:lnSpc>
            <a:spcBef>
              <a:spcPct val="0"/>
            </a:spcBef>
            <a:spcAft>
              <a:spcPct val="35000"/>
            </a:spcAft>
          </a:pPr>
          <a:r>
            <a:rPr lang="ro-RO" sz="1400" b="1" kern="1200" dirty="0" smtClean="0">
              <a:latin typeface="Times New Roman" pitchFamily="18" charset="0"/>
              <a:cs typeface="Times New Roman" pitchFamily="18" charset="0"/>
            </a:rPr>
            <a:t>Determinarea cheltuielilor :</a:t>
          </a:r>
        </a:p>
        <a:p>
          <a:pPr lvl="0" algn="just" defTabSz="622300">
            <a:lnSpc>
              <a:spcPct val="90000"/>
            </a:lnSpc>
            <a:spcBef>
              <a:spcPct val="0"/>
            </a:spcBef>
            <a:spcAft>
              <a:spcPct val="35000"/>
            </a:spcAft>
          </a:pPr>
          <a:r>
            <a:rPr lang="ro-RO" sz="1400" b="1" kern="1200" dirty="0" smtClean="0">
              <a:latin typeface="Times New Roman" pitchFamily="18" charset="0"/>
              <a:cs typeface="Times New Roman" pitchFamily="18" charset="0"/>
            </a:rPr>
            <a:t> *</a:t>
          </a:r>
          <a:r>
            <a:rPr lang="ro-RO" sz="1400" b="0" i="1" kern="1200" dirty="0" smtClean="0">
              <a:latin typeface="Times New Roman" pitchFamily="18" charset="0"/>
              <a:cs typeface="Times New Roman" pitchFamily="18" charset="0"/>
            </a:rPr>
            <a:t>privind amortizarea MF și IN  	  *legate de procurarea apei       *pentru energia electrică         * alte cheltuieli operaționale 	* redevența 	*</a:t>
          </a:r>
          <a:r>
            <a:rPr lang="ro-RO" sz="1400" i="1" kern="1200" dirty="0" smtClean="0">
              <a:solidFill>
                <a:srgbClr val="000000"/>
              </a:solidFill>
              <a:latin typeface="Times New Roman" pitchFamily="18" charset="0"/>
              <a:cs typeface="Times New Roman" pitchFamily="18" charset="0"/>
            </a:rPr>
            <a:t> privind achiziționarea contoarelor pentru consumatorii casnici 	*de tratare a apelor uzate conform contractelor încheiate cu terțe părți </a:t>
          </a:r>
          <a:endParaRPr lang="ro-RO" sz="1400" b="1" i="1" kern="1200" dirty="0" smtClean="0">
            <a:latin typeface="Times New Roman" pitchFamily="18" charset="0"/>
            <a:cs typeface="Times New Roman" pitchFamily="18" charset="0"/>
          </a:endParaRPr>
        </a:p>
        <a:p>
          <a:pPr lvl="0" algn="just" defTabSz="622300">
            <a:lnSpc>
              <a:spcPct val="90000"/>
            </a:lnSpc>
            <a:spcBef>
              <a:spcPct val="0"/>
            </a:spcBef>
            <a:spcAft>
              <a:spcPct val="35000"/>
            </a:spcAft>
          </a:pPr>
          <a:r>
            <a:rPr lang="ro-RO" sz="1400" b="0" i="1" kern="1200" dirty="0" smtClean="0">
              <a:latin typeface="Times New Roman" pitchFamily="18" charset="0"/>
              <a:cs typeface="Times New Roman" pitchFamily="18" charset="0"/>
            </a:rPr>
            <a:t>                                     </a:t>
          </a:r>
          <a:endParaRPr lang="en-US" sz="1400" b="1" kern="1200" dirty="0">
            <a:latin typeface="Times New Roman" pitchFamily="18" charset="0"/>
            <a:cs typeface="Times New Roman" pitchFamily="18" charset="0"/>
          </a:endParaRPr>
        </a:p>
      </dsp:txBody>
      <dsp:txXfrm rot="10800000">
        <a:off x="0" y="1203905"/>
        <a:ext cx="8532810" cy="1034283"/>
      </dsp:txXfrm>
    </dsp:sp>
    <dsp:sp modelId="{21D8516F-C5F1-4C32-A01C-A4A7707B7D42}">
      <dsp:nvSpPr>
        <dsp:cNvPr id="0" name=""/>
        <dsp:cNvSpPr/>
      </dsp:nvSpPr>
      <dsp:spPr>
        <a:xfrm rot="10800000">
          <a:off x="0" y="0"/>
          <a:ext cx="8532810" cy="1235920"/>
        </a:xfrm>
        <a:prstGeom prst="upArrowCallou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ro-RO" sz="1400" b="1" kern="1200" dirty="0" smtClean="0">
              <a:latin typeface="Times New Roman" pitchFamily="18" charset="0"/>
              <a:cs typeface="Times New Roman" pitchFamily="18" charset="0"/>
            </a:rPr>
            <a:t>Ajustarea cheltuielilor de bază </a:t>
          </a:r>
        </a:p>
        <a:p>
          <a:pPr lvl="0" algn="ctr" defTabSz="622300">
            <a:lnSpc>
              <a:spcPct val="90000"/>
            </a:lnSpc>
            <a:spcBef>
              <a:spcPct val="0"/>
            </a:spcBef>
            <a:spcAft>
              <a:spcPct val="35000"/>
            </a:spcAft>
          </a:pPr>
          <a:r>
            <a:rPr lang="ro-RO" sz="1400" b="0" kern="1200" dirty="0" smtClean="0">
              <a:latin typeface="Times New Roman" pitchFamily="18" charset="0"/>
              <a:cs typeface="Times New Roman" pitchFamily="18" charset="0"/>
            </a:rPr>
            <a:t>(pentru anii 2,3,4,5 de reglemenare) </a:t>
          </a:r>
          <a:endParaRPr lang="en-US" sz="1400" b="0" kern="1200" dirty="0">
            <a:latin typeface="Times New Roman" pitchFamily="18" charset="0"/>
            <a:cs typeface="Times New Roman" pitchFamily="18" charset="0"/>
          </a:endParaRPr>
        </a:p>
      </dsp:txBody>
      <dsp:txXfrm rot="10800000">
        <a:off x="0" y="0"/>
        <a:ext cx="8532810" cy="8030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9A8BF-521C-45AB-BC97-629A7A4DD1F5}">
      <dsp:nvSpPr>
        <dsp:cNvPr id="0" name=""/>
        <dsp:cNvSpPr/>
      </dsp:nvSpPr>
      <dsp:spPr>
        <a:xfrm>
          <a:off x="-83213" y="0"/>
          <a:ext cx="6747510" cy="956546"/>
        </a:xfrm>
        <a:prstGeom prst="roundRect">
          <a:avLst>
            <a:gd name="adj" fmla="val 10000"/>
          </a:avLst>
        </a:prstGeom>
        <a:solidFill>
          <a:schemeClr val="accent1">
            <a:alpha val="9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tx1">
                  <a:lumMod val="95000"/>
                  <a:lumOff val="5000"/>
                </a:schemeClr>
              </a:solidFill>
              <a:latin typeface="Times New Roman" pitchFamily="18" charset="0"/>
              <a:cs typeface="Times New Roman" pitchFamily="18" charset="0"/>
            </a:rPr>
            <a:t>Operatorul (nivel de regiune, raion, municipiu, oraș) determină și prezintă la ANRE  cererea de avizare a tarifelor pentru apa </a:t>
          </a:r>
          <a:r>
            <a:rPr lang="ro-RO" sz="1600" b="0" kern="1200" dirty="0" smtClean="0">
              <a:solidFill>
                <a:schemeClr val="tx1">
                  <a:lumMod val="95000"/>
                  <a:lumOff val="5000"/>
                </a:schemeClr>
              </a:solidFill>
              <a:latin typeface="Times New Roman" pitchFamily="18" charset="0"/>
              <a:cs typeface="Times New Roman" pitchFamily="18" charset="0"/>
            </a:rPr>
            <a:t>potabilă, apă tehnologică </a:t>
          </a:r>
          <a:r>
            <a:rPr lang="ro-RO" sz="1600" b="0" kern="1200" dirty="0" smtClean="0">
              <a:solidFill>
                <a:schemeClr val="tx1">
                  <a:lumMod val="95000"/>
                  <a:lumOff val="5000"/>
                </a:schemeClr>
              </a:solidFill>
              <a:latin typeface="Times New Roman" pitchFamily="18" charset="0"/>
              <a:cs typeface="Times New Roman" pitchFamily="18" charset="0"/>
            </a:rPr>
            <a:t>și/sau canalizare</a:t>
          </a:r>
          <a:endParaRPr lang="en-US" sz="1600" b="0" kern="1200" dirty="0">
            <a:solidFill>
              <a:schemeClr val="tx1">
                <a:lumMod val="95000"/>
                <a:lumOff val="5000"/>
              </a:schemeClr>
            </a:solidFill>
            <a:latin typeface="Times New Roman" pitchFamily="18" charset="0"/>
            <a:cs typeface="Times New Roman" pitchFamily="18" charset="0"/>
          </a:endParaRPr>
        </a:p>
      </dsp:txBody>
      <dsp:txXfrm>
        <a:off x="-55197" y="28016"/>
        <a:ext cx="5603406" cy="900514"/>
      </dsp:txXfrm>
    </dsp:sp>
    <dsp:sp modelId="{A2DE2CBB-8979-424F-9320-2E1EEB57354C}">
      <dsp:nvSpPr>
        <dsp:cNvPr id="0" name=""/>
        <dsp:cNvSpPr/>
      </dsp:nvSpPr>
      <dsp:spPr>
        <a:xfrm>
          <a:off x="420658" y="1089399"/>
          <a:ext cx="6747510" cy="956546"/>
        </a:xfrm>
        <a:prstGeom prst="roundRect">
          <a:avLst>
            <a:gd name="adj" fmla="val 10000"/>
          </a:avLst>
        </a:prstGeom>
        <a:solidFill>
          <a:schemeClr val="accent1">
            <a:alpha val="90000"/>
            <a:hueOff val="0"/>
            <a:satOff val="0"/>
            <a:lumOff val="0"/>
            <a:alphaOff val="-1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tx1">
                  <a:lumMod val="95000"/>
                  <a:lumOff val="5000"/>
                </a:schemeClr>
              </a:solidFill>
              <a:latin typeface="Times New Roman" pitchFamily="18" charset="0"/>
              <a:cs typeface="Times New Roman" pitchFamily="18" charset="0"/>
            </a:rPr>
            <a:t>ANRE în 60 zile calendaristice de la primirea cererii, însoțită de materialele justificative, examinează materialele prezentate </a:t>
          </a:r>
          <a:endParaRPr lang="en-US" sz="1600" b="0" kern="1200" dirty="0">
            <a:solidFill>
              <a:schemeClr val="tx1">
                <a:lumMod val="95000"/>
                <a:lumOff val="5000"/>
              </a:schemeClr>
            </a:solidFill>
            <a:latin typeface="Times New Roman" pitchFamily="18" charset="0"/>
            <a:cs typeface="Times New Roman" pitchFamily="18" charset="0"/>
          </a:endParaRPr>
        </a:p>
      </dsp:txBody>
      <dsp:txXfrm>
        <a:off x="448674" y="1117415"/>
        <a:ext cx="5565850" cy="900514"/>
      </dsp:txXfrm>
    </dsp:sp>
    <dsp:sp modelId="{0C04A8D7-2363-491C-B279-384F568DCD80}">
      <dsp:nvSpPr>
        <dsp:cNvPr id="0" name=""/>
        <dsp:cNvSpPr/>
      </dsp:nvSpPr>
      <dsp:spPr>
        <a:xfrm>
          <a:off x="924531" y="2178799"/>
          <a:ext cx="6747510" cy="956546"/>
        </a:xfrm>
        <a:prstGeom prst="roundRect">
          <a:avLst>
            <a:gd name="adj" fmla="val 10000"/>
          </a:avLst>
        </a:prstGeom>
        <a:solidFill>
          <a:schemeClr val="accent1">
            <a:alpha val="90000"/>
            <a:hueOff val="0"/>
            <a:satOff val="0"/>
            <a:lumOff val="0"/>
            <a:alphaOff val="-2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tx1">
                  <a:lumMod val="95000"/>
                  <a:lumOff val="5000"/>
                </a:schemeClr>
              </a:solidFill>
              <a:latin typeface="Times New Roman" pitchFamily="18" charset="0"/>
              <a:cs typeface="Times New Roman" pitchFamily="18" charset="0"/>
            </a:rPr>
            <a:t>ANRE emite către consiliul local avizul privind cuantumul tarifelor pentru apa potabilă și/sau canalizare necesar de a fi aprobate</a:t>
          </a:r>
          <a:endParaRPr lang="en-US" sz="1600" b="0" kern="1200" dirty="0">
            <a:solidFill>
              <a:schemeClr val="tx1">
                <a:lumMod val="95000"/>
                <a:lumOff val="5000"/>
              </a:schemeClr>
            </a:solidFill>
            <a:latin typeface="Times New Roman" pitchFamily="18" charset="0"/>
            <a:cs typeface="Times New Roman" pitchFamily="18" charset="0"/>
          </a:endParaRPr>
        </a:p>
      </dsp:txBody>
      <dsp:txXfrm>
        <a:off x="952547" y="2206815"/>
        <a:ext cx="5565850" cy="900514"/>
      </dsp:txXfrm>
    </dsp:sp>
    <dsp:sp modelId="{B2E623D0-FF5E-4BDD-B795-708B9B706D27}">
      <dsp:nvSpPr>
        <dsp:cNvPr id="0" name=""/>
        <dsp:cNvSpPr/>
      </dsp:nvSpPr>
      <dsp:spPr>
        <a:xfrm>
          <a:off x="1428403" y="3268199"/>
          <a:ext cx="6747510" cy="956546"/>
        </a:xfrm>
        <a:prstGeom prst="roundRect">
          <a:avLst>
            <a:gd name="adj" fmla="val 10000"/>
          </a:avLst>
        </a:prstGeom>
        <a:solidFill>
          <a:schemeClr val="accent1">
            <a:alpha val="90000"/>
            <a:hueOff val="0"/>
            <a:satOff val="0"/>
            <a:lumOff val="0"/>
            <a:alphaOff val="-3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tx1">
                  <a:lumMod val="95000"/>
                  <a:lumOff val="5000"/>
                </a:schemeClr>
              </a:solidFill>
              <a:latin typeface="Times New Roman" pitchFamily="18" charset="0"/>
              <a:cs typeface="Times New Roman" pitchFamily="18" charset="0"/>
            </a:rPr>
            <a:t>Consiliul local în termen de 60 de zile calendaristice aprobă tarifele pentru apa potabilă și/sau canalizare</a:t>
          </a:r>
          <a:endParaRPr lang="en-US" sz="1600" b="0" kern="1200" dirty="0">
            <a:solidFill>
              <a:schemeClr val="tx1">
                <a:lumMod val="95000"/>
                <a:lumOff val="5000"/>
              </a:schemeClr>
            </a:solidFill>
            <a:latin typeface="Times New Roman" pitchFamily="18" charset="0"/>
            <a:cs typeface="Times New Roman" pitchFamily="18" charset="0"/>
          </a:endParaRPr>
        </a:p>
      </dsp:txBody>
      <dsp:txXfrm>
        <a:off x="1456419" y="3296215"/>
        <a:ext cx="5565850" cy="900514"/>
      </dsp:txXfrm>
    </dsp:sp>
    <dsp:sp modelId="{19DCB9E0-F6B5-442C-ACFE-863CFC9A48BA}">
      <dsp:nvSpPr>
        <dsp:cNvPr id="0" name=""/>
        <dsp:cNvSpPr/>
      </dsp:nvSpPr>
      <dsp:spPr>
        <a:xfrm>
          <a:off x="1765848" y="4357599"/>
          <a:ext cx="7080364" cy="956546"/>
        </a:xfrm>
        <a:prstGeom prst="roundRect">
          <a:avLst>
            <a:gd name="adj" fmla="val 10000"/>
          </a:avLst>
        </a:prstGeom>
        <a:solidFill>
          <a:schemeClr val="accent1">
            <a:alpha val="90000"/>
            <a:hueOff val="0"/>
            <a:satOff val="0"/>
            <a:lumOff val="0"/>
            <a:alpha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tx1">
                  <a:lumMod val="95000"/>
                  <a:lumOff val="5000"/>
                </a:schemeClr>
              </a:solidFill>
              <a:latin typeface="Times New Roman" pitchFamily="18" charset="0"/>
              <a:cs typeface="Times New Roman" pitchFamily="18" charset="0"/>
            </a:rPr>
            <a:t>În cazul în care consiliul local nu va aproba tarifele pentru apa potabilă și/sau canalizare, operatorul se va adresa la ANRE, care în 15 zile calendaristice aproba și publică în MO tarifele avizate anterior</a:t>
          </a:r>
          <a:endParaRPr lang="en-US" sz="1600" b="0" kern="1200" dirty="0">
            <a:solidFill>
              <a:schemeClr val="tx1">
                <a:lumMod val="95000"/>
                <a:lumOff val="5000"/>
              </a:schemeClr>
            </a:solidFill>
            <a:latin typeface="Times New Roman" pitchFamily="18" charset="0"/>
            <a:cs typeface="Times New Roman" pitchFamily="18" charset="0"/>
          </a:endParaRPr>
        </a:p>
      </dsp:txBody>
      <dsp:txXfrm>
        <a:off x="1793864" y="4385615"/>
        <a:ext cx="5843177" cy="900514"/>
      </dsp:txXfrm>
    </dsp:sp>
    <dsp:sp modelId="{01EA80CF-B455-49ED-BB5D-2D0B634C5A4D}">
      <dsp:nvSpPr>
        <dsp:cNvPr id="0" name=""/>
        <dsp:cNvSpPr/>
      </dsp:nvSpPr>
      <dsp:spPr>
        <a:xfrm>
          <a:off x="6042541" y="698810"/>
          <a:ext cx="621755" cy="621755"/>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b="0" kern="1200">
            <a:solidFill>
              <a:schemeClr val="tx1">
                <a:lumMod val="95000"/>
                <a:lumOff val="5000"/>
              </a:schemeClr>
            </a:solidFill>
            <a:latin typeface="Times New Roman" pitchFamily="18" charset="0"/>
            <a:cs typeface="Times New Roman" pitchFamily="18" charset="0"/>
          </a:endParaRPr>
        </a:p>
      </dsp:txBody>
      <dsp:txXfrm>
        <a:off x="6182436" y="698810"/>
        <a:ext cx="341965" cy="467871"/>
      </dsp:txXfrm>
    </dsp:sp>
    <dsp:sp modelId="{95398625-2575-4DE1-9B6B-66B9ABD08D71}">
      <dsp:nvSpPr>
        <dsp:cNvPr id="0" name=""/>
        <dsp:cNvSpPr/>
      </dsp:nvSpPr>
      <dsp:spPr>
        <a:xfrm>
          <a:off x="6546413" y="1788210"/>
          <a:ext cx="621755" cy="621755"/>
        </a:xfrm>
        <a:prstGeom prst="downArrow">
          <a:avLst>
            <a:gd name="adj1" fmla="val 55000"/>
            <a:gd name="adj2" fmla="val 45000"/>
          </a:avLst>
        </a:prstGeom>
        <a:solidFill>
          <a:schemeClr val="accent1">
            <a:alpha val="90000"/>
            <a:tint val="40000"/>
            <a:hueOff val="0"/>
            <a:satOff val="0"/>
            <a:lumOff val="0"/>
            <a:alphaOff val="-13333"/>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b="0" kern="1200">
            <a:solidFill>
              <a:schemeClr val="tx1">
                <a:lumMod val="95000"/>
                <a:lumOff val="5000"/>
              </a:schemeClr>
            </a:solidFill>
            <a:latin typeface="Times New Roman" pitchFamily="18" charset="0"/>
            <a:cs typeface="Times New Roman" pitchFamily="18" charset="0"/>
          </a:endParaRPr>
        </a:p>
      </dsp:txBody>
      <dsp:txXfrm>
        <a:off x="6686308" y="1788210"/>
        <a:ext cx="341965" cy="467871"/>
      </dsp:txXfrm>
    </dsp:sp>
    <dsp:sp modelId="{1DC5C50C-B57F-49BC-9590-22F079626803}">
      <dsp:nvSpPr>
        <dsp:cNvPr id="0" name=""/>
        <dsp:cNvSpPr/>
      </dsp:nvSpPr>
      <dsp:spPr>
        <a:xfrm>
          <a:off x="7050286" y="2861667"/>
          <a:ext cx="621755" cy="621755"/>
        </a:xfrm>
        <a:prstGeom prst="downArrow">
          <a:avLst>
            <a:gd name="adj1" fmla="val 55000"/>
            <a:gd name="adj2" fmla="val 45000"/>
          </a:avLst>
        </a:prstGeom>
        <a:solidFill>
          <a:schemeClr val="accent1">
            <a:alpha val="90000"/>
            <a:tint val="40000"/>
            <a:hueOff val="0"/>
            <a:satOff val="0"/>
            <a:lumOff val="0"/>
            <a:alphaOff val="-26667"/>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b="0" kern="1200">
            <a:solidFill>
              <a:schemeClr val="tx1">
                <a:lumMod val="95000"/>
                <a:lumOff val="5000"/>
              </a:schemeClr>
            </a:solidFill>
            <a:latin typeface="Times New Roman" pitchFamily="18" charset="0"/>
            <a:cs typeface="Times New Roman" pitchFamily="18" charset="0"/>
          </a:endParaRPr>
        </a:p>
      </dsp:txBody>
      <dsp:txXfrm>
        <a:off x="7190181" y="2861667"/>
        <a:ext cx="341965" cy="467871"/>
      </dsp:txXfrm>
    </dsp:sp>
    <dsp:sp modelId="{D919FE0D-2F92-48F3-8BF5-5995BD5EFB09}">
      <dsp:nvSpPr>
        <dsp:cNvPr id="0" name=""/>
        <dsp:cNvSpPr/>
      </dsp:nvSpPr>
      <dsp:spPr>
        <a:xfrm>
          <a:off x="7554158" y="3961695"/>
          <a:ext cx="621755" cy="621755"/>
        </a:xfrm>
        <a:prstGeom prst="downArrow">
          <a:avLst>
            <a:gd name="adj1" fmla="val 55000"/>
            <a:gd name="adj2" fmla="val 45000"/>
          </a:avLst>
        </a:prstGeom>
        <a:solidFill>
          <a:schemeClr val="accent1">
            <a:alpha val="90000"/>
            <a:tint val="40000"/>
            <a:hueOff val="0"/>
            <a:satOff val="0"/>
            <a:lumOff val="0"/>
            <a:alphaOff val="-4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b="0" kern="1200">
            <a:solidFill>
              <a:schemeClr val="tx1">
                <a:lumMod val="95000"/>
                <a:lumOff val="5000"/>
              </a:schemeClr>
            </a:solidFill>
            <a:latin typeface="Times New Roman" pitchFamily="18" charset="0"/>
            <a:cs typeface="Times New Roman" pitchFamily="18" charset="0"/>
          </a:endParaRPr>
        </a:p>
      </dsp:txBody>
      <dsp:txXfrm>
        <a:off x="7694053" y="3961695"/>
        <a:ext cx="341965" cy="4678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8EED7-8B3B-44BC-B6B7-1EDD1986F98A}">
      <dsp:nvSpPr>
        <dsp:cNvPr id="0" name=""/>
        <dsp:cNvSpPr/>
      </dsp:nvSpPr>
      <dsp:spPr>
        <a:xfrm rot="5400000">
          <a:off x="-162066" y="162815"/>
          <a:ext cx="1080446" cy="75631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o-RO" sz="2200" kern="1200" dirty="0" smtClean="0"/>
            <a:t>I.</a:t>
          </a:r>
          <a:endParaRPr lang="en-US" sz="2200" kern="1200" dirty="0"/>
        </a:p>
      </dsp:txBody>
      <dsp:txXfrm rot="-5400000">
        <a:off x="1" y="378904"/>
        <a:ext cx="756312" cy="324134"/>
      </dsp:txXfrm>
    </dsp:sp>
    <dsp:sp modelId="{A45C6219-B525-408E-AD53-BE87B84A331C}">
      <dsp:nvSpPr>
        <dsp:cNvPr id="0" name=""/>
        <dsp:cNvSpPr/>
      </dsp:nvSpPr>
      <dsp:spPr>
        <a:xfrm rot="5400000">
          <a:off x="2456006" y="-1546425"/>
          <a:ext cx="702290" cy="3879761"/>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0" i="0" kern="1200" dirty="0" err="1" smtClean="0">
              <a:latin typeface="Times New Roman" panose="02020603050405020304" pitchFamily="18" charset="0"/>
              <a:cs typeface="Times New Roman" panose="02020603050405020304" pitchFamily="18" charset="0"/>
            </a:rPr>
            <a:t>Scrisoarea</a:t>
          </a:r>
          <a:r>
            <a:rPr lang="en-GB" sz="1500" b="0" i="0" kern="1200" dirty="0" smtClean="0">
              <a:latin typeface="Times New Roman" panose="02020603050405020304" pitchFamily="18" charset="0"/>
              <a:cs typeface="Times New Roman" panose="02020603050405020304" pitchFamily="18" charset="0"/>
            </a:rPr>
            <a:t> de </a:t>
          </a:r>
          <a:r>
            <a:rPr lang="en-GB" sz="1500" b="0" i="0" kern="1200" dirty="0" err="1" smtClean="0">
              <a:latin typeface="Times New Roman" panose="02020603050405020304" pitchFamily="18" charset="0"/>
              <a:cs typeface="Times New Roman" panose="02020603050405020304" pitchFamily="18" charset="0"/>
            </a:rPr>
            <a:t>argumentare</a:t>
          </a:r>
          <a:r>
            <a:rPr lang="en-GB" sz="1500" b="0" i="0" kern="1200" dirty="0" smtClean="0">
              <a:latin typeface="Times New Roman" panose="02020603050405020304" pitchFamily="18" charset="0"/>
              <a:cs typeface="Times New Roman" panose="02020603050405020304" pitchFamily="18" charset="0"/>
            </a:rPr>
            <a:t> a </a:t>
          </a:r>
          <a:r>
            <a:rPr lang="en-GB" sz="1500" b="0" i="0" kern="1200" dirty="0" err="1" smtClean="0">
              <a:latin typeface="Times New Roman" panose="02020603050405020304" pitchFamily="18" charset="0"/>
              <a:cs typeface="Times New Roman" panose="02020603050405020304" pitchFamily="18" charset="0"/>
            </a:rPr>
            <a:t>iniţiativei</a:t>
          </a:r>
          <a:endParaRPr lang="en-US" sz="1500" kern="1200" dirty="0">
            <a:latin typeface="Times New Roman" panose="02020603050405020304" pitchFamily="18" charset="0"/>
            <a:cs typeface="Times New Roman" panose="02020603050405020304" pitchFamily="18" charset="0"/>
          </a:endParaRPr>
        </a:p>
      </dsp:txBody>
      <dsp:txXfrm rot="-5400000">
        <a:off x="867271" y="76593"/>
        <a:ext cx="3845478" cy="633724"/>
      </dsp:txXfrm>
    </dsp:sp>
    <dsp:sp modelId="{498CF3CC-2610-428E-9756-3E055424B350}">
      <dsp:nvSpPr>
        <dsp:cNvPr id="0" name=""/>
        <dsp:cNvSpPr/>
      </dsp:nvSpPr>
      <dsp:spPr>
        <a:xfrm rot="5400000">
          <a:off x="-162066" y="1093909"/>
          <a:ext cx="1080446" cy="75631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o-RO" sz="2200" kern="1200" dirty="0" smtClean="0"/>
            <a:t>II.</a:t>
          </a:r>
          <a:endParaRPr lang="en-US" sz="2200" kern="1200" dirty="0"/>
        </a:p>
      </dsp:txBody>
      <dsp:txXfrm rot="-5400000">
        <a:off x="1" y="1309998"/>
        <a:ext cx="756312" cy="324134"/>
      </dsp:txXfrm>
    </dsp:sp>
    <dsp:sp modelId="{845BEE25-A7D3-4114-BB1E-4A8C1FD40938}">
      <dsp:nvSpPr>
        <dsp:cNvPr id="0" name=""/>
        <dsp:cNvSpPr/>
      </dsp:nvSpPr>
      <dsp:spPr>
        <a:xfrm rot="5400000">
          <a:off x="2505250" y="-671484"/>
          <a:ext cx="702290" cy="390894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0" i="0" kern="1200" dirty="0" err="1" smtClean="0">
              <a:latin typeface="Times New Roman" panose="02020603050405020304" pitchFamily="18" charset="0"/>
              <a:cs typeface="Times New Roman" panose="02020603050405020304" pitchFamily="18" charset="0"/>
            </a:rPr>
            <a:t>Calculele</a:t>
          </a:r>
          <a:r>
            <a:rPr lang="en-GB" sz="1500" b="0" i="0" kern="1200" dirty="0" smtClean="0">
              <a:latin typeface="Times New Roman" panose="02020603050405020304" pitchFamily="18" charset="0"/>
              <a:cs typeface="Times New Roman" panose="02020603050405020304" pitchFamily="18" charset="0"/>
            </a:rPr>
            <a:t> </a:t>
          </a:r>
          <a:r>
            <a:rPr lang="en-GB" sz="1500" b="0" i="0" kern="1200" dirty="0" err="1" smtClean="0">
              <a:latin typeface="Times New Roman" panose="02020603050405020304" pitchFamily="18" charset="0"/>
              <a:cs typeface="Times New Roman" panose="02020603050405020304" pitchFamily="18" charset="0"/>
            </a:rPr>
            <a:t>relevante</a:t>
          </a:r>
          <a:r>
            <a:rPr lang="en-GB" sz="1500" b="0" i="0" kern="1200" dirty="0" smtClean="0"/>
            <a:t> </a:t>
          </a:r>
          <a:endParaRPr lang="en-US" sz="1500" kern="1200" dirty="0"/>
        </a:p>
      </dsp:txBody>
      <dsp:txXfrm rot="-5400000">
        <a:off x="901923" y="966126"/>
        <a:ext cx="3874662" cy="633724"/>
      </dsp:txXfrm>
    </dsp:sp>
    <dsp:sp modelId="{1C83AC1A-8111-4402-8051-A13BA7BEEAC6}">
      <dsp:nvSpPr>
        <dsp:cNvPr id="0" name=""/>
        <dsp:cNvSpPr/>
      </dsp:nvSpPr>
      <dsp:spPr>
        <a:xfrm rot="5400000">
          <a:off x="-162066" y="2025003"/>
          <a:ext cx="1080446" cy="75631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o-RO" sz="2200" kern="1200" dirty="0" smtClean="0"/>
            <a:t>III.</a:t>
          </a:r>
          <a:endParaRPr lang="en-US" sz="2200" kern="1200" dirty="0"/>
        </a:p>
      </dsp:txBody>
      <dsp:txXfrm rot="-5400000">
        <a:off x="1" y="2241092"/>
        <a:ext cx="756312" cy="324134"/>
      </dsp:txXfrm>
    </dsp:sp>
    <dsp:sp modelId="{5C629347-5843-411B-99EE-E41AA1A7E790}">
      <dsp:nvSpPr>
        <dsp:cNvPr id="0" name=""/>
        <dsp:cNvSpPr/>
      </dsp:nvSpPr>
      <dsp:spPr>
        <a:xfrm rot="5400000">
          <a:off x="2536853" y="276242"/>
          <a:ext cx="702290" cy="3875678"/>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ro-RO" sz="1500" kern="1200" dirty="0" smtClean="0">
              <a:latin typeface="Times New Roman" panose="02020603050405020304" pitchFamily="18" charset="0"/>
              <a:cs typeface="Times New Roman" panose="02020603050405020304" pitchFamily="18" charset="0"/>
            </a:rPr>
            <a:t>Documente</a:t>
          </a:r>
          <a:r>
            <a:rPr lang="ro-RO" sz="1500" kern="1200" dirty="0" smtClean="0"/>
            <a:t> </a:t>
          </a:r>
          <a:r>
            <a:rPr lang="ro-RO" sz="1500" kern="1200" dirty="0" smtClean="0">
              <a:latin typeface="Times New Roman" panose="02020603050405020304" pitchFamily="18" charset="0"/>
              <a:cs typeface="Times New Roman" panose="02020603050405020304" pitchFamily="18" charset="0"/>
            </a:rPr>
            <a:t>justificative</a:t>
          </a:r>
          <a:endParaRPr lang="en-US" sz="1500" kern="1200" dirty="0">
            <a:latin typeface="Times New Roman" panose="02020603050405020304" pitchFamily="18" charset="0"/>
            <a:cs typeface="Times New Roman" panose="02020603050405020304" pitchFamily="18" charset="0"/>
          </a:endParaRPr>
        </a:p>
      </dsp:txBody>
      <dsp:txXfrm rot="-5400000">
        <a:off x="950160" y="1897219"/>
        <a:ext cx="3841395" cy="633724"/>
      </dsp:txXfrm>
    </dsp:sp>
    <dsp:sp modelId="{0A18EA72-4A2E-4F9D-A6E6-59B1EAC12992}">
      <dsp:nvSpPr>
        <dsp:cNvPr id="0" name=""/>
        <dsp:cNvSpPr/>
      </dsp:nvSpPr>
      <dsp:spPr>
        <a:xfrm rot="5400000">
          <a:off x="-162066" y="2956097"/>
          <a:ext cx="1080446" cy="75631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o-RO" sz="2200" kern="1200" dirty="0" smtClean="0">
              <a:latin typeface="+mj-lt"/>
              <a:cs typeface="Times New Roman" panose="02020603050405020304" pitchFamily="18" charset="0"/>
            </a:rPr>
            <a:t>IV:</a:t>
          </a:r>
          <a:endParaRPr lang="en-US" sz="2200" kern="1200" dirty="0">
            <a:latin typeface="+mj-lt"/>
            <a:cs typeface="Times New Roman" panose="02020603050405020304" pitchFamily="18" charset="0"/>
          </a:endParaRPr>
        </a:p>
      </dsp:txBody>
      <dsp:txXfrm rot="-5400000">
        <a:off x="1" y="3172186"/>
        <a:ext cx="756312" cy="324134"/>
      </dsp:txXfrm>
    </dsp:sp>
    <dsp:sp modelId="{00008E79-C185-48D2-ABC6-EAA975DB840E}">
      <dsp:nvSpPr>
        <dsp:cNvPr id="0" name=""/>
        <dsp:cNvSpPr/>
      </dsp:nvSpPr>
      <dsp:spPr>
        <a:xfrm rot="5400000">
          <a:off x="4185505" y="-635162"/>
          <a:ext cx="702290" cy="7560676"/>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ro-RO" sz="1500" kern="1200" dirty="0" smtClean="0">
              <a:latin typeface="Times New Roman" panose="02020603050405020304" pitchFamily="18" charset="0"/>
              <a:cs typeface="Times New Roman" panose="02020603050405020304" pitchFamily="18" charset="0"/>
            </a:rPr>
            <a:t>Alte acte prevăzute în pct.7, 10 sau 11 din Regulamentul </a:t>
          </a:r>
          <a:r>
            <a:rPr lang="ro-RO" sz="1500" b="0" i="0" kern="1200" dirty="0" smtClean="0">
              <a:latin typeface="Times New Roman" pitchFamily="18" charset="0"/>
              <a:cs typeface="Times New Roman" pitchFamily="18" charset="0"/>
            </a:rPr>
            <a:t>privind procedurile de prezentare și de examinare a cererilor titularilor de licențe privind prețurile și tarifele reglementate nr.286/2018</a:t>
          </a:r>
          <a:endParaRPr lang="ru-RU" sz="1500" b="0" i="0" kern="1200" dirty="0"/>
        </a:p>
      </dsp:txBody>
      <dsp:txXfrm rot="-5400000">
        <a:off x="756313" y="2828313"/>
        <a:ext cx="7526393" cy="6337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15834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209835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4091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1501465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3289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1174314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4132375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292022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331302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CCC666-0A1B-47F2-8938-12BDB2FAC72A}"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396453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4CCC666-0A1B-47F2-8938-12BDB2FAC72A}" type="datetimeFigureOut">
              <a:rPr lang="ru-RU" smtClean="0"/>
              <a:t>24.06.2020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219131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4CCC666-0A1B-47F2-8938-12BDB2FAC72A}" type="datetimeFigureOut">
              <a:rPr lang="ru-RU" smtClean="0"/>
              <a:t>24.06.2020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412847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4CCC666-0A1B-47F2-8938-12BDB2FAC72A}" type="datetimeFigureOut">
              <a:rPr lang="ru-RU" smtClean="0"/>
              <a:t>24.06.2020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365251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CC666-0A1B-47F2-8938-12BDB2FAC72A}" type="datetimeFigureOut">
              <a:rPr lang="ru-RU" smtClean="0"/>
              <a:t>24.06.2020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154536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CCC666-0A1B-47F2-8938-12BDB2FAC72A}" type="datetimeFigureOut">
              <a:rPr lang="ru-RU" smtClean="0"/>
              <a:t>24.06.2020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AFE9C-C5FE-4149-9144-E025825D1D6D}" type="slidenum">
              <a:rPr lang="ru-RU" smtClean="0"/>
              <a:t>‹#›</a:t>
            </a:fld>
            <a:endParaRPr lang="ru-RU"/>
          </a:p>
        </p:txBody>
      </p:sp>
    </p:spTree>
    <p:extLst>
      <p:ext uri="{BB962C8B-B14F-4D97-AF65-F5344CB8AC3E}">
        <p14:creationId xmlns:p14="http://schemas.microsoft.com/office/powerpoint/2010/main" val="343187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AFE9C-C5FE-4149-9144-E025825D1D6D}" type="slidenum">
              <a:rPr lang="ru-RU" smtClean="0"/>
              <a:t>‹#›</a:t>
            </a:fld>
            <a:endParaRPr lang="ru-RU"/>
          </a:p>
        </p:txBody>
      </p:sp>
      <p:sp>
        <p:nvSpPr>
          <p:cNvPr id="5" name="Date Placeholder 4"/>
          <p:cNvSpPr>
            <a:spLocks noGrp="1"/>
          </p:cNvSpPr>
          <p:nvPr>
            <p:ph type="dt" sz="half" idx="10"/>
          </p:nvPr>
        </p:nvSpPr>
        <p:spPr/>
        <p:txBody>
          <a:bodyPr/>
          <a:lstStyle/>
          <a:p>
            <a:fld id="{F4CCC666-0A1B-47F2-8938-12BDB2FAC72A}" type="datetimeFigureOut">
              <a:rPr lang="ru-RU" smtClean="0"/>
              <a:t>24.06.2020</a:t>
            </a:fld>
            <a:endParaRPr lang="ru-RU"/>
          </a:p>
        </p:txBody>
      </p:sp>
    </p:spTree>
    <p:extLst>
      <p:ext uri="{BB962C8B-B14F-4D97-AF65-F5344CB8AC3E}">
        <p14:creationId xmlns:p14="http://schemas.microsoft.com/office/powerpoint/2010/main" val="240678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CCC666-0A1B-47F2-8938-12BDB2FAC72A}" type="datetimeFigureOut">
              <a:rPr lang="ru-RU" smtClean="0"/>
              <a:t>24.06.2020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CAFE9C-C5FE-4149-9144-E025825D1D6D}" type="slidenum">
              <a:rPr lang="ru-RU" smtClean="0"/>
              <a:t>‹#›</a:t>
            </a:fld>
            <a:endParaRPr lang="ru-RU"/>
          </a:p>
        </p:txBody>
      </p:sp>
    </p:spTree>
    <p:extLst>
      <p:ext uri="{BB962C8B-B14F-4D97-AF65-F5344CB8AC3E}">
        <p14:creationId xmlns:p14="http://schemas.microsoft.com/office/powerpoint/2010/main" val="35968026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www.mec.gov.md/" TargetMode="Externa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0101" y="2313709"/>
            <a:ext cx="7848600" cy="1600200"/>
          </a:xfrm>
        </p:spPr>
        <p:txBody>
          <a:bodyPr>
            <a:normAutofit/>
          </a:bodyPr>
          <a:lstStyle/>
          <a:p>
            <a:r>
              <a:rPr lang="ro-RO" sz="2400" b="1" i="1" dirty="0">
                <a:solidFill>
                  <a:schemeClr val="tx1"/>
                </a:solidFill>
                <a:latin typeface="Times New Roman" pitchFamily="18" charset="0"/>
                <a:cs typeface="Times New Roman" pitchFamily="18" charset="0"/>
              </a:rPr>
              <a:t>Reglementarea serviciului public de alimentare cu apă și de </a:t>
            </a:r>
            <a:r>
              <a:rPr lang="ro-RO" sz="2400" b="1" i="1" dirty="0" smtClean="0">
                <a:solidFill>
                  <a:schemeClr val="tx1"/>
                </a:solidFill>
                <a:latin typeface="Times New Roman" pitchFamily="18" charset="0"/>
                <a:cs typeface="Times New Roman" pitchFamily="18" charset="0"/>
              </a:rPr>
              <a:t>canalizare. </a:t>
            </a:r>
            <a:r>
              <a:rPr lang="ro-RO" sz="2400" b="1" i="1" dirty="0">
                <a:solidFill>
                  <a:schemeClr val="tx1"/>
                </a:solidFill>
                <a:latin typeface="Times New Roman" pitchFamily="18" charset="0"/>
                <a:cs typeface="Times New Roman" pitchFamily="18" charset="0"/>
              </a:rPr>
              <a:t>Metodologia de </a:t>
            </a:r>
            <a:r>
              <a:rPr lang="ro-RO" sz="2400" b="1" i="1" dirty="0" smtClean="0">
                <a:solidFill>
                  <a:schemeClr val="tx1"/>
                </a:solidFill>
                <a:latin typeface="Times New Roman" pitchFamily="18" charset="0"/>
                <a:cs typeface="Times New Roman" pitchFamily="18" charset="0"/>
              </a:rPr>
              <a:t>determinare, </a:t>
            </a:r>
            <a:r>
              <a:rPr lang="ro-RO" sz="2400" b="1" i="1" dirty="0">
                <a:solidFill>
                  <a:schemeClr val="tx1"/>
                </a:solidFill>
                <a:latin typeface="Times New Roman" pitchFamily="18" charset="0"/>
                <a:cs typeface="Times New Roman" pitchFamily="18" charset="0"/>
              </a:rPr>
              <a:t>aprobare și aplicare a tarifelor pentru serviciul public de alimentare cu </a:t>
            </a:r>
            <a:r>
              <a:rPr lang="ro-RO" sz="2400" b="1" i="1" dirty="0" smtClean="0">
                <a:solidFill>
                  <a:schemeClr val="tx1"/>
                </a:solidFill>
                <a:latin typeface="Times New Roman" pitchFamily="18" charset="0"/>
                <a:cs typeface="Times New Roman" pitchFamily="18" charset="0"/>
              </a:rPr>
              <a:t>apă, de canalizare și epurare a apelor uzate</a:t>
            </a:r>
            <a:endParaRPr lang="en-US" sz="2400" b="1" i="1" dirty="0">
              <a:solidFill>
                <a:schemeClr val="tx1"/>
              </a:solidFill>
              <a:latin typeface="Times New Roman" pitchFamily="18" charset="0"/>
              <a:cs typeface="Times New Roman" pitchFamily="18" charset="0"/>
            </a:endParaRPr>
          </a:p>
        </p:txBody>
      </p:sp>
      <p:sp>
        <p:nvSpPr>
          <p:cNvPr id="3" name="Прямоугольник 2"/>
          <p:cNvSpPr/>
          <p:nvPr/>
        </p:nvSpPr>
        <p:spPr>
          <a:xfrm>
            <a:off x="6273645" y="5236607"/>
            <a:ext cx="4165756" cy="738664"/>
          </a:xfrm>
          <a:prstGeom prst="rect">
            <a:avLst/>
          </a:prstGeom>
        </p:spPr>
        <p:txBody>
          <a:bodyPr wrap="none">
            <a:spAutoFit/>
          </a:bodyPr>
          <a:lstStyle/>
          <a:p>
            <a:pPr algn="r"/>
            <a:r>
              <a:rPr lang="en-US" sz="1400" b="1" cap="all" spc="50" dirty="0">
                <a:solidFill>
                  <a:prstClr val="black"/>
                </a:solidFill>
                <a:latin typeface="Times New Roman" pitchFamily="18" charset="0"/>
                <a:ea typeface="+mj-ea"/>
                <a:cs typeface="Times New Roman" pitchFamily="18" charset="0"/>
              </a:rPr>
              <a:t>Olga</a:t>
            </a:r>
            <a:r>
              <a:rPr lang="ro-RO" sz="1400" b="1" cap="all" spc="50" dirty="0">
                <a:solidFill>
                  <a:prstClr val="black"/>
                </a:solidFill>
                <a:latin typeface="Times New Roman" pitchFamily="18" charset="0"/>
                <a:ea typeface="+mj-ea"/>
                <a:cs typeface="Times New Roman" pitchFamily="18" charset="0"/>
              </a:rPr>
              <a:t> </a:t>
            </a:r>
            <a:r>
              <a:rPr lang="en-US" sz="1400" b="1" cap="all" spc="50" dirty="0">
                <a:solidFill>
                  <a:prstClr val="black"/>
                </a:solidFill>
                <a:latin typeface="Times New Roman" pitchFamily="18" charset="0"/>
                <a:ea typeface="+mj-ea"/>
                <a:cs typeface="Times New Roman" pitchFamily="18" charset="0"/>
              </a:rPr>
              <a:t> LOZAN</a:t>
            </a:r>
            <a:r>
              <a:rPr lang="en-US" sz="1400" b="1" i="1" cap="all" spc="50" dirty="0">
                <a:solidFill>
                  <a:prstClr val="black"/>
                </a:solidFill>
                <a:latin typeface="Times New Roman" pitchFamily="18" charset="0"/>
                <a:ea typeface="+mj-ea"/>
                <a:cs typeface="Times New Roman" pitchFamily="18" charset="0"/>
              </a:rPr>
              <a:t>, </a:t>
            </a:r>
          </a:p>
          <a:p>
            <a:pPr algn="r"/>
            <a:r>
              <a:rPr lang="ro-RO" sz="1400" i="1" spc="50" dirty="0" smtClean="0">
                <a:solidFill>
                  <a:prstClr val="black"/>
                </a:solidFill>
                <a:latin typeface="Times New Roman" pitchFamily="18" charset="0"/>
                <a:ea typeface="+mj-ea"/>
                <a:cs typeface="Times New Roman" pitchFamily="18" charset="0"/>
              </a:rPr>
              <a:t>Secția </a:t>
            </a:r>
            <a:r>
              <a:rPr lang="en-US" sz="1400" i="1" spc="50" dirty="0" err="1">
                <a:solidFill>
                  <a:prstClr val="black"/>
                </a:solidFill>
                <a:latin typeface="Times New Roman" pitchFamily="18" charset="0"/>
                <a:cs typeface="Times New Roman" pitchFamily="18" charset="0"/>
              </a:rPr>
              <a:t>Tarife</a:t>
            </a:r>
            <a:r>
              <a:rPr lang="en-US" sz="1400" i="1" spc="50" dirty="0">
                <a:solidFill>
                  <a:prstClr val="black"/>
                </a:solidFill>
                <a:latin typeface="Times New Roman" pitchFamily="18" charset="0"/>
                <a:cs typeface="Times New Roman" pitchFamily="18" charset="0"/>
              </a:rPr>
              <a:t> </a:t>
            </a:r>
            <a:r>
              <a:rPr lang="ro-RO" sz="1400" i="1" spc="50" dirty="0" smtClean="0">
                <a:solidFill>
                  <a:prstClr val="black"/>
                </a:solidFill>
                <a:latin typeface="Times New Roman" pitchFamily="18" charset="0"/>
                <a:cs typeface="Times New Roman" pitchFamily="18" charset="0"/>
              </a:rPr>
              <a:t>și analize </a:t>
            </a:r>
            <a:r>
              <a:rPr lang="ro-RO" sz="1400" i="1" spc="50" dirty="0" smtClean="0">
                <a:solidFill>
                  <a:prstClr val="black"/>
                </a:solidFill>
                <a:latin typeface="Times New Roman" pitchFamily="18" charset="0"/>
                <a:ea typeface="+mj-ea"/>
                <a:cs typeface="Times New Roman" pitchFamily="18" charset="0"/>
              </a:rPr>
              <a:t>, </a:t>
            </a:r>
            <a:endParaRPr lang="ro-RO" sz="1400" i="1" cap="all" spc="50" dirty="0">
              <a:solidFill>
                <a:prstClr val="black"/>
              </a:solidFill>
              <a:latin typeface="Times New Roman" pitchFamily="18" charset="0"/>
              <a:ea typeface="+mj-ea"/>
              <a:cs typeface="Times New Roman" pitchFamily="18" charset="0"/>
            </a:endParaRPr>
          </a:p>
          <a:p>
            <a:pPr algn="r"/>
            <a:r>
              <a:rPr lang="ro-RO" sz="1400" i="1" spc="50" dirty="0">
                <a:solidFill>
                  <a:prstClr val="black"/>
                </a:solidFill>
                <a:latin typeface="Times New Roman" pitchFamily="18" charset="0"/>
                <a:ea typeface="+mj-ea"/>
                <a:cs typeface="Times New Roman" pitchFamily="18" charset="0"/>
              </a:rPr>
              <a:t>D</a:t>
            </a:r>
            <a:r>
              <a:rPr lang="en-US" sz="1400" i="1" spc="50" dirty="0" err="1" smtClean="0">
                <a:solidFill>
                  <a:prstClr val="black"/>
                </a:solidFill>
                <a:latin typeface="Times New Roman" pitchFamily="18" charset="0"/>
                <a:ea typeface="+mj-ea"/>
                <a:cs typeface="Times New Roman" pitchFamily="18" charset="0"/>
              </a:rPr>
              <a:t>epartamentul</a:t>
            </a:r>
            <a:r>
              <a:rPr lang="ro-RO" sz="1400" i="1" spc="50" dirty="0" smtClean="0">
                <a:solidFill>
                  <a:prstClr val="black"/>
                </a:solidFill>
                <a:latin typeface="Times New Roman" pitchFamily="18" charset="0"/>
                <a:ea typeface="+mj-ea"/>
                <a:cs typeface="Times New Roman" pitchFamily="18" charset="0"/>
              </a:rPr>
              <a:t> </a:t>
            </a:r>
            <a:r>
              <a:rPr lang="ro-RO" sz="1400" i="1" spc="50" dirty="0">
                <a:solidFill>
                  <a:prstClr val="black"/>
                </a:solidFill>
                <a:latin typeface="Times New Roman" pitchFamily="18" charset="0"/>
                <a:cs typeface="Times New Roman" pitchFamily="18" charset="0"/>
              </a:rPr>
              <a:t>aprovizionare cu apă și</a:t>
            </a:r>
            <a:r>
              <a:rPr lang="en-US" sz="1400" i="1" spc="50" dirty="0">
                <a:solidFill>
                  <a:prstClr val="black"/>
                </a:solidFill>
                <a:latin typeface="Times New Roman" pitchFamily="18" charset="0"/>
                <a:cs typeface="Times New Roman" pitchFamily="18" charset="0"/>
              </a:rPr>
              <a:t> </a:t>
            </a:r>
            <a:r>
              <a:rPr lang="ro-RO" sz="1400" i="1" spc="50" dirty="0">
                <a:solidFill>
                  <a:prstClr val="black"/>
                </a:solidFill>
                <a:latin typeface="Times New Roman" pitchFamily="18" charset="0"/>
                <a:cs typeface="Times New Roman" pitchFamily="18" charset="0"/>
              </a:rPr>
              <a:t>canalizare</a:t>
            </a:r>
            <a:r>
              <a:rPr lang="en-US" sz="1400" i="1" spc="50" dirty="0" smtClean="0">
                <a:solidFill>
                  <a:prstClr val="black"/>
                </a:solidFill>
                <a:latin typeface="Times New Roman" pitchFamily="18" charset="0"/>
                <a:ea typeface="+mj-ea"/>
                <a:cs typeface="Times New Roman" pitchFamily="18" charset="0"/>
              </a:rPr>
              <a:t> </a:t>
            </a:r>
            <a:endParaRPr lang="en-US" sz="1400" i="1" dirty="0">
              <a:latin typeface="Times New Roman" pitchFamily="18" charset="0"/>
              <a:cs typeface="Times New Roman" pitchFamily="18" charset="0"/>
            </a:endParaRPr>
          </a:p>
        </p:txBody>
      </p:sp>
      <p:sp>
        <p:nvSpPr>
          <p:cNvPr id="10" name="Rectangle 9"/>
          <p:cNvSpPr/>
          <p:nvPr/>
        </p:nvSpPr>
        <p:spPr>
          <a:xfrm>
            <a:off x="10578215" y="1386381"/>
            <a:ext cx="1504950" cy="584775"/>
          </a:xfrm>
          <a:prstGeom prst="rect">
            <a:avLst/>
          </a:prstGeom>
        </p:spPr>
        <p:txBody>
          <a:bodyPr wrap="square">
            <a:spAutoFit/>
          </a:bodyPr>
          <a:lstStyle/>
          <a:p>
            <a:pPr lvl="0" algn="ctr"/>
            <a:r>
              <a:rPr lang="en-US" sz="3200" b="1" spc="50" dirty="0">
                <a:ln w="11430"/>
                <a:effectLst>
                  <a:outerShdw blurRad="76200" dist="50800" dir="5400000" algn="tl" rotWithShape="0">
                    <a:srgbClr val="000000">
                      <a:alpha val="65000"/>
                    </a:srgbClr>
                  </a:outerShdw>
                </a:effectLst>
                <a:latin typeface="Times New Roman" pitchFamily="18" charset="0"/>
                <a:cs typeface="Times New Roman" pitchFamily="18" charset="0"/>
              </a:rPr>
              <a:t>ANRE</a:t>
            </a:r>
          </a:p>
        </p:txBody>
      </p:sp>
      <p:pic>
        <p:nvPicPr>
          <p:cNvPr id="8" name="Picture 7" descr="C:\Users\starlab\AppData\Local\Microsoft\Windows\INetCache\Content.Word\Brazo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5905" y="135470"/>
            <a:ext cx="993775" cy="1144905"/>
          </a:xfrm>
          <a:prstGeom prst="rect">
            <a:avLst/>
          </a:prstGeom>
          <a:noFill/>
          <a:ln>
            <a:noFill/>
          </a:ln>
        </p:spPr>
      </p:pic>
    </p:spTree>
    <p:extLst>
      <p:ext uri="{BB962C8B-B14F-4D97-AF65-F5344CB8AC3E}">
        <p14:creationId xmlns:p14="http://schemas.microsoft.com/office/powerpoint/2010/main" val="270160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147" y="243325"/>
            <a:ext cx="9082385" cy="5601533"/>
          </a:xfrm>
          <a:prstGeom prst="rect">
            <a:avLst/>
          </a:prstGeom>
          <a:noFill/>
        </p:spPr>
        <p:txBody>
          <a:bodyPr wrap="square" rtlCol="0">
            <a:spAutoFit/>
          </a:bodyPr>
          <a:lstStyle/>
          <a:p>
            <a:r>
              <a:rPr lang="ro-RO" sz="2200" b="1" dirty="0">
                <a:latin typeface="Times New Roman" pitchFamily="18" charset="0"/>
                <a:cs typeface="Times New Roman" pitchFamily="18" charset="0"/>
              </a:rPr>
              <a:t>Exemplu: Cheltuieli </a:t>
            </a:r>
            <a:r>
              <a:rPr lang="ro-RO" sz="2200" b="1" dirty="0" smtClean="0">
                <a:latin typeface="Times New Roman" pitchFamily="18" charset="0"/>
                <a:cs typeface="Times New Roman" pitchFamily="18" charset="0"/>
              </a:rPr>
              <a:t>administrative și de distribuire</a:t>
            </a:r>
          </a:p>
          <a:p>
            <a:endParaRPr lang="ro-RO" sz="2400" b="1" dirty="0">
              <a:latin typeface="Times New Roman" pitchFamily="18" charset="0"/>
              <a:cs typeface="Times New Roman" pitchFamily="18" charset="0"/>
            </a:endParaRPr>
          </a:p>
          <a:p>
            <a:r>
              <a:rPr lang="ro-RO" sz="1700" b="1" dirty="0" smtClean="0">
                <a:latin typeface="Times New Roman" pitchFamily="18" charset="0"/>
                <a:cs typeface="Times New Roman" pitchFamily="18" charset="0"/>
              </a:rPr>
              <a:t>Etapele de determinare a cheltuielilor administrative și de distribuire:</a:t>
            </a:r>
          </a:p>
          <a:p>
            <a:endParaRPr lang="ro-RO" sz="1700" b="1" dirty="0">
              <a:latin typeface="Times New Roman" pitchFamily="18" charset="0"/>
              <a:cs typeface="Times New Roman" pitchFamily="18" charset="0"/>
            </a:endParaRPr>
          </a:p>
          <a:p>
            <a:pPr marL="342900" indent="-342900">
              <a:spcBef>
                <a:spcPts val="600"/>
              </a:spcBef>
              <a:spcAft>
                <a:spcPts val="600"/>
              </a:spcAft>
              <a:buAutoNum type="arabicPeriod"/>
            </a:pPr>
            <a:r>
              <a:rPr lang="ro-RO" sz="1700" dirty="0">
                <a:latin typeface="Times New Roman" pitchFamily="18" charset="0"/>
                <a:cs typeface="Times New Roman" pitchFamily="18" charset="0"/>
              </a:rPr>
              <a:t>Determinarea cheltuielilor </a:t>
            </a:r>
            <a:r>
              <a:rPr lang="ro-RO" sz="1700" dirty="0" smtClean="0">
                <a:latin typeface="Times New Roman" pitchFamily="18" charset="0"/>
                <a:cs typeface="Times New Roman" pitchFamily="18" charset="0"/>
              </a:rPr>
              <a:t>administrative și de </a:t>
            </a:r>
            <a:r>
              <a:rPr lang="ro-RO" sz="1700" dirty="0">
                <a:latin typeface="Times New Roman" pitchFamily="18" charset="0"/>
                <a:cs typeface="Times New Roman" pitchFamily="18" charset="0"/>
              </a:rPr>
              <a:t>distribuire totale pe întreprindere (din evidența contabilă</a:t>
            </a:r>
            <a:r>
              <a:rPr lang="ro-RO" sz="1700" dirty="0" smtClean="0">
                <a:latin typeface="Times New Roman" pitchFamily="18" charset="0"/>
                <a:cs typeface="Times New Roman" pitchFamily="18" charset="0"/>
              </a:rPr>
              <a:t>);</a:t>
            </a:r>
          </a:p>
          <a:p>
            <a:pPr marL="342900" indent="-342900">
              <a:spcBef>
                <a:spcPts val="600"/>
              </a:spcBef>
              <a:spcAft>
                <a:spcPts val="600"/>
              </a:spcAft>
              <a:buAutoNum type="arabicPeriod"/>
            </a:pPr>
            <a:r>
              <a:rPr lang="ro-RO" sz="1700" dirty="0" smtClean="0">
                <a:latin typeface="Times New Roman" pitchFamily="18" charset="0"/>
                <a:cs typeface="Times New Roman" pitchFamily="18" charset="0"/>
              </a:rPr>
              <a:t>Excluderea cheltuielilor ce se regăsesc la alte capitole de cheltuieli sau se vor determina la examinarea propriu –zisă a tarifelor </a:t>
            </a:r>
          </a:p>
          <a:p>
            <a:pPr lvl="2">
              <a:spcBef>
                <a:spcPts val="600"/>
              </a:spcBef>
              <a:spcAft>
                <a:spcPts val="600"/>
              </a:spcAft>
            </a:pPr>
            <a:r>
              <a:rPr lang="ro-RO" sz="1700" i="1" dirty="0">
                <a:latin typeface="Times New Roman" pitchFamily="18" charset="0"/>
                <a:cs typeface="Times New Roman" pitchFamily="18" charset="0"/>
              </a:rPr>
              <a:t>D</a:t>
            </a:r>
            <a:r>
              <a:rPr lang="ro-RO" sz="1700" i="1" dirty="0" smtClean="0">
                <a:latin typeface="Times New Roman" pitchFamily="18" charset="0"/>
                <a:cs typeface="Times New Roman" pitchFamily="18" charset="0"/>
              </a:rPr>
              <a:t>e exemplu: </a:t>
            </a:r>
          </a:p>
          <a:p>
            <a:pPr lvl="2">
              <a:spcBef>
                <a:spcPts val="600"/>
              </a:spcBef>
              <a:spcAft>
                <a:spcPts val="600"/>
              </a:spcAft>
            </a:pPr>
            <a:r>
              <a:rPr lang="ro-RO" sz="1700" dirty="0" smtClean="0">
                <a:latin typeface="Times New Roman" pitchFamily="18" charset="0"/>
                <a:cs typeface="Times New Roman" pitchFamily="18" charset="0"/>
              </a:rPr>
              <a:t>cheltuielile salariale – se regăsesc la capitolul cheltuieli cu personalul, </a:t>
            </a:r>
          </a:p>
          <a:p>
            <a:pPr lvl="2">
              <a:spcBef>
                <a:spcPts val="600"/>
              </a:spcBef>
              <a:spcAft>
                <a:spcPts val="600"/>
              </a:spcAft>
            </a:pPr>
            <a:r>
              <a:rPr lang="ro-RO" sz="1700" dirty="0" smtClean="0">
                <a:latin typeface="Times New Roman" pitchFamily="18" charset="0"/>
                <a:cs typeface="Times New Roman" pitchFamily="18" charset="0"/>
              </a:rPr>
              <a:t>cheltuielile cu amortizarea mijloacelor fixe și a imobilizărilor necorporale, taxele </a:t>
            </a:r>
            <a:r>
              <a:rPr lang="ro-RO" sz="1700" dirty="0">
                <a:latin typeface="Times New Roman" pitchFamily="18" charset="0"/>
                <a:cs typeface="Times New Roman" pitchFamily="18" charset="0"/>
              </a:rPr>
              <a:t>și </a:t>
            </a:r>
            <a:r>
              <a:rPr lang="ro-RO" sz="1700" dirty="0" smtClean="0">
                <a:latin typeface="Times New Roman" pitchFamily="18" charset="0"/>
                <a:cs typeface="Times New Roman" pitchFamily="18" charset="0"/>
              </a:rPr>
              <a:t>impozitele  – se vor examina la determinarea propriu-zisă a tarifelor ;</a:t>
            </a:r>
            <a:endParaRPr lang="ro-RO" sz="1700" dirty="0">
              <a:latin typeface="Times New Roman" pitchFamily="18" charset="0"/>
              <a:cs typeface="Times New Roman" pitchFamily="18" charset="0"/>
            </a:endParaRPr>
          </a:p>
          <a:p>
            <a:pPr marL="342900" indent="-342900">
              <a:spcBef>
                <a:spcPts val="600"/>
              </a:spcBef>
              <a:spcAft>
                <a:spcPts val="600"/>
              </a:spcAft>
              <a:buAutoNum type="arabicPeriod"/>
            </a:pPr>
            <a:r>
              <a:rPr lang="ro-RO" sz="1700" dirty="0" smtClean="0">
                <a:latin typeface="Times New Roman" pitchFamily="18" charset="0"/>
                <a:cs typeface="Times New Roman" pitchFamily="18" charset="0"/>
              </a:rPr>
              <a:t>Gruparea </a:t>
            </a:r>
            <a:r>
              <a:rPr lang="ro-RO" sz="1700" dirty="0">
                <a:latin typeface="Times New Roman" pitchFamily="18" charset="0"/>
                <a:cs typeface="Times New Roman" pitchFamily="18" charset="0"/>
              </a:rPr>
              <a:t>cheltuielilor </a:t>
            </a:r>
            <a:r>
              <a:rPr lang="ro-RO" sz="1700" dirty="0" smtClean="0">
                <a:latin typeface="Times New Roman" pitchFamily="18" charset="0"/>
                <a:cs typeface="Times New Roman" pitchFamily="18" charset="0"/>
              </a:rPr>
              <a:t>administrative și de </a:t>
            </a:r>
            <a:r>
              <a:rPr lang="ro-RO" sz="1700" dirty="0">
                <a:latin typeface="Times New Roman" pitchFamily="18" charset="0"/>
                <a:cs typeface="Times New Roman" pitchFamily="18" charset="0"/>
              </a:rPr>
              <a:t>distribuire conform </a:t>
            </a:r>
            <a:r>
              <a:rPr lang="ro-RO" sz="1700" dirty="0" smtClean="0">
                <a:latin typeface="Times New Roman" pitchFamily="18" charset="0"/>
                <a:cs typeface="Times New Roman" pitchFamily="18" charset="0"/>
              </a:rPr>
              <a:t>metodologiei;</a:t>
            </a:r>
          </a:p>
          <a:p>
            <a:pPr marL="342900" indent="-342900">
              <a:spcBef>
                <a:spcPts val="600"/>
              </a:spcBef>
              <a:spcAft>
                <a:spcPts val="600"/>
              </a:spcAft>
              <a:buAutoNum type="arabicPeriod"/>
            </a:pPr>
            <a:r>
              <a:rPr lang="ro-RO" sz="1700" dirty="0" smtClean="0">
                <a:latin typeface="Times New Roman" pitchFamily="18" charset="0"/>
                <a:cs typeface="Times New Roman" pitchFamily="18" charset="0"/>
              </a:rPr>
              <a:t>Alocarea cheltuielilor administrative și de distribuire între activitățile desfășurate și serviciile reglementate furnizate/prestate proporțional veniturilor obținute de la activitățile desfășurate</a:t>
            </a:r>
          </a:p>
          <a:p>
            <a:pPr marL="342900" indent="-342900">
              <a:spcBef>
                <a:spcPts val="600"/>
              </a:spcBef>
              <a:spcAft>
                <a:spcPts val="600"/>
              </a:spcAft>
              <a:buAutoNum type="arabicPeriod"/>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12915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24852" y="1547000"/>
            <a:ext cx="11692327" cy="5311000"/>
          </a:xfrm>
          <a:prstGeom prst="rect">
            <a:avLst/>
          </a:prstGeom>
        </p:spPr>
      </p:pic>
      <p:sp>
        <p:nvSpPr>
          <p:cNvPr id="5" name="Прямоугольник 4"/>
          <p:cNvSpPr/>
          <p:nvPr/>
        </p:nvSpPr>
        <p:spPr>
          <a:xfrm>
            <a:off x="382385" y="213372"/>
            <a:ext cx="10950178" cy="984885"/>
          </a:xfrm>
          <a:prstGeom prst="rect">
            <a:avLst/>
          </a:prstGeom>
        </p:spPr>
        <p:txBody>
          <a:bodyPr wrap="square">
            <a:spAutoFit/>
          </a:bodyPr>
          <a:lstStyle/>
          <a:p>
            <a:r>
              <a:rPr lang="ro-RO" sz="2400" b="1" dirty="0">
                <a:latin typeface="Times New Roman" pitchFamily="18" charset="0"/>
                <a:cs typeface="Times New Roman" pitchFamily="18" charset="0"/>
              </a:rPr>
              <a:t>Exemplu: </a:t>
            </a:r>
            <a:r>
              <a:rPr lang="ro-RO" sz="2400" b="1" dirty="0" smtClean="0">
                <a:latin typeface="Times New Roman" pitchFamily="18" charset="0"/>
                <a:cs typeface="Times New Roman" pitchFamily="18" charset="0"/>
              </a:rPr>
              <a:t>Cheltuieli materiale </a:t>
            </a:r>
          </a:p>
          <a:p>
            <a:endParaRPr lang="ro-RO" sz="1600" b="1" dirty="0">
              <a:latin typeface="Times New Roman" pitchFamily="18" charset="0"/>
              <a:cs typeface="Times New Roman" pitchFamily="18" charset="0"/>
            </a:endParaRPr>
          </a:p>
          <a:p>
            <a:r>
              <a:rPr lang="ro-RO" b="1" dirty="0" smtClean="0">
                <a:latin typeface="Times New Roman" pitchFamily="18" charset="0"/>
                <a:cs typeface="Times New Roman" pitchFamily="18" charset="0"/>
              </a:rPr>
              <a:t>Tabel de prezentare :</a:t>
            </a:r>
            <a:endParaRPr lang="ro-RO" b="1" dirty="0">
              <a:latin typeface="Times New Roman" pitchFamily="18" charset="0"/>
              <a:cs typeface="Times New Roman" pitchFamily="18" charset="0"/>
            </a:endParaRPr>
          </a:p>
        </p:txBody>
      </p:sp>
    </p:spTree>
    <p:extLst>
      <p:ext uri="{BB962C8B-B14F-4D97-AF65-F5344CB8AC3E}">
        <p14:creationId xmlns:p14="http://schemas.microsoft.com/office/powerpoint/2010/main" val="108768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526" y="278927"/>
            <a:ext cx="11350962" cy="461665"/>
          </a:xfrm>
          <a:prstGeom prst="rect">
            <a:avLst/>
          </a:prstGeom>
        </p:spPr>
        <p:txBody>
          <a:bodyPr wrap="square">
            <a:spAutoFit/>
          </a:bodyPr>
          <a:lstStyle/>
          <a:p>
            <a:pPr lvl="0"/>
            <a:r>
              <a:rPr lang="ro-RO" sz="2400" b="1" dirty="0" smtClean="0">
                <a:latin typeface="Times New Roman" pitchFamily="18" charset="0"/>
                <a:cs typeface="Times New Roman" pitchFamily="18" charset="0"/>
              </a:rPr>
              <a:t>II. Determinarea, examinarea, avizarea, aprobarea tarifelor</a:t>
            </a:r>
            <a:endParaRPr lang="en-US" sz="2400" b="1" dirty="0">
              <a:latin typeface="Times New Roman"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3512439600"/>
              </p:ext>
            </p:extLst>
          </p:nvPr>
        </p:nvGraphicFramePr>
        <p:xfrm>
          <a:off x="861526" y="856212"/>
          <a:ext cx="8532810" cy="5051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1526" y="6130822"/>
            <a:ext cx="10631434" cy="584775"/>
          </a:xfrm>
          <a:prstGeom prst="rect">
            <a:avLst/>
          </a:prstGeom>
          <a:noFill/>
        </p:spPr>
        <p:txBody>
          <a:bodyPr wrap="square" rtlCol="0">
            <a:spAutoFit/>
          </a:bodyPr>
          <a:lstStyle/>
          <a:p>
            <a:pPr algn="just"/>
            <a:r>
              <a:rPr lang="ro-RO" sz="1600" dirty="0" smtClean="0">
                <a:latin typeface="Times New Roman" pitchFamily="18" charset="0"/>
                <a:cs typeface="Times New Roman" pitchFamily="18" charset="0"/>
              </a:rPr>
              <a:t>*La </a:t>
            </a:r>
            <a:r>
              <a:rPr lang="ro-RO" sz="1600" dirty="0">
                <a:latin typeface="Times New Roman" pitchFamily="18" charset="0"/>
                <a:cs typeface="Times New Roman" pitchFamily="18" charset="0"/>
              </a:rPr>
              <a:t>ajustarea cheltuielilor de bază se aplică indicele prețurilor de consum prognozat de Ministerul Economiei (vezi site-ul </a:t>
            </a:r>
            <a:r>
              <a:rPr lang="ro-RO" sz="1600" dirty="0">
                <a:latin typeface="Times New Roman" pitchFamily="18" charset="0"/>
                <a:cs typeface="Times New Roman" pitchFamily="18" charset="0"/>
                <a:hlinkClick r:id="rId7"/>
              </a:rPr>
              <a:t>www.mec.gov.md</a:t>
            </a:r>
            <a:r>
              <a:rPr lang="ro-RO" sz="1600" dirty="0">
                <a:latin typeface="Times New Roman" pitchFamily="18" charset="0"/>
                <a:cs typeface="Times New Roman" pitchFamily="18" charset="0"/>
              </a:rPr>
              <a:t>, apoi </a:t>
            </a:r>
            <a:r>
              <a:rPr lang="ro-RO" sz="1600" b="1" dirty="0">
                <a:latin typeface="Times New Roman" pitchFamily="18" charset="0"/>
                <a:cs typeface="Times New Roman" pitchFamily="18" charset="0"/>
              </a:rPr>
              <a:t>Situația macroeconomică, Prognozare macroeconomică, </a:t>
            </a:r>
            <a:r>
              <a:rPr lang="ro-RO" sz="1600" dirty="0">
                <a:latin typeface="Times New Roman" pitchFamily="18" charset="0"/>
                <a:cs typeface="Times New Roman" pitchFamily="18" charset="0"/>
              </a:rPr>
              <a:t>Indicele prețului de consum mediu anual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046526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4170" y="220287"/>
            <a:ext cx="7467600" cy="477054"/>
          </a:xfrm>
          <a:prstGeom prst="rect">
            <a:avLst/>
          </a:prstGeom>
          <a:noFill/>
        </p:spPr>
        <p:txBody>
          <a:bodyPr wrap="square" rtlCol="0">
            <a:spAutoFit/>
          </a:bodyPr>
          <a:lstStyle/>
          <a:p>
            <a:r>
              <a:rPr lang="ro-RO" sz="2400" b="1" dirty="0" smtClean="0">
                <a:latin typeface="Times New Roman" pitchFamily="18" charset="0"/>
                <a:cs typeface="Times New Roman" pitchFamily="18" charset="0"/>
              </a:rPr>
              <a:t>Avizarea</a:t>
            </a:r>
            <a:r>
              <a:rPr lang="ro-RO" sz="2400" b="1" dirty="0">
                <a:latin typeface="Times New Roman" pitchFamily="18" charset="0"/>
                <a:cs typeface="Times New Roman" pitchFamily="18" charset="0"/>
              </a:rPr>
              <a:t>, aprobarea tarifelor</a:t>
            </a:r>
            <a:endParaRPr lang="en-US" sz="2400" b="1" dirty="0">
              <a:latin typeface="Times New Roman"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4153395973"/>
              </p:ext>
            </p:extLst>
          </p:nvPr>
        </p:nvGraphicFramePr>
        <p:xfrm>
          <a:off x="1012767" y="855283"/>
          <a:ext cx="8763000" cy="5314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940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506" y="147935"/>
            <a:ext cx="8465151" cy="461665"/>
          </a:xfrm>
          <a:prstGeom prst="rect">
            <a:avLst/>
          </a:prstGeom>
        </p:spPr>
        <p:txBody>
          <a:bodyPr wrap="square">
            <a:spAutoFit/>
          </a:bodyPr>
          <a:lstStyle/>
          <a:p>
            <a:pPr lvl="0"/>
            <a:r>
              <a:rPr lang="ro-RO" sz="2400" b="1" dirty="0" smtClean="0">
                <a:latin typeface="Times New Roman" pitchFamily="18" charset="0"/>
                <a:cs typeface="Times New Roman" pitchFamily="18" charset="0"/>
              </a:rPr>
              <a:t>III. Determinarea </a:t>
            </a:r>
            <a:r>
              <a:rPr lang="ro-RO" sz="2400" b="1" dirty="0">
                <a:latin typeface="Times New Roman" pitchFamily="18" charset="0"/>
                <a:cs typeface="Times New Roman" pitchFamily="18" charset="0"/>
              </a:rPr>
              <a:t>tarifelor actualizate, devierile tarifare</a:t>
            </a:r>
            <a:endParaRPr lang="en-US" sz="2400" b="1" dirty="0">
              <a:latin typeface="Times New Roman" pitchFamily="18" charset="0"/>
              <a:cs typeface="Times New Roman" pitchFamily="18" charset="0"/>
            </a:endParaRPr>
          </a:p>
        </p:txBody>
      </p:sp>
      <p:sp>
        <p:nvSpPr>
          <p:cNvPr id="3" name="TextBox 2"/>
          <p:cNvSpPr txBox="1"/>
          <p:nvPr/>
        </p:nvSpPr>
        <p:spPr>
          <a:xfrm>
            <a:off x="891506" y="609600"/>
            <a:ext cx="9938479" cy="2231380"/>
          </a:xfrm>
          <a:prstGeom prst="rect">
            <a:avLst/>
          </a:prstGeom>
          <a:noFill/>
        </p:spPr>
        <p:txBody>
          <a:bodyPr wrap="square" rtlCol="0">
            <a:spAutoFit/>
          </a:bodyPr>
          <a:lstStyle/>
          <a:p>
            <a:pPr algn="just">
              <a:spcBef>
                <a:spcPts val="600"/>
              </a:spcBef>
              <a:spcAft>
                <a:spcPts val="600"/>
              </a:spcAft>
            </a:pPr>
            <a:r>
              <a:rPr lang="ro-RO" sz="1700" dirty="0">
                <a:latin typeface="Times New Roman" pitchFamily="18" charset="0"/>
                <a:cs typeface="Times New Roman" pitchFamily="18" charset="0"/>
              </a:rPr>
              <a:t>Î</a:t>
            </a:r>
            <a:r>
              <a:rPr lang="en-US" sz="1700" dirty="0">
                <a:latin typeface="Times New Roman" pitchFamily="18" charset="0"/>
                <a:cs typeface="Times New Roman" pitchFamily="18" charset="0"/>
              </a:rPr>
              <a:t>n </a:t>
            </a:r>
            <a:r>
              <a:rPr lang="en-US" sz="1700" dirty="0" err="1">
                <a:latin typeface="Times New Roman" pitchFamily="18" charset="0"/>
                <a:cs typeface="Times New Roman" pitchFamily="18" charset="0"/>
              </a:rPr>
              <a:t>anul</a:t>
            </a:r>
            <a:r>
              <a:rPr lang="ro-RO" sz="1700" dirty="0">
                <a:latin typeface="Times New Roman" pitchFamily="18" charset="0"/>
                <a:cs typeface="Times New Roman" pitchFamily="18" charset="0"/>
              </a:rPr>
              <a:t>  următor anului în care au fost aprobate tarifele, se actualizează valorile care au fost </a:t>
            </a:r>
            <a:r>
              <a:rPr lang="ro-RO" sz="1700" dirty="0" smtClean="0">
                <a:latin typeface="Times New Roman" pitchFamily="18" charset="0"/>
                <a:cs typeface="Times New Roman" pitchFamily="18" charset="0"/>
              </a:rPr>
              <a:t>prognozate.</a:t>
            </a:r>
          </a:p>
          <a:p>
            <a:pPr algn="just">
              <a:spcBef>
                <a:spcPts val="600"/>
              </a:spcBef>
              <a:spcAft>
                <a:spcPts val="600"/>
              </a:spcAft>
            </a:pPr>
            <a:r>
              <a:rPr lang="ro-RO" sz="1700" dirty="0" smtClean="0">
                <a:latin typeface="Times New Roman" pitchFamily="18" charset="0"/>
                <a:cs typeface="Times New Roman" pitchFamily="18" charset="0"/>
              </a:rPr>
              <a:t> </a:t>
            </a:r>
            <a:r>
              <a:rPr lang="ro-RO" sz="1700" b="1" i="1" dirty="0" smtClean="0">
                <a:latin typeface="Times New Roman" pitchFamily="18" charset="0"/>
                <a:cs typeface="Times New Roman" pitchFamily="18" charset="0"/>
              </a:rPr>
              <a:t>Actualizarea tarifelor  </a:t>
            </a:r>
            <a:r>
              <a:rPr lang="ro-RO" sz="1700" dirty="0" smtClean="0">
                <a:latin typeface="Times New Roman" pitchFamily="18" charset="0"/>
                <a:cs typeface="Times New Roman" pitchFamily="18" charset="0"/>
              </a:rPr>
              <a:t>- procedură de analiză și determinare a </a:t>
            </a:r>
            <a:r>
              <a:rPr lang="ro-RO" sz="1700" dirty="0" smtClean="0">
                <a:latin typeface="Times New Roman" pitchFamily="18" charset="0"/>
                <a:cs typeface="Times New Roman" pitchFamily="18" charset="0"/>
              </a:rPr>
              <a:t>tarifelor, </a:t>
            </a:r>
            <a:r>
              <a:rPr lang="ro-RO" sz="1700" dirty="0" smtClean="0">
                <a:latin typeface="Times New Roman" pitchFamily="18" charset="0"/>
                <a:cs typeface="Times New Roman" pitchFamily="18" charset="0"/>
              </a:rPr>
              <a:t>în </a:t>
            </a:r>
            <a:r>
              <a:rPr lang="ro-RO" sz="1700" dirty="0" smtClean="0">
                <a:latin typeface="Times New Roman" pitchFamily="18" charset="0"/>
                <a:cs typeface="Times New Roman" pitchFamily="18" charset="0"/>
              </a:rPr>
              <a:t>conformitate </a:t>
            </a:r>
            <a:r>
              <a:rPr lang="ro-RO" sz="1700" dirty="0" smtClean="0">
                <a:latin typeface="Times New Roman" pitchFamily="18" charset="0"/>
                <a:cs typeface="Times New Roman" pitchFamily="18" charset="0"/>
              </a:rPr>
              <a:t>cu prevederile Metodologiei și a condițiilor (parametri) efective de </a:t>
            </a:r>
            <a:r>
              <a:rPr lang="ro-RO" sz="1700" dirty="0" smtClean="0">
                <a:latin typeface="Times New Roman" pitchFamily="18" charset="0"/>
                <a:cs typeface="Times New Roman" pitchFamily="18" charset="0"/>
              </a:rPr>
              <a:t>activitate </a:t>
            </a:r>
            <a:r>
              <a:rPr lang="ro-RO" sz="1700" dirty="0" smtClean="0">
                <a:latin typeface="Times New Roman" pitchFamily="18" charset="0"/>
                <a:cs typeface="Times New Roman" pitchFamily="18" charset="0"/>
              </a:rPr>
              <a:t>pentru perioada precedentă de reglementare.</a:t>
            </a:r>
          </a:p>
          <a:p>
            <a:pPr algn="just">
              <a:spcBef>
                <a:spcPts val="600"/>
              </a:spcBef>
              <a:spcAft>
                <a:spcPts val="600"/>
              </a:spcAft>
            </a:pPr>
            <a:r>
              <a:rPr lang="ro-RO" sz="1700" b="1" i="1" dirty="0" smtClean="0">
                <a:latin typeface="Times New Roman" pitchFamily="18" charset="0"/>
                <a:cs typeface="Times New Roman" pitchFamily="18" charset="0"/>
              </a:rPr>
              <a:t>Devieri tarifare </a:t>
            </a:r>
            <a:r>
              <a:rPr lang="ro-RO" sz="1700" dirty="0" smtClean="0">
                <a:latin typeface="Times New Roman" pitchFamily="18" charset="0"/>
                <a:cs typeface="Times New Roman" pitchFamily="18" charset="0"/>
              </a:rPr>
              <a:t>– componenta de corectare a venitului reglementat actualizat pentru anul precedent și cel efectiv înregistrat în aceeași perioadă. Aceste devieri (</a:t>
            </a:r>
            <a:r>
              <a:rPr lang="ro-RO" sz="1700" dirty="0" smtClean="0">
                <a:latin typeface="Times New Roman" pitchFamily="18" charset="0"/>
                <a:cs typeface="Times New Roman" pitchFamily="18" charset="0"/>
              </a:rPr>
              <a:t>deficit </a:t>
            </a:r>
            <a:r>
              <a:rPr lang="ro-RO" sz="1700" dirty="0" smtClean="0">
                <a:latin typeface="Times New Roman" pitchFamily="18" charset="0"/>
                <a:cs typeface="Times New Roman" pitchFamily="18" charset="0"/>
              </a:rPr>
              <a:t>sau excedent tarifar) se determină în baza diferenței </a:t>
            </a:r>
            <a:r>
              <a:rPr lang="ro-RO" sz="1700" dirty="0" smtClean="0">
                <a:latin typeface="Times New Roman" pitchFamily="18" charset="0"/>
                <a:cs typeface="Times New Roman" pitchFamily="18" charset="0"/>
              </a:rPr>
              <a:t>rezultate </a:t>
            </a:r>
            <a:r>
              <a:rPr lang="ro-RO" sz="1700" dirty="0" smtClean="0">
                <a:latin typeface="Times New Roman" pitchFamily="18" charset="0"/>
                <a:cs typeface="Times New Roman" pitchFamily="18" charset="0"/>
              </a:rPr>
              <a:t>dintre parametrii prognozați și cei real înregistrați în perioada precedentă de reglementare, incluși în calculul tarifelor.</a:t>
            </a:r>
            <a:endParaRPr lang="en-US" sz="17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687" y="3013624"/>
            <a:ext cx="8358970" cy="3769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6968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3" y="199868"/>
            <a:ext cx="10126537" cy="2769989"/>
          </a:xfrm>
          <a:prstGeom prst="rect">
            <a:avLst/>
          </a:prstGeom>
          <a:noFill/>
        </p:spPr>
        <p:txBody>
          <a:bodyPr wrap="square" rtlCol="0">
            <a:spAutoFit/>
          </a:bodyPr>
          <a:lstStyle/>
          <a:p>
            <a:pPr algn="just"/>
            <a:r>
              <a:rPr lang="ro-RO" sz="2400" b="1" dirty="0" smtClean="0">
                <a:latin typeface="Times New Roman" pitchFamily="18" charset="0"/>
                <a:cs typeface="Times New Roman" pitchFamily="18" charset="0"/>
              </a:rPr>
              <a:t>Depunerea cererii privind avizarea/aprobarea cheltuielilor de bază, a tarifelor : </a:t>
            </a:r>
          </a:p>
          <a:p>
            <a:pPr algn="just"/>
            <a:endParaRPr lang="ro-RO" dirty="0">
              <a:latin typeface="Times New Roman" pitchFamily="18" charset="0"/>
              <a:cs typeface="Times New Roman" pitchFamily="18" charset="0"/>
            </a:endParaRPr>
          </a:p>
          <a:p>
            <a:pPr algn="just"/>
            <a:r>
              <a:rPr lang="ro-RO" dirty="0">
                <a:latin typeface="Times New Roman" pitchFamily="18" charset="0"/>
                <a:cs typeface="Times New Roman" pitchFamily="18" charset="0"/>
              </a:rPr>
              <a:t>Titularii de </a:t>
            </a:r>
            <a:r>
              <a:rPr lang="ro-RO" dirty="0" smtClean="0">
                <a:latin typeface="Times New Roman" pitchFamily="18" charset="0"/>
                <a:cs typeface="Times New Roman" pitchFamily="18" charset="0"/>
              </a:rPr>
              <a:t>licenţe depun </a:t>
            </a:r>
            <a:r>
              <a:rPr lang="ro-RO" dirty="0">
                <a:latin typeface="Times New Roman" pitchFamily="18" charset="0"/>
                <a:cs typeface="Times New Roman" pitchFamily="18" charset="0"/>
              </a:rPr>
              <a:t>spre examinare la Agenţie </a:t>
            </a:r>
            <a:r>
              <a:rPr lang="ro-RO" dirty="0" smtClean="0">
                <a:latin typeface="Times New Roman" pitchFamily="18" charset="0"/>
                <a:cs typeface="Times New Roman" pitchFamily="18" charset="0"/>
              </a:rPr>
              <a:t>cererea </a:t>
            </a:r>
            <a:r>
              <a:rPr lang="ro-RO" dirty="0">
                <a:latin typeface="Times New Roman" pitchFamily="18" charset="0"/>
                <a:cs typeface="Times New Roman" pitchFamily="18" charset="0"/>
              </a:rPr>
              <a:t>privind aprobarea </a:t>
            </a:r>
            <a:r>
              <a:rPr lang="ro-RO" dirty="0" smtClean="0">
                <a:latin typeface="Times New Roman" pitchFamily="18" charset="0"/>
                <a:cs typeface="Times New Roman" pitchFamily="18" charset="0"/>
              </a:rPr>
              <a:t>cheltuielilor </a:t>
            </a:r>
            <a:r>
              <a:rPr lang="ro-RO" dirty="0">
                <a:latin typeface="Times New Roman" pitchFamily="18" charset="0"/>
                <a:cs typeface="Times New Roman" pitchFamily="18" charset="0"/>
              </a:rPr>
              <a:t>de </a:t>
            </a:r>
            <a:r>
              <a:rPr lang="ro-RO" dirty="0" smtClean="0">
                <a:latin typeface="Times New Roman" pitchFamily="18" charset="0"/>
                <a:cs typeface="Times New Roman" pitchFamily="18" charset="0"/>
              </a:rPr>
              <a:t>bază şi/sau </a:t>
            </a:r>
            <a:r>
              <a:rPr lang="ro-RO" dirty="0">
                <a:latin typeface="Times New Roman" pitchFamily="18" charset="0"/>
                <a:cs typeface="Times New Roman" pitchFamily="18" charset="0"/>
              </a:rPr>
              <a:t>tarifelor în conformitate cu prevederile </a:t>
            </a:r>
            <a:r>
              <a:rPr lang="ro-RO" dirty="0" smtClean="0">
                <a:latin typeface="Times New Roman" pitchFamily="18" charset="0"/>
                <a:cs typeface="Times New Roman" pitchFamily="18" charset="0"/>
              </a:rPr>
              <a:t>metodologiei </a:t>
            </a:r>
            <a:r>
              <a:rPr lang="ro-RO" dirty="0">
                <a:latin typeface="Times New Roman" pitchFamily="18" charset="0"/>
                <a:cs typeface="Times New Roman" pitchFamily="18" charset="0"/>
              </a:rPr>
              <a:t>în vigoare şi </a:t>
            </a:r>
            <a:r>
              <a:rPr lang="ro-RO" dirty="0" smtClean="0">
                <a:latin typeface="Times New Roman" pitchFamily="18" charset="0"/>
                <a:cs typeface="Times New Roman" pitchFamily="18" charset="0"/>
              </a:rPr>
              <a:t>în conformitate cu </a:t>
            </a:r>
            <a:r>
              <a:rPr lang="ro-RO" b="1" i="1" dirty="0">
                <a:latin typeface="Times New Roman" pitchFamily="18" charset="0"/>
                <a:cs typeface="Times New Roman" pitchFamily="18" charset="0"/>
              </a:rPr>
              <a:t>Regulamentul privind procedurile de prezentare și de examinare a cererilor titularilor de licențe privind prețurile și tarifele reglementate aprobat prin Hotărârea ANRE nr.286/2018 din 17 octombrie </a:t>
            </a:r>
            <a:r>
              <a:rPr lang="ro-RO" b="1" i="1" dirty="0" smtClean="0">
                <a:latin typeface="Times New Roman" pitchFamily="18" charset="0"/>
                <a:cs typeface="Times New Roman" pitchFamily="18" charset="0"/>
              </a:rPr>
              <a:t>2018. </a:t>
            </a:r>
          </a:p>
          <a:p>
            <a:pPr algn="just"/>
            <a:endParaRPr lang="ro-RO" b="1" i="1" dirty="0">
              <a:latin typeface="Times New Roman" pitchFamily="18" charset="0"/>
              <a:cs typeface="Times New Roman" pitchFamily="18" charset="0"/>
            </a:endParaRPr>
          </a:p>
          <a:p>
            <a:pPr algn="just"/>
            <a:r>
              <a:rPr lang="pt-BR" b="1" dirty="0">
                <a:latin typeface="Times New Roman" pitchFamily="18" charset="0"/>
                <a:cs typeface="Times New Roman" pitchFamily="18" charset="0"/>
              </a:rPr>
              <a:t>Cererea se acceptă spre examinare dacă aceasta cuprinde </a:t>
            </a:r>
            <a:r>
              <a:rPr lang="pt-BR" b="1" dirty="0" smtClean="0">
                <a:latin typeface="Times New Roman" pitchFamily="18" charset="0"/>
                <a:cs typeface="Times New Roman" pitchFamily="18" charset="0"/>
              </a:rPr>
              <a:t>următoarele</a:t>
            </a:r>
            <a:r>
              <a:rPr lang="ro-RO" b="1" dirty="0" smtClean="0">
                <a:latin typeface="Times New Roman" pitchFamily="18" charset="0"/>
                <a:cs typeface="Times New Roman" pitchFamily="18" charset="0"/>
              </a:rPr>
              <a:t>:</a:t>
            </a:r>
            <a:endParaRPr lang="ro-RO" b="1" dirty="0">
              <a:latin typeface="Times New Roman"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614977286"/>
              </p:ext>
            </p:extLst>
          </p:nvPr>
        </p:nvGraphicFramePr>
        <p:xfrm>
          <a:off x="921177" y="3132539"/>
          <a:ext cx="8316989" cy="3875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8673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57191" y="2352502"/>
            <a:ext cx="7766936" cy="484676"/>
          </a:xfrm>
        </p:spPr>
        <p:txBody>
          <a:bodyPr>
            <a:normAutofit fontScale="90000"/>
          </a:bodyPr>
          <a:lstStyle/>
          <a:p>
            <a:pPr algn="ctr"/>
            <a:r>
              <a:rPr lang="ro-RO" sz="3000" b="1" dirty="0">
                <a:solidFill>
                  <a:schemeClr val="tx1"/>
                </a:solidFill>
                <a:latin typeface="Times New Roman" pitchFamily="18" charset="0"/>
                <a:cs typeface="Times New Roman" pitchFamily="18" charset="0"/>
              </a:rPr>
              <a:t>VĂ MULȚUM</a:t>
            </a:r>
            <a:r>
              <a:rPr lang="en-US" sz="3000" b="1" dirty="0">
                <a:solidFill>
                  <a:schemeClr val="tx1"/>
                </a:solidFill>
                <a:latin typeface="Times New Roman" pitchFamily="18" charset="0"/>
                <a:cs typeface="Times New Roman" pitchFamily="18" charset="0"/>
              </a:rPr>
              <a:t>ESC</a:t>
            </a:r>
            <a:r>
              <a:rPr lang="ro-RO" sz="3000" b="1" dirty="0">
                <a:solidFill>
                  <a:schemeClr val="tx1"/>
                </a:solidFill>
                <a:latin typeface="Times New Roman" pitchFamily="18" charset="0"/>
                <a:cs typeface="Times New Roman" pitchFamily="18" charset="0"/>
              </a:rPr>
              <a:t> PENTRU ATENȚIE </a:t>
            </a:r>
            <a:endParaRPr lang="en-US" b="1" dirty="0">
              <a:solidFill>
                <a:schemeClr val="tx1"/>
              </a:solidFill>
            </a:endParaRPr>
          </a:p>
        </p:txBody>
      </p:sp>
    </p:spTree>
    <p:extLst>
      <p:ext uri="{BB962C8B-B14F-4D97-AF65-F5344CB8AC3E}">
        <p14:creationId xmlns:p14="http://schemas.microsoft.com/office/powerpoint/2010/main" val="69677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06088" y="1290690"/>
            <a:ext cx="8610600" cy="5359492"/>
          </a:xfrm>
        </p:spPr>
        <p:txBody>
          <a:bodyPr>
            <a:noAutofit/>
          </a:bodyPr>
          <a:lstStyle/>
          <a:p>
            <a:pPr marL="0" indent="0">
              <a:lnSpc>
                <a:spcPct val="170000"/>
              </a:lnSpc>
              <a:buNone/>
            </a:pPr>
            <a:r>
              <a:rPr lang="ro-RO" sz="1700" dirty="0">
                <a:latin typeface="Times New Roman" panose="02020603050405020304" pitchFamily="18" charset="0"/>
                <a:ea typeface="Tahoma" pitchFamily="34" charset="0"/>
                <a:cs typeface="Times New Roman" panose="02020603050405020304" pitchFamily="18" charset="0"/>
              </a:rPr>
              <a:t>Conform </a:t>
            </a:r>
            <a:r>
              <a:rPr lang="ro-RO" sz="1700" b="1" dirty="0">
                <a:latin typeface="Times New Roman" panose="02020603050405020304" pitchFamily="18" charset="0"/>
                <a:ea typeface="Tahoma" pitchFamily="34" charset="0"/>
                <a:cs typeface="Times New Roman" panose="02020603050405020304" pitchFamily="18" charset="0"/>
              </a:rPr>
              <a:t>Legii </a:t>
            </a:r>
            <a:r>
              <a:rPr lang="ro-RO" sz="1700" b="1" dirty="0" smtClean="0">
                <a:latin typeface="Times New Roman" panose="02020603050405020304" pitchFamily="18" charset="0"/>
                <a:ea typeface="Tahoma" pitchFamily="34" charset="0"/>
                <a:cs typeface="Times New Roman" panose="02020603050405020304" pitchFamily="18" charset="0"/>
              </a:rPr>
              <a:t>nr.303/2013</a:t>
            </a:r>
            <a:r>
              <a:rPr lang="en-US" sz="1700" b="1" dirty="0" smtClean="0">
                <a:latin typeface="Times New Roman" panose="02020603050405020304" pitchFamily="18" charset="0"/>
                <a:ea typeface="Tahoma" pitchFamily="34" charset="0"/>
                <a:cs typeface="Times New Roman" panose="02020603050405020304" pitchFamily="18" charset="0"/>
              </a:rPr>
              <a:t>, </a:t>
            </a:r>
            <a:r>
              <a:rPr lang="ro-RO" sz="1700" b="1" dirty="0">
                <a:latin typeface="Times New Roman" panose="02020603050405020304" pitchFamily="18" charset="0"/>
                <a:ea typeface="Tahoma" pitchFamily="34" charset="0"/>
                <a:cs typeface="Times New Roman" panose="02020603050405020304" pitchFamily="18" charset="0"/>
              </a:rPr>
              <a:t>art. 7</a:t>
            </a:r>
            <a:r>
              <a:rPr lang="en-US" sz="1700" b="1" dirty="0">
                <a:latin typeface="Times New Roman" panose="02020603050405020304" pitchFamily="18" charset="0"/>
                <a:ea typeface="Tahoma" pitchFamily="34" charset="0"/>
                <a:cs typeface="Times New Roman" panose="02020603050405020304" pitchFamily="18" charset="0"/>
              </a:rPr>
              <a:t> ,  ANRE</a:t>
            </a:r>
            <a:r>
              <a:rPr lang="ro-RO" sz="1700" b="1" dirty="0">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elaborează și aprobă:</a:t>
            </a:r>
            <a:endParaRPr lang="en-US" sz="1700" dirty="0">
              <a:latin typeface="Times New Roman" panose="02020603050405020304" pitchFamily="18" charset="0"/>
              <a:ea typeface="Tahoma" pitchFamily="34" charset="0"/>
              <a:cs typeface="Times New Roman" panose="02020603050405020304" pitchFamily="18" charset="0"/>
            </a:endParaRPr>
          </a:p>
          <a:p>
            <a:pPr>
              <a:lnSpc>
                <a:spcPts val="2000"/>
              </a:lnSpc>
              <a:spcBef>
                <a:spcPts val="600"/>
              </a:spcBef>
              <a:spcAft>
                <a:spcPts val="600"/>
              </a:spcAft>
              <a:buClrTx/>
              <a:buFont typeface="Wingdings" panose="05000000000000000000" pitchFamily="2" charset="2"/>
              <a:buChar char="Ø"/>
            </a:pPr>
            <a:r>
              <a:rPr lang="vi-VN" sz="1700" dirty="0">
                <a:latin typeface="Times New Roman" panose="02020603050405020304" pitchFamily="18" charset="0"/>
                <a:ea typeface="Tahoma" pitchFamily="34" charset="0"/>
                <a:cs typeface="Times New Roman" panose="02020603050405020304" pitchFamily="18" charset="0"/>
              </a:rPr>
              <a:t>Metodologia de determinare, aprobare şi aplicare a tarifelor pentru serviciul public de alimentare cu apă, de canalizare şi de epurare a apelor uzate</a:t>
            </a:r>
            <a:r>
              <a:rPr lang="en-US" sz="1700" dirty="0">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Nr.489/2019 din 20.12.2019   M.O. nr.55-61/198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21.02.2020</a:t>
            </a:r>
            <a:r>
              <a:rPr lang="ro-RO" sz="1700" dirty="0" smtClean="0">
                <a:latin typeface="Times New Roman" panose="02020603050405020304" pitchFamily="18" charset="0"/>
                <a:ea typeface="Tahoma" pitchFamily="34" charset="0"/>
                <a:cs typeface="Times New Roman" panose="02020603050405020304" pitchFamily="18" charset="0"/>
              </a:rPr>
              <a:t>);</a:t>
            </a:r>
            <a:r>
              <a:rPr lang="vi-VN" sz="1700" dirty="0" smtClean="0">
                <a:latin typeface="Times New Roman" panose="02020603050405020304" pitchFamily="18" charset="0"/>
                <a:ea typeface="Tahoma" pitchFamily="34" charset="0"/>
                <a:cs typeface="Times New Roman" panose="02020603050405020304" pitchFamily="18" charset="0"/>
              </a:rPr>
              <a:t>  </a:t>
            </a:r>
            <a:endParaRPr lang="en-US" sz="1700" dirty="0">
              <a:latin typeface="Times New Roman" panose="02020603050405020304" pitchFamily="18" charset="0"/>
              <a:ea typeface="Tahoma" pitchFamily="34" charset="0"/>
              <a:cs typeface="Times New Roman" panose="02020603050405020304" pitchFamily="18" charset="0"/>
            </a:endParaRPr>
          </a:p>
          <a:p>
            <a:pPr>
              <a:lnSpc>
                <a:spcPts val="2000"/>
              </a:lnSpc>
              <a:spcBef>
                <a:spcPts val="600"/>
              </a:spcBef>
              <a:spcAft>
                <a:spcPts val="600"/>
              </a:spcAft>
              <a:buClrTx/>
              <a:buFont typeface="Wingdings" panose="05000000000000000000" pitchFamily="2" charset="2"/>
              <a:buChar char="Ø"/>
            </a:pPr>
            <a:r>
              <a:rPr lang="vi-VN" sz="1700" dirty="0">
                <a:solidFill>
                  <a:schemeClr val="tx1"/>
                </a:solidFill>
                <a:latin typeface="Times New Roman" panose="02020603050405020304" pitchFamily="18" charset="0"/>
                <a:ea typeface="Tahoma" pitchFamily="34" charset="0"/>
                <a:cs typeface="Times New Roman" panose="02020603050405020304" pitchFamily="18" charset="0"/>
              </a:rPr>
              <a:t>Metodologia de determinare, aprobare şi aplicare a tarifelor la serviciile auxiliare furnizate de către operatori</a:t>
            </a:r>
            <a:r>
              <a:rPr lang="en-US" sz="1700" dirty="0">
                <a:solidFill>
                  <a:schemeClr val="tx1"/>
                </a:solidFill>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Nr.270/2015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16.12.2015   </a:t>
            </a:r>
            <a:r>
              <a:rPr lang="ro-RO" sz="1700" i="1" dirty="0">
                <a:latin typeface="Times New Roman" panose="02020603050405020304" pitchFamily="18" charset="0"/>
                <a:ea typeface="Tahoma" pitchFamily="34" charset="0"/>
                <a:cs typeface="Times New Roman" panose="02020603050405020304" pitchFamily="18" charset="0"/>
              </a:rPr>
              <a:t>M.O. </a:t>
            </a:r>
            <a:r>
              <a:rPr lang="ro-RO" sz="1700" i="1" dirty="0" smtClean="0">
                <a:latin typeface="Times New Roman" panose="02020603050405020304" pitchFamily="18" charset="0"/>
                <a:ea typeface="Tahoma" pitchFamily="34" charset="0"/>
                <a:cs typeface="Times New Roman" panose="02020603050405020304" pitchFamily="18" charset="0"/>
              </a:rPr>
              <a:t>nr.55-58/385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11.03.2016</a:t>
            </a:r>
            <a:r>
              <a:rPr lang="ro-RO" sz="1700" dirty="0" smtClean="0">
                <a:latin typeface="Times New Roman" panose="02020603050405020304" pitchFamily="18" charset="0"/>
                <a:ea typeface="Tahoma" pitchFamily="34" charset="0"/>
                <a:cs typeface="Times New Roman" panose="02020603050405020304" pitchFamily="18" charset="0"/>
              </a:rPr>
              <a:t>);</a:t>
            </a:r>
            <a:r>
              <a:rPr lang="vi-VN" sz="1700" dirty="0" smtClean="0">
                <a:latin typeface="Times New Roman" panose="02020603050405020304" pitchFamily="18" charset="0"/>
                <a:ea typeface="Tahoma" pitchFamily="34" charset="0"/>
                <a:cs typeface="Times New Roman" panose="02020603050405020304" pitchFamily="18" charset="0"/>
              </a:rPr>
              <a:t>  </a:t>
            </a:r>
            <a:endParaRPr lang="ro-RO" sz="1700" dirty="0" smtClean="0">
              <a:latin typeface="Times New Roman" panose="02020603050405020304" pitchFamily="18" charset="0"/>
              <a:ea typeface="Tahoma" pitchFamily="34" charset="0"/>
              <a:cs typeface="Times New Roman" panose="02020603050405020304" pitchFamily="18" charset="0"/>
            </a:endParaRPr>
          </a:p>
          <a:p>
            <a:pPr>
              <a:lnSpc>
                <a:spcPts val="2000"/>
              </a:lnSpc>
              <a:spcBef>
                <a:spcPts val="600"/>
              </a:spcBef>
              <a:spcAft>
                <a:spcPts val="600"/>
              </a:spcAft>
              <a:buClrTx/>
              <a:buFont typeface="Wingdings" panose="05000000000000000000" pitchFamily="2" charset="2"/>
              <a:buChar char="Ø"/>
            </a:pPr>
            <a:r>
              <a:rPr lang="ro-RO" sz="1700" dirty="0">
                <a:solidFill>
                  <a:schemeClr val="tx1"/>
                </a:solidFill>
                <a:latin typeface="Times New Roman" panose="02020603050405020304" pitchFamily="18" charset="0"/>
                <a:ea typeface="Tahoma" pitchFamily="34" charset="0"/>
                <a:cs typeface="Times New Roman" panose="02020603050405020304" pitchFamily="18" charset="0"/>
              </a:rPr>
              <a:t>Regulamentul privind procedurile de prezentare și de examinare a cererilor titularilor de licențe privind prețurile și tarifele </a:t>
            </a:r>
            <a:r>
              <a:rPr lang="ro-RO" sz="1700" dirty="0" smtClean="0">
                <a:solidFill>
                  <a:schemeClr val="tx1"/>
                </a:solidFill>
                <a:latin typeface="Times New Roman" panose="02020603050405020304" pitchFamily="18" charset="0"/>
                <a:ea typeface="Tahoma" pitchFamily="34" charset="0"/>
                <a:cs typeface="Times New Roman" panose="02020603050405020304" pitchFamily="18" charset="0"/>
              </a:rPr>
              <a:t>reglementate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Nr.286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17.10.2018   </a:t>
            </a:r>
            <a:r>
              <a:rPr lang="ro-RO" sz="1700" i="1" dirty="0">
                <a:latin typeface="Times New Roman" panose="02020603050405020304" pitchFamily="18" charset="0"/>
                <a:ea typeface="Tahoma" pitchFamily="34" charset="0"/>
                <a:cs typeface="Times New Roman" panose="02020603050405020304" pitchFamily="18" charset="0"/>
              </a:rPr>
              <a:t>M.O. </a:t>
            </a:r>
            <a:r>
              <a:rPr lang="ro-RO" sz="1700" i="1" dirty="0" smtClean="0">
                <a:latin typeface="Times New Roman" panose="02020603050405020304" pitchFamily="18" charset="0"/>
                <a:ea typeface="Tahoma" pitchFamily="34" charset="0"/>
                <a:cs typeface="Times New Roman" panose="02020603050405020304" pitchFamily="18" charset="0"/>
              </a:rPr>
              <a:t>nr.430-439/1692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23.11.2018</a:t>
            </a:r>
            <a:r>
              <a:rPr lang="ro-RO" sz="1700" dirty="0" smtClean="0">
                <a:latin typeface="Times New Roman" panose="02020603050405020304" pitchFamily="18" charset="0"/>
                <a:ea typeface="Tahoma" pitchFamily="34" charset="0"/>
                <a:cs typeface="Times New Roman" panose="02020603050405020304" pitchFamily="18" charset="0"/>
              </a:rPr>
              <a:t>);</a:t>
            </a:r>
            <a:r>
              <a:rPr lang="vi-VN" sz="1700" dirty="0" smtClean="0">
                <a:latin typeface="Times New Roman" panose="02020603050405020304" pitchFamily="18" charset="0"/>
                <a:ea typeface="Tahoma" pitchFamily="34" charset="0"/>
                <a:cs typeface="Times New Roman" panose="02020603050405020304" pitchFamily="18" charset="0"/>
              </a:rPr>
              <a:t> </a:t>
            </a:r>
            <a:endParaRPr lang="ro-RO" sz="1700" dirty="0">
              <a:solidFill>
                <a:schemeClr val="tx1"/>
              </a:solidFill>
              <a:latin typeface="Times New Roman" panose="02020603050405020304" pitchFamily="18" charset="0"/>
              <a:ea typeface="Tahoma" pitchFamily="34" charset="0"/>
              <a:cs typeface="Times New Roman" panose="02020603050405020304" pitchFamily="18" charset="0"/>
            </a:endParaRPr>
          </a:p>
          <a:p>
            <a:pPr>
              <a:lnSpc>
                <a:spcPts val="2000"/>
              </a:lnSpc>
              <a:spcBef>
                <a:spcPts val="600"/>
              </a:spcBef>
              <a:spcAft>
                <a:spcPts val="600"/>
              </a:spcAft>
              <a:buClrTx/>
              <a:buFont typeface="Wingdings" panose="05000000000000000000" pitchFamily="2" charset="2"/>
              <a:buChar char="Ø"/>
            </a:pPr>
            <a:r>
              <a:rPr lang="pt-BR" sz="1700" dirty="0">
                <a:latin typeface="Times New Roman" panose="02020603050405020304" pitchFamily="18" charset="0"/>
                <a:ea typeface="Tahoma" pitchFamily="34" charset="0"/>
                <a:cs typeface="Times New Roman" panose="02020603050405020304" pitchFamily="18" charset="0"/>
              </a:rPr>
              <a:t>Regulamentului-cadru de organizare și funcționare a serviciului public de alimentare cu apă și de </a:t>
            </a:r>
            <a:r>
              <a:rPr lang="pt-BR" sz="1700" dirty="0" smtClean="0">
                <a:latin typeface="Times New Roman" panose="02020603050405020304" pitchFamily="18" charset="0"/>
                <a:ea typeface="Tahoma" pitchFamily="34" charset="0"/>
                <a:cs typeface="Times New Roman" panose="02020603050405020304" pitchFamily="18" charset="0"/>
              </a:rPr>
              <a:t>canalizare</a:t>
            </a:r>
            <a:r>
              <a:rPr lang="ro-RO" sz="1700" dirty="0" smtClean="0">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Nr.355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27.09.2019   </a:t>
            </a:r>
            <a:r>
              <a:rPr lang="ro-RO" sz="1700" i="1" dirty="0">
                <a:latin typeface="Times New Roman" panose="02020603050405020304" pitchFamily="18" charset="0"/>
                <a:ea typeface="Tahoma" pitchFamily="34" charset="0"/>
                <a:cs typeface="Times New Roman" panose="02020603050405020304" pitchFamily="18" charset="0"/>
              </a:rPr>
              <a:t>M.O. </a:t>
            </a:r>
            <a:r>
              <a:rPr lang="ro-RO" sz="1700" i="1" dirty="0" smtClean="0">
                <a:latin typeface="Times New Roman" panose="02020603050405020304" pitchFamily="18" charset="0"/>
                <a:ea typeface="Tahoma" pitchFamily="34" charset="0"/>
                <a:cs typeface="Times New Roman" panose="02020603050405020304" pitchFamily="18" charset="0"/>
              </a:rPr>
              <a:t>nr.352-359/1987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29.11.2019</a:t>
            </a:r>
            <a:r>
              <a:rPr lang="ro-RO" sz="1700" dirty="0" smtClean="0">
                <a:latin typeface="Times New Roman" panose="02020603050405020304" pitchFamily="18" charset="0"/>
                <a:ea typeface="Tahoma" pitchFamily="34" charset="0"/>
                <a:cs typeface="Times New Roman" panose="02020603050405020304" pitchFamily="18" charset="0"/>
              </a:rPr>
              <a:t>);</a:t>
            </a:r>
            <a:endParaRPr lang="ro-RO" sz="1700" dirty="0">
              <a:latin typeface="Times New Roman" panose="02020603050405020304" pitchFamily="18" charset="0"/>
              <a:ea typeface="Tahoma" pitchFamily="34" charset="0"/>
              <a:cs typeface="Times New Roman" panose="02020603050405020304" pitchFamily="18" charset="0"/>
            </a:endParaRPr>
          </a:p>
          <a:p>
            <a:pPr>
              <a:lnSpc>
                <a:spcPts val="2000"/>
              </a:lnSpc>
              <a:spcBef>
                <a:spcPts val="600"/>
              </a:spcBef>
              <a:spcAft>
                <a:spcPts val="600"/>
              </a:spcAft>
              <a:buClrTx/>
              <a:buFont typeface="Wingdings" panose="05000000000000000000" pitchFamily="2" charset="2"/>
              <a:buChar char="Ø"/>
            </a:pPr>
            <a:r>
              <a:rPr lang="ro-RO" sz="1700" dirty="0" smtClean="0">
                <a:latin typeface="Times New Roman" panose="02020603050405020304" pitchFamily="18" charset="0"/>
                <a:ea typeface="Tahoma" pitchFamily="34" charset="0"/>
                <a:cs typeface="Times New Roman" panose="02020603050405020304" pitchFamily="18" charset="0"/>
              </a:rPr>
              <a:t>Regulamentul </a:t>
            </a:r>
            <a:r>
              <a:rPr lang="pt-BR" sz="1700" dirty="0">
                <a:latin typeface="Times New Roman" panose="02020603050405020304" pitchFamily="18" charset="0"/>
                <a:ea typeface="Tahoma" pitchFamily="34" charset="0"/>
                <a:cs typeface="Times New Roman" panose="02020603050405020304" pitchFamily="18" charset="0"/>
              </a:rPr>
              <a:t>privind </a:t>
            </a:r>
            <a:r>
              <a:rPr lang="pt-BR" sz="1700" dirty="0" smtClean="0">
                <a:latin typeface="Times New Roman" panose="02020603050405020304" pitchFamily="18" charset="0"/>
                <a:ea typeface="Tahoma" pitchFamily="34" charset="0"/>
                <a:cs typeface="Times New Roman" panose="02020603050405020304" pitchFamily="18" charset="0"/>
              </a:rPr>
              <a:t>principiile</a:t>
            </a:r>
            <a:r>
              <a:rPr lang="ro-RO" sz="1700" dirty="0" smtClean="0">
                <a:latin typeface="Times New Roman" panose="02020603050405020304" pitchFamily="18" charset="0"/>
                <a:ea typeface="Tahoma" pitchFamily="34" charset="0"/>
                <a:cs typeface="Times New Roman" panose="02020603050405020304" pitchFamily="18" charset="0"/>
              </a:rPr>
              <a:t> </a:t>
            </a:r>
            <a:r>
              <a:rPr lang="pt-BR" sz="1700" dirty="0" smtClean="0">
                <a:latin typeface="Times New Roman" panose="02020603050405020304" pitchFamily="18" charset="0"/>
                <a:ea typeface="Tahoma" pitchFamily="34" charset="0"/>
                <a:cs typeface="Times New Roman" panose="02020603050405020304" pitchFamily="18" charset="0"/>
              </a:rPr>
              <a:t>de </a:t>
            </a:r>
            <a:r>
              <a:rPr lang="pt-BR" sz="1700" dirty="0">
                <a:latin typeface="Times New Roman" panose="02020603050405020304" pitchFamily="18" charset="0"/>
                <a:ea typeface="Tahoma" pitchFamily="34" charset="0"/>
                <a:cs typeface="Times New Roman" panose="02020603050405020304" pitchFamily="18" charset="0"/>
              </a:rPr>
              <a:t>efectuare a investițiilor în sectorul de alimentare </a:t>
            </a:r>
            <a:r>
              <a:rPr lang="pt-BR" sz="1700" dirty="0" smtClean="0">
                <a:latin typeface="Times New Roman" panose="02020603050405020304" pitchFamily="18" charset="0"/>
                <a:ea typeface="Tahoma" pitchFamily="34" charset="0"/>
                <a:cs typeface="Times New Roman" panose="02020603050405020304" pitchFamily="18" charset="0"/>
              </a:rPr>
              <a:t>cu </a:t>
            </a:r>
            <a:r>
              <a:rPr lang="pt-BR" sz="1700" dirty="0">
                <a:latin typeface="Times New Roman" panose="02020603050405020304" pitchFamily="18" charset="0"/>
                <a:ea typeface="Tahoma" pitchFamily="34" charset="0"/>
                <a:cs typeface="Times New Roman" panose="02020603050405020304" pitchFamily="18" charset="0"/>
              </a:rPr>
              <a:t>apă și de </a:t>
            </a:r>
            <a:r>
              <a:rPr lang="pt-BR" sz="1700" dirty="0" smtClean="0">
                <a:latin typeface="Times New Roman" panose="02020603050405020304" pitchFamily="18" charset="0"/>
                <a:ea typeface="Tahoma" pitchFamily="34" charset="0"/>
                <a:cs typeface="Times New Roman" panose="02020603050405020304" pitchFamily="18" charset="0"/>
              </a:rPr>
              <a:t>canalizare</a:t>
            </a:r>
            <a:r>
              <a:rPr lang="ro-RO" sz="1700" dirty="0" smtClean="0">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Nr.357 </a:t>
            </a:r>
            <a:r>
              <a:rPr lang="ro-RO" sz="1700" i="1" dirty="0">
                <a:latin typeface="Times New Roman" panose="02020603050405020304" pitchFamily="18" charset="0"/>
                <a:ea typeface="Tahoma" pitchFamily="34" charset="0"/>
                <a:cs typeface="Times New Roman" panose="02020603050405020304" pitchFamily="18" charset="0"/>
              </a:rPr>
              <a:t>din 27.09.2019   M.O. nr.352-359/1987 din 29.11.2019</a:t>
            </a:r>
            <a:r>
              <a:rPr lang="ro-RO" sz="1700" dirty="0" smtClean="0">
                <a:latin typeface="Times New Roman" panose="02020603050405020304" pitchFamily="18" charset="0"/>
                <a:ea typeface="Tahoma" pitchFamily="34" charset="0"/>
                <a:cs typeface="Times New Roman" panose="02020603050405020304" pitchFamily="18" charset="0"/>
              </a:rPr>
              <a:t>);</a:t>
            </a:r>
          </a:p>
          <a:p>
            <a:pPr>
              <a:lnSpc>
                <a:spcPts val="2000"/>
              </a:lnSpc>
              <a:spcBef>
                <a:spcPts val="600"/>
              </a:spcBef>
              <a:spcAft>
                <a:spcPts val="600"/>
              </a:spcAft>
              <a:buClrTx/>
              <a:buFont typeface="Wingdings" panose="05000000000000000000" pitchFamily="2" charset="2"/>
              <a:buChar char="Ø"/>
            </a:pPr>
            <a:r>
              <a:rPr lang="vi-VN" sz="1700" dirty="0" smtClean="0">
                <a:latin typeface="Times New Roman" panose="02020603050405020304" pitchFamily="18" charset="0"/>
                <a:ea typeface="Tahoma" pitchFamily="34" charset="0"/>
                <a:cs typeface="Times New Roman" panose="02020603050405020304" pitchFamily="18" charset="0"/>
              </a:rPr>
              <a:t>Regulamentul </a:t>
            </a:r>
            <a:r>
              <a:rPr lang="vi-VN" sz="1700" dirty="0">
                <a:latin typeface="Times New Roman" panose="02020603050405020304" pitchFamily="18" charset="0"/>
                <a:ea typeface="Tahoma" pitchFamily="34" charset="0"/>
                <a:cs typeface="Times New Roman" panose="02020603050405020304" pitchFamily="18" charset="0"/>
              </a:rPr>
              <a:t>cu privire la stabilirea şi aprobarea, în scop de determinare a tarifelor, a consumului tehnologic şi a pierderilor de apă în sistemele publice de alimentare cu apă</a:t>
            </a:r>
            <a:r>
              <a:rPr lang="en-US" sz="1700" dirty="0">
                <a:latin typeface="Times New Roman" panose="02020603050405020304" pitchFamily="18" charset="0"/>
                <a:ea typeface="Tahoma" pitchFamily="34" charset="0"/>
                <a:cs typeface="Times New Roman" panose="02020603050405020304" pitchFamily="18" charset="0"/>
              </a:rPr>
              <a:t> </a:t>
            </a:r>
            <a:r>
              <a:rPr lang="ro-RO" sz="1700" dirty="0">
                <a:latin typeface="Times New Roman" panose="02020603050405020304" pitchFamily="18" charset="0"/>
                <a:ea typeface="Tahoma" pitchFamily="34" charset="0"/>
                <a:cs typeface="Times New Roman" panose="02020603050405020304" pitchFamily="18" charset="0"/>
              </a:rPr>
              <a:t>(</a:t>
            </a:r>
            <a:r>
              <a:rPr lang="ro-RO" sz="1700" i="1" dirty="0" smtClean="0">
                <a:latin typeface="Times New Roman" panose="02020603050405020304" pitchFamily="18" charset="0"/>
                <a:ea typeface="Tahoma" pitchFamily="34" charset="0"/>
                <a:cs typeface="Times New Roman" panose="02020603050405020304" pitchFamily="18" charset="0"/>
              </a:rPr>
              <a:t>Nr.180/2016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10.06.2016   </a:t>
            </a:r>
            <a:r>
              <a:rPr lang="ro-RO" sz="1700" i="1" dirty="0">
                <a:latin typeface="Times New Roman" panose="02020603050405020304" pitchFamily="18" charset="0"/>
                <a:ea typeface="Tahoma" pitchFamily="34" charset="0"/>
                <a:cs typeface="Times New Roman" panose="02020603050405020304" pitchFamily="18" charset="0"/>
              </a:rPr>
              <a:t>M.O. </a:t>
            </a:r>
            <a:r>
              <a:rPr lang="ro-RO" sz="1700" i="1" dirty="0" smtClean="0">
                <a:latin typeface="Times New Roman" panose="02020603050405020304" pitchFamily="18" charset="0"/>
                <a:ea typeface="Tahoma" pitchFamily="34" charset="0"/>
                <a:cs typeface="Times New Roman" panose="02020603050405020304" pitchFamily="18" charset="0"/>
              </a:rPr>
              <a:t>nr.206-214/1185 </a:t>
            </a:r>
            <a:r>
              <a:rPr lang="ro-RO" sz="1700" i="1" dirty="0">
                <a:latin typeface="Times New Roman" panose="02020603050405020304" pitchFamily="18" charset="0"/>
                <a:ea typeface="Tahoma" pitchFamily="34" charset="0"/>
                <a:cs typeface="Times New Roman" panose="02020603050405020304" pitchFamily="18" charset="0"/>
              </a:rPr>
              <a:t>din </a:t>
            </a:r>
            <a:r>
              <a:rPr lang="ro-RO" sz="1700" i="1" dirty="0" smtClean="0">
                <a:latin typeface="Times New Roman" panose="02020603050405020304" pitchFamily="18" charset="0"/>
                <a:ea typeface="Tahoma" pitchFamily="34" charset="0"/>
                <a:cs typeface="Times New Roman" panose="02020603050405020304" pitchFamily="18" charset="0"/>
              </a:rPr>
              <a:t>15.07.2016</a:t>
            </a:r>
            <a:r>
              <a:rPr lang="ro-RO" sz="1700" dirty="0">
                <a:latin typeface="Times New Roman" panose="02020603050405020304" pitchFamily="18" charset="0"/>
                <a:ea typeface="Tahoma" pitchFamily="34"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
        <p:nvSpPr>
          <p:cNvPr id="5" name="Заголовок 2"/>
          <p:cNvSpPr txBox="1">
            <a:spLocks/>
          </p:cNvSpPr>
          <p:nvPr/>
        </p:nvSpPr>
        <p:spPr>
          <a:xfrm>
            <a:off x="906088" y="147690"/>
            <a:ext cx="9584574" cy="8914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vi-VN" sz="3000" dirty="0">
                <a:latin typeface="Times New Roman" panose="02020603050405020304" pitchFamily="18" charset="0"/>
                <a:cs typeface="Times New Roman" panose="02020603050405020304" pitchFamily="18" charset="0"/>
              </a:rPr>
              <a:t> </a:t>
            </a:r>
            <a:r>
              <a:rPr lang="vi-VN" sz="2400" b="1" dirty="0">
                <a:solidFill>
                  <a:schemeClr val="tx1"/>
                </a:solidFill>
                <a:latin typeface="Times New Roman" panose="02020603050405020304" pitchFamily="18" charset="0"/>
                <a:cs typeface="Times New Roman" panose="02020603050405020304" pitchFamily="18" charset="0"/>
              </a:rPr>
              <a:t>Reglementarea serviciului public de alimentare cu apă şi de canalizare</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99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74608" y="228600"/>
            <a:ext cx="8229600" cy="609600"/>
          </a:xfrm>
        </p:spPr>
        <p:txBody>
          <a:bodyPr>
            <a:normAutofit/>
          </a:bodyPr>
          <a:lstStyle/>
          <a:p>
            <a:r>
              <a:rPr lang="ro-RO" sz="2400" b="1" dirty="0">
                <a:solidFill>
                  <a:schemeClr val="tx1"/>
                </a:solidFill>
                <a:latin typeface="Times New Roman" panose="02020603050405020304" pitchFamily="18" charset="0"/>
                <a:cs typeface="Times New Roman" panose="02020603050405020304" pitchFamily="18" charset="0"/>
              </a:rPr>
              <a:t>Politica tarifară</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874608" y="838200"/>
            <a:ext cx="10013429" cy="5770418"/>
          </a:xfrm>
        </p:spPr>
        <p:txBody>
          <a:bodyPr>
            <a:noAutofit/>
          </a:bodyPr>
          <a:lstStyle/>
          <a:p>
            <a:pPr marL="0" indent="0">
              <a:lnSpc>
                <a:spcPts val="1600"/>
              </a:lnSpc>
              <a:spcBef>
                <a:spcPts val="600"/>
              </a:spcBef>
              <a:spcAft>
                <a:spcPts val="600"/>
              </a:spcAft>
              <a:buNone/>
            </a:pPr>
            <a:r>
              <a:rPr lang="ro-RO" sz="1700" dirty="0">
                <a:latin typeface="Times New Roman" panose="02020603050405020304" pitchFamily="18" charset="0"/>
                <a:ea typeface="Tahoma" pitchFamily="34" charset="0"/>
                <a:cs typeface="Times New Roman" panose="02020603050405020304" pitchFamily="18" charset="0"/>
              </a:rPr>
              <a:t>Conform </a:t>
            </a:r>
            <a:r>
              <a:rPr lang="en-US" sz="1700" dirty="0">
                <a:latin typeface="Times New Roman" panose="02020603050405020304" pitchFamily="18" charset="0"/>
                <a:ea typeface="Tahoma" pitchFamily="34" charset="0"/>
                <a:cs typeface="Times New Roman" panose="02020603050405020304" pitchFamily="18" charset="0"/>
              </a:rPr>
              <a:t>Leg</a:t>
            </a:r>
            <a:r>
              <a:rPr lang="ro-RO" sz="1700" dirty="0">
                <a:latin typeface="Times New Roman" panose="02020603050405020304" pitchFamily="18" charset="0"/>
                <a:ea typeface="Tahoma" pitchFamily="34" charset="0"/>
                <a:cs typeface="Times New Roman" panose="02020603050405020304" pitchFamily="18" charset="0"/>
              </a:rPr>
              <a:t>ii</a:t>
            </a:r>
            <a:r>
              <a:rPr lang="en-US" sz="1700" dirty="0">
                <a:latin typeface="Times New Roman" panose="02020603050405020304" pitchFamily="18" charset="0"/>
                <a:ea typeface="Tahoma" pitchFamily="34" charset="0"/>
                <a:cs typeface="Times New Roman" panose="02020603050405020304" pitchFamily="18" charset="0"/>
              </a:rPr>
              <a:t> nr.</a:t>
            </a:r>
            <a:r>
              <a:rPr lang="ro-RO" sz="1700" dirty="0">
                <a:latin typeface="Times New Roman" panose="02020603050405020304" pitchFamily="18" charset="0"/>
                <a:ea typeface="Tahoma" pitchFamily="34" charset="0"/>
                <a:cs typeface="Times New Roman" panose="02020603050405020304" pitchFamily="18" charset="0"/>
              </a:rPr>
              <a:t> </a:t>
            </a:r>
            <a:r>
              <a:rPr lang="en-US" sz="1700" dirty="0" smtClean="0">
                <a:latin typeface="Times New Roman" panose="02020603050405020304" pitchFamily="18" charset="0"/>
                <a:ea typeface="Tahoma" pitchFamily="34" charset="0"/>
                <a:cs typeface="Times New Roman" panose="02020603050405020304" pitchFamily="18" charset="0"/>
              </a:rPr>
              <a:t>303</a:t>
            </a:r>
            <a:r>
              <a:rPr lang="ro-RO" sz="1700" dirty="0" smtClean="0">
                <a:latin typeface="Times New Roman" panose="02020603050405020304" pitchFamily="18" charset="0"/>
                <a:ea typeface="Tahoma" pitchFamily="34" charset="0"/>
                <a:cs typeface="Times New Roman" panose="02020603050405020304" pitchFamily="18" charset="0"/>
              </a:rPr>
              <a:t>/</a:t>
            </a:r>
            <a:r>
              <a:rPr lang="en-US" sz="1700" dirty="0" smtClean="0">
                <a:latin typeface="Times New Roman" panose="02020603050405020304" pitchFamily="18" charset="0"/>
                <a:ea typeface="Tahoma" pitchFamily="34" charset="0"/>
                <a:cs typeface="Times New Roman" panose="02020603050405020304" pitchFamily="18" charset="0"/>
              </a:rPr>
              <a:t>2013</a:t>
            </a:r>
            <a:r>
              <a:rPr lang="ro-RO" sz="1700" dirty="0" smtClean="0">
                <a:latin typeface="Times New Roman" panose="02020603050405020304" pitchFamily="18" charset="0"/>
                <a:ea typeface="Tahoma" pitchFamily="34" charset="0"/>
                <a:cs typeface="Times New Roman" panose="02020603050405020304" pitchFamily="18" charset="0"/>
              </a:rPr>
              <a:t> privind serviciul public de alimentare cu apă și de canalizare:</a:t>
            </a:r>
            <a:r>
              <a:rPr lang="en-US" sz="1700" dirty="0" smtClean="0">
                <a:latin typeface="Times New Roman" panose="02020603050405020304" pitchFamily="18" charset="0"/>
                <a:ea typeface="Tahoma" pitchFamily="34" charset="0"/>
                <a:cs typeface="Times New Roman" panose="02020603050405020304" pitchFamily="18" charset="0"/>
              </a:rPr>
              <a:t> </a:t>
            </a:r>
            <a:endParaRPr lang="ro-RO" sz="1700" dirty="0">
              <a:latin typeface="Times New Roman" panose="02020603050405020304" pitchFamily="18" charset="0"/>
              <a:ea typeface="Tahoma" pitchFamily="34" charset="0"/>
              <a:cs typeface="Times New Roman" panose="02020603050405020304" pitchFamily="18" charset="0"/>
            </a:endParaRPr>
          </a:p>
          <a:p>
            <a:pPr>
              <a:lnSpc>
                <a:spcPts val="1600"/>
              </a:lnSpc>
              <a:spcBef>
                <a:spcPts val="600"/>
              </a:spcBef>
              <a:spcAft>
                <a:spcPts val="600"/>
              </a:spcAft>
              <a:buFont typeface="Wingdings" pitchFamily="2" charset="2"/>
              <a:buChar char="q"/>
            </a:pPr>
            <a:r>
              <a:rPr lang="vi-VN" sz="1700" b="1" dirty="0">
                <a:latin typeface="Times New Roman" panose="02020603050405020304" pitchFamily="18" charset="0"/>
                <a:cs typeface="Times New Roman" panose="02020603050405020304" pitchFamily="18" charset="0"/>
              </a:rPr>
              <a:t>Art</a:t>
            </a:r>
            <a:r>
              <a:rPr lang="ro-RO" sz="1700" b="1" dirty="0">
                <a:latin typeface="Times New Roman" panose="02020603050405020304" pitchFamily="18" charset="0"/>
                <a:cs typeface="Times New Roman" panose="02020603050405020304" pitchFamily="18" charset="0"/>
              </a:rPr>
              <a:t>.</a:t>
            </a:r>
            <a:r>
              <a:rPr lang="vi-VN" sz="1700" b="1" dirty="0">
                <a:latin typeface="Times New Roman" panose="02020603050405020304" pitchFamily="18" charset="0"/>
                <a:cs typeface="Times New Roman" panose="02020603050405020304" pitchFamily="18" charset="0"/>
              </a:rPr>
              <a:t> 35.</a:t>
            </a:r>
            <a:r>
              <a:rPr lang="vi-VN" sz="1700" dirty="0">
                <a:latin typeface="Times New Roman" panose="02020603050405020304" pitchFamily="18" charset="0"/>
                <a:cs typeface="Times New Roman" panose="02020603050405020304" pitchFamily="18" charset="0"/>
              </a:rPr>
              <a:t> Reglementarea tarifelor pentru serviciul public de alimentare cu apă, de </a:t>
            </a:r>
            <a:r>
              <a:rPr lang="ro-RO" sz="1700" dirty="0">
                <a:latin typeface="Times New Roman" panose="02020603050405020304" pitchFamily="18" charset="0"/>
                <a:cs typeface="Times New Roman" panose="02020603050405020304" pitchFamily="18" charset="0"/>
              </a:rPr>
              <a:t> </a:t>
            </a:r>
            <a:r>
              <a:rPr lang="vi-VN" sz="1700" dirty="0">
                <a:latin typeface="Times New Roman" panose="02020603050405020304" pitchFamily="18" charset="0"/>
                <a:cs typeface="Times New Roman" panose="02020603050405020304" pitchFamily="18" charset="0"/>
              </a:rPr>
              <a:t>canalizare şi de epurare a apelor uzate</a:t>
            </a:r>
            <a:endParaRPr lang="ro-RO" sz="1700" dirty="0">
              <a:latin typeface="Times New Roman" panose="02020603050405020304" pitchFamily="18" charset="0"/>
              <a:cs typeface="Times New Roman" panose="02020603050405020304" pitchFamily="18" charset="0"/>
            </a:endParaRPr>
          </a:p>
          <a:p>
            <a:pPr marL="882900">
              <a:lnSpc>
                <a:spcPts val="1800"/>
              </a:lnSpc>
              <a:spcBef>
                <a:spcPts val="0"/>
              </a:spcBef>
              <a:buFont typeface="Wingdings 3" charset="2"/>
              <a:buAutoNum type="arabicParenBoth"/>
            </a:pPr>
            <a:r>
              <a:rPr lang="vi-VN" sz="1700" b="1" dirty="0" smtClean="0">
                <a:latin typeface="Times New Roman" panose="02020603050405020304" pitchFamily="18" charset="0"/>
                <a:cs typeface="Times New Roman" panose="02020603050405020304" pitchFamily="18" charset="0"/>
              </a:rPr>
              <a:t>În domeniul alimentării cu apă şi de canalizare se supun reglementării următoarele tarife</a:t>
            </a:r>
            <a:r>
              <a:rPr lang="vi-VN" sz="1700" dirty="0" smtClean="0">
                <a:latin typeface="Times New Roman" panose="02020603050405020304" pitchFamily="18" charset="0"/>
                <a:cs typeface="Times New Roman" panose="02020603050405020304" pitchFamily="18" charset="0"/>
              </a:rPr>
              <a:t>:</a:t>
            </a:r>
            <a:br>
              <a:rPr lang="vi-VN" sz="1700" dirty="0" smtClean="0">
                <a:latin typeface="Times New Roman" panose="02020603050405020304" pitchFamily="18" charset="0"/>
                <a:cs typeface="Times New Roman" panose="02020603050405020304" pitchFamily="18" charset="0"/>
              </a:rPr>
            </a:br>
            <a:r>
              <a:rPr lang="vi-VN" sz="1700" dirty="0" smtClean="0">
                <a:latin typeface="Times New Roman" panose="02020603050405020304" pitchFamily="18" charset="0"/>
                <a:cs typeface="Times New Roman" panose="02020603050405020304" pitchFamily="18" charset="0"/>
              </a:rPr>
              <a:t>   </a:t>
            </a:r>
            <a:r>
              <a:rPr lang="vi-VN" sz="1700" b="1" dirty="0" smtClean="0">
                <a:latin typeface="Times New Roman" panose="02020603050405020304" pitchFamily="18" charset="0"/>
                <a:cs typeface="Times New Roman" panose="02020603050405020304" pitchFamily="18" charset="0"/>
              </a:rPr>
              <a:t> a) </a:t>
            </a:r>
            <a:r>
              <a:rPr lang="vi-VN" sz="1700" dirty="0" smtClean="0">
                <a:latin typeface="Times New Roman" panose="02020603050405020304" pitchFamily="18" charset="0"/>
                <a:cs typeface="Times New Roman" panose="02020603050405020304" pitchFamily="18" charset="0"/>
              </a:rPr>
              <a:t>tariful pentru serviciul public de alimentare cu apa potabilă;</a:t>
            </a:r>
            <a:br>
              <a:rPr lang="vi-VN" sz="1700" dirty="0" smtClean="0">
                <a:latin typeface="Times New Roman" panose="02020603050405020304" pitchFamily="18" charset="0"/>
                <a:cs typeface="Times New Roman" panose="02020603050405020304" pitchFamily="18" charset="0"/>
              </a:rPr>
            </a:br>
            <a:r>
              <a:rPr lang="vi-VN" sz="1700" dirty="0" smtClean="0">
                <a:latin typeface="Times New Roman" panose="02020603050405020304" pitchFamily="18" charset="0"/>
                <a:cs typeface="Times New Roman" panose="02020603050405020304" pitchFamily="18" charset="0"/>
              </a:rPr>
              <a:t> </a:t>
            </a:r>
            <a:r>
              <a:rPr lang="vi-VN" sz="1700" b="1" dirty="0" smtClean="0">
                <a:latin typeface="Times New Roman" panose="02020603050405020304" pitchFamily="18" charset="0"/>
                <a:cs typeface="Times New Roman" panose="02020603050405020304" pitchFamily="18" charset="0"/>
              </a:rPr>
              <a:t>   b) </a:t>
            </a:r>
            <a:r>
              <a:rPr lang="vi-VN" sz="1700" dirty="0" smtClean="0">
                <a:latin typeface="Times New Roman" panose="02020603050405020304" pitchFamily="18" charset="0"/>
                <a:cs typeface="Times New Roman" panose="02020603050405020304" pitchFamily="18" charset="0"/>
              </a:rPr>
              <a:t>tariful pentru serviciul public de alimentare cu apă tehnologică; </a:t>
            </a:r>
            <a:br>
              <a:rPr lang="vi-VN" sz="1700" dirty="0" smtClean="0">
                <a:latin typeface="Times New Roman" panose="02020603050405020304" pitchFamily="18" charset="0"/>
                <a:cs typeface="Times New Roman" panose="02020603050405020304" pitchFamily="18" charset="0"/>
              </a:rPr>
            </a:br>
            <a:r>
              <a:rPr lang="vi-VN" sz="1700" dirty="0" smtClean="0">
                <a:latin typeface="Times New Roman" panose="02020603050405020304" pitchFamily="18" charset="0"/>
                <a:cs typeface="Times New Roman" panose="02020603050405020304" pitchFamily="18" charset="0"/>
              </a:rPr>
              <a:t>   </a:t>
            </a:r>
            <a:r>
              <a:rPr lang="vi-VN" sz="1700" b="1" dirty="0" smtClean="0">
                <a:latin typeface="Times New Roman" panose="02020603050405020304" pitchFamily="18" charset="0"/>
                <a:cs typeface="Times New Roman" panose="02020603050405020304" pitchFamily="18" charset="0"/>
              </a:rPr>
              <a:t> c) </a:t>
            </a:r>
            <a:r>
              <a:rPr lang="vi-VN" sz="1700" dirty="0" smtClean="0">
                <a:latin typeface="Times New Roman" panose="02020603050405020304" pitchFamily="18" charset="0"/>
                <a:cs typeface="Times New Roman" panose="02020603050405020304" pitchFamily="18" charset="0"/>
              </a:rPr>
              <a:t>tariful pentru serviciul public de canalizare şi de epurare a apelor uzate;</a:t>
            </a:r>
            <a:br>
              <a:rPr lang="vi-VN" sz="1700" dirty="0" smtClean="0">
                <a:latin typeface="Times New Roman" panose="02020603050405020304" pitchFamily="18" charset="0"/>
                <a:cs typeface="Times New Roman" panose="02020603050405020304" pitchFamily="18" charset="0"/>
              </a:rPr>
            </a:br>
            <a:r>
              <a:rPr lang="vi-VN" sz="1700" dirty="0" smtClean="0">
                <a:latin typeface="Times New Roman" panose="02020603050405020304" pitchFamily="18" charset="0"/>
                <a:cs typeface="Times New Roman" panose="02020603050405020304" pitchFamily="18" charset="0"/>
              </a:rPr>
              <a:t>   </a:t>
            </a:r>
            <a:r>
              <a:rPr lang="vi-VN" sz="1700" b="1" dirty="0" smtClean="0">
                <a:latin typeface="Times New Roman" panose="02020603050405020304" pitchFamily="18" charset="0"/>
                <a:cs typeface="Times New Roman" panose="02020603050405020304" pitchFamily="18" charset="0"/>
              </a:rPr>
              <a:t> d) </a:t>
            </a:r>
            <a:r>
              <a:rPr lang="ro-RO" sz="1700" dirty="0">
                <a:latin typeface="Times New Roman" panose="02020603050405020304" pitchFamily="18" charset="0"/>
                <a:cs typeface="Times New Roman" panose="02020603050405020304" pitchFamily="18" charset="0"/>
              </a:rPr>
              <a:t>tariful pentru producerea și/sau transportarea apei în vederea </a:t>
            </a:r>
            <a:r>
              <a:rPr lang="ro-RO" sz="1700" dirty="0" smtClean="0">
                <a:latin typeface="Times New Roman" panose="02020603050405020304" pitchFamily="18" charset="0"/>
                <a:cs typeface="Times New Roman" panose="02020603050405020304" pitchFamily="18" charset="0"/>
              </a:rPr>
              <a:t>redistribuirii;</a:t>
            </a:r>
          </a:p>
          <a:p>
            <a:pPr marL="540000" indent="0">
              <a:lnSpc>
                <a:spcPts val="1800"/>
              </a:lnSpc>
              <a:spcBef>
                <a:spcPts val="0"/>
              </a:spcBef>
              <a:buNone/>
            </a:pPr>
            <a:r>
              <a:rPr lang="ro-RO" sz="1700" dirty="0">
                <a:latin typeface="Times New Roman" panose="02020603050405020304" pitchFamily="18" charset="0"/>
                <a:cs typeface="Times New Roman" panose="02020603050405020304" pitchFamily="18" charset="0"/>
              </a:rPr>
              <a:t> </a:t>
            </a:r>
            <a:r>
              <a:rPr lang="ro-RO" sz="1700" dirty="0" smtClean="0">
                <a:latin typeface="Times New Roman" panose="02020603050405020304" pitchFamily="18" charset="0"/>
                <a:cs typeface="Times New Roman" panose="02020603050405020304" pitchFamily="18" charset="0"/>
              </a:rPr>
              <a:t>         </a:t>
            </a:r>
            <a:r>
              <a:rPr lang="ro-RO" sz="200" dirty="0" smtClean="0">
                <a:latin typeface="Times New Roman" panose="02020603050405020304" pitchFamily="18" charset="0"/>
                <a:cs typeface="Times New Roman" panose="02020603050405020304" pitchFamily="18" charset="0"/>
              </a:rPr>
              <a:t>     </a:t>
            </a:r>
            <a:r>
              <a:rPr lang="ro-RO" sz="1700" b="1" dirty="0" smtClean="0">
                <a:latin typeface="Times New Roman" panose="02020603050405020304" pitchFamily="18" charset="0"/>
                <a:cs typeface="Times New Roman" panose="02020603050405020304" pitchFamily="18" charset="0"/>
              </a:rPr>
              <a:t>e) </a:t>
            </a:r>
            <a:r>
              <a:rPr lang="vi-VN" sz="1700" dirty="0" err="1" smtClean="0">
                <a:latin typeface="Times New Roman" panose="02020603050405020304" pitchFamily="18" charset="0"/>
                <a:cs typeface="Times New Roman" panose="02020603050405020304" pitchFamily="18" charset="0"/>
              </a:rPr>
              <a:t>tarifele</a:t>
            </a:r>
            <a:r>
              <a:rPr lang="vi-VN" sz="1700" dirty="0" smtClean="0">
                <a:latin typeface="Times New Roman" panose="02020603050405020304" pitchFamily="18" charset="0"/>
                <a:cs typeface="Times New Roman" panose="02020603050405020304" pitchFamily="18" charset="0"/>
              </a:rPr>
              <a:t> </a:t>
            </a:r>
            <a:r>
              <a:rPr lang="vi-VN" sz="1700" dirty="0" err="1">
                <a:latin typeface="Times New Roman" panose="02020603050405020304" pitchFamily="18" charset="0"/>
                <a:cs typeface="Times New Roman" panose="02020603050405020304" pitchFamily="18" charset="0"/>
              </a:rPr>
              <a:t>pentru</a:t>
            </a:r>
            <a:r>
              <a:rPr lang="vi-VN" sz="1700" dirty="0">
                <a:latin typeface="Times New Roman" panose="02020603050405020304" pitchFamily="18" charset="0"/>
                <a:cs typeface="Times New Roman" panose="02020603050405020304" pitchFamily="18" charset="0"/>
              </a:rPr>
              <a:t> </a:t>
            </a:r>
            <a:r>
              <a:rPr lang="vi-VN" sz="1700" dirty="0" err="1">
                <a:latin typeface="Times New Roman" panose="02020603050405020304" pitchFamily="18" charset="0"/>
                <a:cs typeface="Times New Roman" panose="02020603050405020304" pitchFamily="18" charset="0"/>
              </a:rPr>
              <a:t>serviciile</a:t>
            </a:r>
            <a:r>
              <a:rPr lang="vi-VN" sz="1700" dirty="0">
                <a:latin typeface="Times New Roman" panose="02020603050405020304" pitchFamily="18" charset="0"/>
                <a:cs typeface="Times New Roman" panose="02020603050405020304" pitchFamily="18" charset="0"/>
              </a:rPr>
              <a:t> </a:t>
            </a:r>
            <a:r>
              <a:rPr lang="vi-VN" sz="1700" dirty="0" err="1" smtClean="0">
                <a:latin typeface="Times New Roman" panose="02020603050405020304" pitchFamily="18" charset="0"/>
                <a:cs typeface="Times New Roman" panose="02020603050405020304" pitchFamily="18" charset="0"/>
              </a:rPr>
              <a:t>auxiliare</a:t>
            </a:r>
            <a:r>
              <a:rPr lang="ro-MD" sz="1700" dirty="0" smtClean="0">
                <a:latin typeface="Times New Roman" panose="02020603050405020304" pitchFamily="18" charset="0"/>
                <a:cs typeface="Times New Roman" panose="02020603050405020304" pitchFamily="18" charset="0"/>
              </a:rPr>
              <a:t>.</a:t>
            </a:r>
            <a:endParaRPr lang="ro-RO" sz="1700" dirty="0">
              <a:latin typeface="Times New Roman" panose="02020603050405020304" pitchFamily="18" charset="0"/>
              <a:cs typeface="Times New Roman" panose="02020603050405020304" pitchFamily="18" charset="0"/>
            </a:endParaRPr>
          </a:p>
          <a:p>
            <a:pPr marL="540000" indent="0">
              <a:lnSpc>
                <a:spcPts val="1800"/>
              </a:lnSpc>
              <a:spcBef>
                <a:spcPts val="0"/>
              </a:spcBef>
              <a:buNone/>
            </a:pPr>
            <a:endParaRPr lang="ro-RO" sz="1700" dirty="0" smtClean="0">
              <a:latin typeface="Times New Roman" panose="02020603050405020304" pitchFamily="18" charset="0"/>
              <a:cs typeface="Times New Roman" panose="02020603050405020304" pitchFamily="18" charset="0"/>
            </a:endParaRPr>
          </a:p>
          <a:p>
            <a:pPr>
              <a:lnSpc>
                <a:spcPts val="1600"/>
              </a:lnSpc>
              <a:spcBef>
                <a:spcPts val="600"/>
              </a:spcBef>
              <a:spcAft>
                <a:spcPts val="600"/>
              </a:spcAft>
              <a:buFont typeface="Wingdings" pitchFamily="2" charset="2"/>
              <a:buChar char="q"/>
            </a:pPr>
            <a:r>
              <a:rPr lang="en-US" sz="1700" b="1" dirty="0" smtClean="0">
                <a:latin typeface="Times New Roman" panose="02020603050405020304" pitchFamily="18" charset="0"/>
                <a:cs typeface="Times New Roman" panose="02020603050405020304" pitchFamily="18" charset="0"/>
              </a:rPr>
              <a:t>Art</a:t>
            </a:r>
            <a:r>
              <a:rPr lang="en-US" sz="1700" b="1" dirty="0">
                <a:latin typeface="Times New Roman" panose="02020603050405020304" pitchFamily="18" charset="0"/>
                <a:cs typeface="Times New Roman" panose="02020603050405020304" pitchFamily="18" charset="0"/>
              </a:rPr>
              <a:t>. 35 </a:t>
            </a:r>
            <a:r>
              <a:rPr lang="en-US" sz="1700" b="1" dirty="0" err="1">
                <a:latin typeface="Times New Roman" panose="02020603050405020304" pitchFamily="18" charset="0"/>
                <a:cs typeface="Times New Roman" panose="02020603050405020304" pitchFamily="18" charset="0"/>
              </a:rPr>
              <a:t>prevede</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și</a:t>
            </a:r>
            <a:r>
              <a:rPr lang="en-US" sz="1700" b="1" dirty="0">
                <a:latin typeface="Times New Roman" panose="02020603050405020304" pitchFamily="18" charset="0"/>
                <a:cs typeface="Times New Roman" panose="02020603050405020304" pitchFamily="18" charset="0"/>
              </a:rPr>
              <a:t> </a:t>
            </a:r>
            <a:r>
              <a:rPr lang="ro-RO" sz="1700" b="1" dirty="0" smtClean="0">
                <a:latin typeface="Times New Roman" panose="02020603050405020304" pitchFamily="18" charset="0"/>
                <a:cs typeface="Times New Roman" panose="02020603050405020304" pitchFamily="18" charset="0"/>
              </a:rPr>
              <a:t>principiile</a:t>
            </a:r>
            <a:r>
              <a:rPr lang="en-US" sz="1700" b="1" dirty="0" smtClean="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de </a:t>
            </a:r>
            <a:r>
              <a:rPr lang="en-US" sz="1700" b="1" dirty="0" err="1">
                <a:latin typeface="Times New Roman" panose="02020603050405020304" pitchFamily="18" charset="0"/>
                <a:cs typeface="Times New Roman" panose="02020603050405020304" pitchFamily="18" charset="0"/>
              </a:rPr>
              <a:t>bază</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ce</a:t>
            </a:r>
            <a:r>
              <a:rPr lang="en-US" sz="1700" b="1" dirty="0">
                <a:latin typeface="Times New Roman" panose="02020603050405020304" pitchFamily="18" charset="0"/>
                <a:cs typeface="Times New Roman" panose="02020603050405020304" pitchFamily="18" charset="0"/>
              </a:rPr>
              <a:t> s-au </a:t>
            </a:r>
            <a:r>
              <a:rPr lang="en-US" sz="1700" b="1" dirty="0" err="1">
                <a:latin typeface="Times New Roman" panose="02020603050405020304" pitchFamily="18" charset="0"/>
                <a:cs typeface="Times New Roman" panose="02020603050405020304" pitchFamily="18" charset="0"/>
              </a:rPr>
              <a:t>regăsit</a:t>
            </a: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în</a:t>
            </a:r>
            <a:r>
              <a:rPr lang="en-US" sz="1700" b="1" dirty="0">
                <a:latin typeface="Times New Roman" panose="02020603050405020304" pitchFamily="18" charset="0"/>
                <a:cs typeface="Times New Roman" panose="02020603050405020304" pitchFamily="18" charset="0"/>
              </a:rPr>
              <a:t> </a:t>
            </a:r>
            <a:r>
              <a:rPr lang="vi-VN" sz="1700" b="1" dirty="0">
                <a:latin typeface="Times New Roman" panose="02020603050405020304" pitchFamily="18" charset="0"/>
                <a:cs typeface="Times New Roman" panose="02020603050405020304" pitchFamily="18" charset="0"/>
              </a:rPr>
              <a:t> </a:t>
            </a:r>
            <a:r>
              <a:rPr lang="vi-VN" sz="1700" dirty="0">
                <a:latin typeface="Times New Roman" panose="02020603050405020304" pitchFamily="18" charset="0"/>
                <a:cs typeface="Times New Roman" panose="02020603050405020304" pitchFamily="18" charset="0"/>
              </a:rPr>
              <a:t>Metodologia de determinare, aprobare şi aplicare a tarifelor pentru serviciul public de alimentare cu apă, de canalizare şi de epurare a apelor uzate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precum</a:t>
            </a:r>
            <a:r>
              <a:rPr lang="vi-VN"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  </a:t>
            </a:r>
          </a:p>
          <a:p>
            <a:pPr marL="792000">
              <a:lnSpc>
                <a:spcPts val="1600"/>
              </a:lnSpc>
              <a:spcBef>
                <a:spcPts val="300"/>
              </a:spcBef>
              <a:spcAft>
                <a:spcPts val="300"/>
              </a:spcAft>
            </a:pPr>
            <a:r>
              <a:rPr lang="vi-VN" sz="1700" dirty="0" smtClean="0">
                <a:latin typeface="Times New Roman" panose="02020603050405020304" pitchFamily="18" charset="0"/>
                <a:cs typeface="Times New Roman" panose="02020603050405020304" pitchFamily="18" charset="0"/>
              </a:rPr>
              <a:t>furnizarea/prestarea </a:t>
            </a:r>
            <a:r>
              <a:rPr lang="vi-VN" sz="1700" dirty="0">
                <a:latin typeface="Times New Roman" panose="02020603050405020304" pitchFamily="18" charset="0"/>
                <a:cs typeface="Times New Roman" panose="02020603050405020304" pitchFamily="18" charset="0"/>
              </a:rPr>
              <a:t>serviciului menţionat, în condiţii de siguranţă şi cu respectarea indicatorilor de performanţă, la cheltuieli minime necesare, cu utilizarea eficientă a obiectelor sistemului public de alimentare cu apă şi de canalizare;</a:t>
            </a:r>
          </a:p>
          <a:p>
            <a:pPr marL="792000">
              <a:lnSpc>
                <a:spcPts val="1600"/>
              </a:lnSpc>
              <a:spcBef>
                <a:spcPts val="300"/>
              </a:spcBef>
              <a:spcAft>
                <a:spcPts val="300"/>
              </a:spcAft>
            </a:pPr>
            <a:r>
              <a:rPr lang="vi-VN" sz="1700" dirty="0" smtClean="0">
                <a:latin typeface="Times New Roman" panose="02020603050405020304" pitchFamily="18" charset="0"/>
                <a:cs typeface="Times New Roman" panose="02020603050405020304" pitchFamily="18" charset="0"/>
              </a:rPr>
              <a:t>desfăşurarea </a:t>
            </a:r>
            <a:r>
              <a:rPr lang="vi-VN" sz="1700" dirty="0">
                <a:latin typeface="Times New Roman" panose="02020603050405020304" pitchFamily="18" charset="0"/>
                <a:cs typeface="Times New Roman" panose="02020603050405020304" pitchFamily="18" charset="0"/>
              </a:rPr>
              <a:t>unei activităţi eficiente şi profitabile ce ar oferi operatorului posibilitatea de a acoperi consumurile şi cheltuielile sale justificate necesare pentru desfăşurarea activităţii reglementate şi recuperarea mijloacele financiare investite în dezvoltarea, renovarea şi reconstrucţia sistemului public de alimentare cu apă şi de </a:t>
            </a:r>
            <a:r>
              <a:rPr lang="vi-VN" sz="1700" dirty="0" smtClean="0">
                <a:latin typeface="Times New Roman" panose="02020603050405020304" pitchFamily="18" charset="0"/>
                <a:cs typeface="Times New Roman" panose="02020603050405020304" pitchFamily="18" charset="0"/>
              </a:rPr>
              <a:t>canalizare</a:t>
            </a:r>
            <a:endParaRPr lang="ro-RO" sz="1700" dirty="0" smtClean="0">
              <a:latin typeface="Times New Roman" panose="02020603050405020304" pitchFamily="18" charset="0"/>
              <a:cs typeface="Times New Roman" panose="02020603050405020304" pitchFamily="18" charset="0"/>
            </a:endParaRPr>
          </a:p>
          <a:p>
            <a:pPr marL="792000">
              <a:lnSpc>
                <a:spcPts val="1600"/>
              </a:lnSpc>
              <a:spcBef>
                <a:spcPts val="300"/>
              </a:spcBef>
              <a:spcAft>
                <a:spcPts val="300"/>
              </a:spcAft>
            </a:pPr>
            <a:endParaRPr lang="ro-RO" sz="1700" dirty="0" smtClean="0">
              <a:latin typeface="Times New Roman" panose="02020603050405020304" pitchFamily="18" charset="0"/>
              <a:cs typeface="Times New Roman" panose="02020603050405020304" pitchFamily="18" charset="0"/>
            </a:endParaRPr>
          </a:p>
          <a:p>
            <a:pPr>
              <a:lnSpc>
                <a:spcPts val="1600"/>
              </a:lnSpc>
              <a:spcBef>
                <a:spcPts val="600"/>
              </a:spcBef>
              <a:spcAft>
                <a:spcPts val="600"/>
              </a:spcAft>
              <a:buFont typeface="Wingdings" pitchFamily="2" charset="2"/>
              <a:buChar char="q"/>
            </a:pPr>
            <a:r>
              <a:rPr lang="vi-VN" sz="1700" b="1" i="1" dirty="0" smtClean="0">
                <a:latin typeface="Times New Roman" pitchFamily="18" charset="0"/>
                <a:cs typeface="Times New Roman" pitchFamily="18" charset="0"/>
              </a:rPr>
              <a:t>Metodologia </a:t>
            </a:r>
            <a:r>
              <a:rPr lang="vi-VN" sz="1700" b="1" i="1" dirty="0">
                <a:latin typeface="Times New Roman" pitchFamily="18" charset="0"/>
                <a:cs typeface="Times New Roman" pitchFamily="18" charset="0"/>
              </a:rPr>
              <a:t>de determinare, aprobare şi aplicare a tarifelor pentru serviciul public de alimentare cu apă, de canalizare şi de epurare a apelor uzate</a:t>
            </a:r>
            <a:r>
              <a:rPr lang="ro-RO" sz="1700" b="1" i="1" dirty="0">
                <a:latin typeface="Times New Roman" pitchFamily="18" charset="0"/>
                <a:cs typeface="Times New Roman" pitchFamily="18" charset="0"/>
              </a:rPr>
              <a:t> </a:t>
            </a:r>
            <a:r>
              <a:rPr lang="ro-RO" sz="1700" b="1" i="1" dirty="0" smtClean="0">
                <a:latin typeface="Times New Roman" pitchFamily="18" charset="0"/>
                <a:cs typeface="Times New Roman" pitchFamily="18" charset="0"/>
              </a:rPr>
              <a:t>nr. 489/2019 din 20.12.2019 ( </a:t>
            </a:r>
            <a:r>
              <a:rPr lang="ro-RO" sz="1700" b="1" i="1" dirty="0">
                <a:latin typeface="Times New Roman" pitchFamily="18" charset="0"/>
                <a:cs typeface="Times New Roman" pitchFamily="18" charset="0"/>
              </a:rPr>
              <a:t>M.O. nr.55-61/198 din 21.02.2020)</a:t>
            </a:r>
            <a:endParaRPr lang="en-US" sz="1700" b="1" i="1" dirty="0">
              <a:latin typeface="Times New Roman" pitchFamily="18" charset="0"/>
              <a:cs typeface="Times New Roman" pitchFamily="18" charset="0"/>
            </a:endParaRPr>
          </a:p>
          <a:p>
            <a:pPr>
              <a:spcBef>
                <a:spcPts val="400"/>
              </a:spcBef>
              <a:spcAft>
                <a:spcPts val="400"/>
              </a:spcAft>
            </a:pPr>
            <a:endParaRPr lang="en-US" sz="1700" dirty="0">
              <a:latin typeface="Times New Roman" panose="02020603050405020304" pitchFamily="18" charset="0"/>
              <a:cs typeface="Times New Roman" panose="02020603050405020304" pitchFamily="18" charset="0"/>
            </a:endParaRPr>
          </a:p>
          <a:p>
            <a:pPr marL="0" indent="0">
              <a:lnSpc>
                <a:spcPts val="2000"/>
              </a:lnSpc>
              <a:spcBef>
                <a:spcPts val="1200"/>
              </a:spcBef>
              <a:spcAft>
                <a:spcPts val="1200"/>
              </a:spcAft>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60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82343" y="335280"/>
            <a:ext cx="11221729" cy="1066800"/>
          </a:xfrm>
        </p:spPr>
        <p:txBody>
          <a:bodyPr>
            <a:normAutofit fontScale="90000"/>
          </a:bodyPr>
          <a:lstStyle/>
          <a:p>
            <a:r>
              <a:rPr lang="vi-VN" sz="2700" b="1" dirty="0">
                <a:solidFill>
                  <a:schemeClr val="tx1"/>
                </a:solidFill>
                <a:latin typeface="Times New Roman" pitchFamily="18" charset="0"/>
                <a:cs typeface="Times New Roman" pitchFamily="18" charset="0"/>
              </a:rPr>
              <a:t>Metodologia de determinare, aprobare şi aplicare a tarifelor </a:t>
            </a:r>
            <a:r>
              <a:rPr lang="vi-VN" sz="2700" b="1" dirty="0" smtClean="0">
                <a:solidFill>
                  <a:schemeClr val="tx1"/>
                </a:solidFill>
                <a:latin typeface="Times New Roman" pitchFamily="18" charset="0"/>
                <a:cs typeface="Times New Roman" pitchFamily="18" charset="0"/>
              </a:rPr>
              <a:t>pentru </a:t>
            </a:r>
            <a:r>
              <a:rPr lang="vi-VN" sz="2700" b="1" dirty="0">
                <a:solidFill>
                  <a:schemeClr val="tx1"/>
                </a:solidFill>
                <a:latin typeface="Times New Roman" pitchFamily="18" charset="0"/>
                <a:cs typeface="Times New Roman" pitchFamily="18" charset="0"/>
              </a:rPr>
              <a:t>serviciul public de alimentare cu apă, </a:t>
            </a:r>
            <a:r>
              <a:rPr lang="vi-VN" sz="2700" b="1" dirty="0" smtClean="0">
                <a:solidFill>
                  <a:schemeClr val="tx1"/>
                </a:solidFill>
                <a:latin typeface="Times New Roman" pitchFamily="18" charset="0"/>
                <a:cs typeface="Times New Roman" pitchFamily="18" charset="0"/>
              </a:rPr>
              <a:t>de </a:t>
            </a:r>
            <a:r>
              <a:rPr lang="vi-VN" sz="2700" b="1" dirty="0">
                <a:solidFill>
                  <a:schemeClr val="tx1"/>
                </a:solidFill>
                <a:latin typeface="Times New Roman" pitchFamily="18" charset="0"/>
                <a:cs typeface="Times New Roman" pitchFamily="18" charset="0"/>
              </a:rPr>
              <a:t>canalizare şi epurare a apelor uzate </a:t>
            </a:r>
            <a:r>
              <a:rPr lang="ro-RO" sz="2700" b="1" dirty="0" smtClean="0">
                <a:solidFill>
                  <a:schemeClr val="tx1"/>
                </a:solidFill>
                <a:latin typeface="Times New Roman" pitchFamily="18" charset="0"/>
                <a:cs typeface="Times New Roman" pitchFamily="18" charset="0"/>
              </a:rPr>
              <a:t/>
            </a:r>
            <a:br>
              <a:rPr lang="ro-RO" sz="2700" b="1" dirty="0" smtClean="0">
                <a:solidFill>
                  <a:schemeClr val="tx1"/>
                </a:solidFill>
                <a:latin typeface="Times New Roman" pitchFamily="18" charset="0"/>
                <a:cs typeface="Times New Roman" pitchFamily="18" charset="0"/>
              </a:rPr>
            </a:br>
            <a:r>
              <a:rPr lang="ro-RO" sz="2000" i="1" dirty="0">
                <a:solidFill>
                  <a:schemeClr val="tx1"/>
                </a:solidFill>
                <a:latin typeface="Times New Roman" pitchFamily="18" charset="0"/>
                <a:cs typeface="Times New Roman" pitchFamily="18" charset="0"/>
              </a:rPr>
              <a:t>Nr.489/2019 din 20.12.2019    M.O. nr.55-61/198 din 21.02.2020</a:t>
            </a:r>
            <a:br>
              <a:rPr lang="ro-RO" sz="2000" i="1" dirty="0">
                <a:solidFill>
                  <a:schemeClr val="tx1"/>
                </a:solidFill>
                <a:latin typeface="Times New Roman" pitchFamily="18" charset="0"/>
                <a:cs typeface="Times New Roman" pitchFamily="18" charset="0"/>
              </a:rPr>
            </a:br>
            <a:r>
              <a:rPr lang="ro-RO" sz="2700" dirty="0">
                <a:solidFill>
                  <a:schemeClr val="tx1"/>
                </a:solidFill>
                <a:latin typeface="Times New Roman" pitchFamily="18" charset="0"/>
                <a:cs typeface="Times New Roman" pitchFamily="18" charset="0"/>
              </a:rPr>
              <a:t/>
            </a:r>
            <a:br>
              <a:rPr lang="ro-RO" sz="2700" dirty="0">
                <a:solidFill>
                  <a:schemeClr val="tx1"/>
                </a:solidFill>
                <a:latin typeface="Times New Roman" pitchFamily="18" charset="0"/>
                <a:cs typeface="Times New Roman" pitchFamily="18" charset="0"/>
              </a:rPr>
            </a:br>
            <a:r>
              <a:rPr lang="ro-RO" sz="2700" b="1" i="1" dirty="0">
                <a:solidFill>
                  <a:schemeClr val="tx1"/>
                </a:solidFill>
                <a:latin typeface="Times New Roman" pitchFamily="18" charset="0"/>
                <a:cs typeface="Times New Roman" pitchFamily="18" charset="0"/>
              </a:rPr>
              <a:t/>
            </a:r>
            <a:br>
              <a:rPr lang="ro-RO" sz="2700" b="1" i="1" dirty="0">
                <a:solidFill>
                  <a:schemeClr val="tx1"/>
                </a:solidFill>
                <a:latin typeface="Times New Roman" pitchFamily="18" charset="0"/>
                <a:cs typeface="Times New Roman" pitchFamily="18" charset="0"/>
              </a:rPr>
            </a:br>
            <a:r>
              <a:rPr lang="ro-RO" sz="1800" b="1" i="1" dirty="0">
                <a:solidFill>
                  <a:schemeClr val="bg1"/>
                </a:solidFill>
                <a:latin typeface="Times New Roman" pitchFamily="18" charset="0"/>
                <a:cs typeface="Times New Roman" pitchFamily="18" charset="0"/>
              </a:rPr>
              <a:t/>
            </a:r>
            <a:br>
              <a:rPr lang="ro-RO" sz="1800" b="1" i="1" dirty="0">
                <a:solidFill>
                  <a:schemeClr val="bg1"/>
                </a:solidFill>
                <a:latin typeface="Times New Roman" pitchFamily="18" charset="0"/>
                <a:cs typeface="Times New Roman" pitchFamily="18" charset="0"/>
              </a:rPr>
            </a:br>
            <a:endParaRPr lang="en-US" sz="1800" b="1" i="1" dirty="0">
              <a:solidFill>
                <a:schemeClr val="bg1"/>
              </a:solidFill>
              <a:latin typeface="Times New Roman" pitchFamily="18" charset="0"/>
              <a:cs typeface="Times New Roman" pitchFamily="18" charset="0"/>
            </a:endParaRPr>
          </a:p>
        </p:txBody>
      </p:sp>
      <p:sp>
        <p:nvSpPr>
          <p:cNvPr id="5" name="TextBox 4"/>
          <p:cNvSpPr txBox="1"/>
          <p:nvPr/>
        </p:nvSpPr>
        <p:spPr>
          <a:xfrm>
            <a:off x="863940" y="1890055"/>
            <a:ext cx="8768366" cy="3837589"/>
          </a:xfrm>
          <a:prstGeom prst="rect">
            <a:avLst/>
          </a:prstGeom>
          <a:noFill/>
        </p:spPr>
        <p:txBody>
          <a:bodyPr wrap="square" rtlCol="0">
            <a:spAutoFit/>
          </a:bodyPr>
          <a:lstStyle/>
          <a:p>
            <a:r>
              <a:rPr lang="ro-RO" sz="1700" b="1" i="1" dirty="0" smtClean="0">
                <a:latin typeface="Times New Roman" pitchFamily="18" charset="0"/>
                <a:cs typeface="Times New Roman" pitchFamily="18" charset="0"/>
              </a:rPr>
              <a:t>Structura </a:t>
            </a:r>
            <a:r>
              <a:rPr lang="ro-RO" sz="1700" b="1" i="1" dirty="0">
                <a:latin typeface="Times New Roman" pitchFamily="18" charset="0"/>
                <a:cs typeface="Times New Roman" pitchFamily="18" charset="0"/>
              </a:rPr>
              <a:t>Metodologiei:</a:t>
            </a:r>
          </a:p>
          <a:p>
            <a:pPr>
              <a:lnSpc>
                <a:spcPct val="150000"/>
              </a:lnSpc>
            </a:pPr>
            <a:r>
              <a:rPr lang="ro-RO" sz="1700" dirty="0">
                <a:latin typeface="Times New Roman" pitchFamily="18" charset="0"/>
                <a:cs typeface="Times New Roman" pitchFamily="18" charset="0"/>
              </a:rPr>
              <a:t/>
            </a:r>
            <a:br>
              <a:rPr lang="ro-RO" sz="1700" dirty="0">
                <a:latin typeface="Times New Roman" pitchFamily="18" charset="0"/>
                <a:cs typeface="Times New Roman" pitchFamily="18" charset="0"/>
              </a:rPr>
            </a:br>
            <a:r>
              <a:rPr lang="ro-RO" sz="1700" dirty="0">
                <a:latin typeface="Times New Roman" pitchFamily="18" charset="0"/>
                <a:cs typeface="Times New Roman" pitchFamily="18" charset="0"/>
              </a:rPr>
              <a:t>Secțiunea 1 : Dispoziții Generale</a:t>
            </a:r>
            <a:br>
              <a:rPr lang="ro-RO" sz="1700" dirty="0">
                <a:latin typeface="Times New Roman" pitchFamily="18" charset="0"/>
                <a:cs typeface="Times New Roman" pitchFamily="18" charset="0"/>
              </a:rPr>
            </a:br>
            <a:r>
              <a:rPr lang="ro-RO" sz="1700" dirty="0">
                <a:latin typeface="Times New Roman" pitchFamily="18" charset="0"/>
                <a:cs typeface="Times New Roman" pitchFamily="18" charset="0"/>
              </a:rPr>
              <a:t>Secțiunea 2 : Definirea serviciilor </a:t>
            </a:r>
            <a:r>
              <a:rPr lang="ro-RO" sz="1700" dirty="0" smtClean="0">
                <a:latin typeface="Times New Roman" pitchFamily="18" charset="0"/>
                <a:cs typeface="Times New Roman" pitchFamily="18" charset="0"/>
              </a:rPr>
              <a:t>furnizate/prestate </a:t>
            </a:r>
            <a:r>
              <a:rPr lang="ro-RO" sz="1700" dirty="0">
                <a:latin typeface="Times New Roman" pitchFamily="18" charset="0"/>
                <a:cs typeface="Times New Roman" pitchFamily="18" charset="0"/>
              </a:rPr>
              <a:t>de operatori și a tarifelor reglementate</a:t>
            </a:r>
          </a:p>
          <a:p>
            <a:pPr>
              <a:lnSpc>
                <a:spcPct val="150000"/>
              </a:lnSpc>
            </a:pPr>
            <a:r>
              <a:rPr lang="ro-RO" sz="1700" b="1" dirty="0">
                <a:latin typeface="Times New Roman" pitchFamily="18" charset="0"/>
                <a:cs typeface="Times New Roman" pitchFamily="18" charset="0"/>
              </a:rPr>
              <a:t>Secțiunea 3 : Determinarea tarifelor</a:t>
            </a:r>
          </a:p>
          <a:p>
            <a:pPr>
              <a:lnSpc>
                <a:spcPct val="150000"/>
              </a:lnSpc>
            </a:pPr>
            <a:r>
              <a:rPr lang="ro-RO" sz="1700" b="1" dirty="0">
                <a:latin typeface="Times New Roman" pitchFamily="18" charset="0"/>
                <a:cs typeface="Times New Roman" pitchFamily="18" charset="0"/>
              </a:rPr>
              <a:t>Secțiunea 4 : Structura cheltuielilor</a:t>
            </a:r>
          </a:p>
          <a:p>
            <a:pPr>
              <a:lnSpc>
                <a:spcPct val="150000"/>
              </a:lnSpc>
            </a:pPr>
            <a:r>
              <a:rPr lang="ro-RO" sz="1700" b="1" dirty="0">
                <a:latin typeface="Times New Roman" pitchFamily="18" charset="0"/>
                <a:cs typeface="Times New Roman" pitchFamily="18" charset="0"/>
              </a:rPr>
              <a:t>Secțiunea 5 : Determinarea și ajustarea cheltuielilor</a:t>
            </a:r>
          </a:p>
          <a:p>
            <a:pPr>
              <a:lnSpc>
                <a:spcPct val="150000"/>
              </a:lnSpc>
            </a:pPr>
            <a:r>
              <a:rPr lang="ro-RO" sz="1700" b="1" dirty="0">
                <a:latin typeface="Times New Roman" pitchFamily="18" charset="0"/>
                <a:cs typeface="Times New Roman" pitchFamily="18" charset="0"/>
              </a:rPr>
              <a:t>Secțiunea 6 : Determinarea rentabilității</a:t>
            </a:r>
          </a:p>
          <a:p>
            <a:pPr>
              <a:lnSpc>
                <a:spcPct val="150000"/>
              </a:lnSpc>
            </a:pPr>
            <a:r>
              <a:rPr lang="ro-RO" sz="1700" dirty="0">
                <a:latin typeface="Times New Roman" pitchFamily="18" charset="0"/>
                <a:cs typeface="Times New Roman" pitchFamily="18" charset="0"/>
              </a:rPr>
              <a:t>Secțiunea 7 : Aprobarea, ajustarea și aplicarea </a:t>
            </a:r>
            <a:r>
              <a:rPr lang="ro-RO" sz="1700" dirty="0" smtClean="0">
                <a:latin typeface="Times New Roman" pitchFamily="18" charset="0"/>
                <a:cs typeface="Times New Roman" pitchFamily="18" charset="0"/>
              </a:rPr>
              <a:t>cheltuielilor de bază și a tarifelor</a:t>
            </a:r>
            <a:r>
              <a:rPr lang="ro-RO" sz="1700" dirty="0">
                <a:latin typeface="Times New Roman" pitchFamily="18" charset="0"/>
                <a:cs typeface="Times New Roman" pitchFamily="18" charset="0"/>
              </a:rPr>
              <a:t/>
            </a:r>
            <a:br>
              <a:rPr lang="ro-RO" sz="1700" dirty="0">
                <a:latin typeface="Times New Roman" pitchFamily="18" charset="0"/>
                <a:cs typeface="Times New Roman" pitchFamily="18" charset="0"/>
              </a:rPr>
            </a:br>
            <a:endParaRPr lang="en-US" sz="1700" dirty="0"/>
          </a:p>
        </p:txBody>
      </p:sp>
    </p:spTree>
    <p:extLst>
      <p:ext uri="{BB962C8B-B14F-4D97-AF65-F5344CB8AC3E}">
        <p14:creationId xmlns:p14="http://schemas.microsoft.com/office/powerpoint/2010/main" val="2451397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876152" y="176558"/>
                <a:ext cx="9523069" cy="6553200"/>
              </a:xfrm>
            </p:spPr>
            <p:txBody>
              <a:bodyPr>
                <a:normAutofit/>
              </a:bodyPr>
              <a:lstStyle/>
              <a:p>
                <a:pPr marL="0" indent="0" algn="just">
                  <a:buNone/>
                </a:pPr>
                <a:r>
                  <a:rPr lang="ro-RO" sz="2400" b="1" dirty="0" smtClean="0">
                    <a:latin typeface="Times New Roman" panose="02020603050405020304" pitchFamily="18" charset="0"/>
                    <a:cs typeface="Times New Roman" panose="02020603050405020304" pitchFamily="18" charset="0"/>
                  </a:rPr>
                  <a:t>Determinarea tarifelor</a:t>
                </a:r>
                <a:endParaRPr lang="en-US" sz="2400" b="1" dirty="0" smtClean="0">
                  <a:latin typeface="Times New Roman" pitchFamily="18" charset="0"/>
                  <a:cs typeface="Times New Roman" pitchFamily="18" charset="0"/>
                </a:endParaRPr>
              </a:p>
              <a:p>
                <a:pPr marL="0" indent="0" algn="ctr">
                  <a:buNone/>
                </a:pPr>
                <a:endParaRPr lang="en-US" sz="1800" b="1" dirty="0">
                  <a:latin typeface="Times New Roman" pitchFamily="18" charset="0"/>
                  <a:cs typeface="Times New Roman" pitchFamily="18" charset="0"/>
                </a:endParaRPr>
              </a:p>
              <a:p>
                <a:pPr fontAlgn="base">
                  <a:buClrTx/>
                  <a:buFont typeface="Wingdings" pitchFamily="2" charset="2"/>
                  <a:buChar char="q"/>
                </a:pPr>
                <a:r>
                  <a:rPr lang="ro-RO" sz="1600" b="1" dirty="0">
                    <a:latin typeface="Times New Roman" pitchFamily="18" charset="0"/>
                    <a:cs typeface="Times New Roman" pitchFamily="18" charset="0"/>
                  </a:rPr>
                  <a:t>Tariful pentru serviciul public de alimentare cu apă potabilă:</a:t>
                </a:r>
                <a:endParaRPr lang="en-US" sz="1600" b="1" dirty="0">
                  <a:latin typeface="Times New Roman" pitchFamily="18" charset="0"/>
                  <a:cs typeface="Times New Roman" pitchFamily="18" charset="0"/>
                </a:endParaRPr>
              </a:p>
              <a:p>
                <a:pPr marL="0" indent="0">
                  <a:buNone/>
                </a:pPr>
                <a:r>
                  <a:rPr lang="en-US" sz="1600" b="1" dirty="0">
                    <a:latin typeface="Times New Roman" pitchFamily="18" charset="0"/>
                    <a:cs typeface="Times New Roman" pitchFamily="18" charset="0"/>
                  </a:rPr>
                  <a:t>                                      </a:t>
                </a:r>
                <a14:m>
                  <m:oMath xmlns:m="http://schemas.openxmlformats.org/officeDocument/2006/math">
                    <m:sSub>
                      <m:sSubPr>
                        <m:ctrlPr>
                          <a:rPr lang="en-US" sz="1600" b="1" i="1">
                            <a:latin typeface="Cambria Math" panose="02040503050406030204" pitchFamily="18" charset="0"/>
                          </a:rPr>
                        </m:ctrlPr>
                      </m:sSubPr>
                      <m:e>
                        <m:r>
                          <a:rPr lang="ro-RO" sz="1600" b="1" i="1">
                            <a:latin typeface="Cambria Math"/>
                          </a:rPr>
                          <m:t>  </m:t>
                        </m:r>
                        <m:r>
                          <a:rPr lang="ro-RO" sz="1600" b="1" i="1">
                            <a:latin typeface="Cambria Math"/>
                          </a:rPr>
                          <m:t>𝑻𝑺𝑨𝑷</m:t>
                        </m:r>
                      </m:e>
                      <m:sub>
                        <m:r>
                          <a:rPr lang="ro-RO" sz="1600" b="1" i="1">
                            <a:latin typeface="Cambria Math"/>
                          </a:rPr>
                          <m:t>𝒏</m:t>
                        </m:r>
                        <m:r>
                          <a:rPr lang="ro-RO" sz="1600" b="1" i="1">
                            <a:latin typeface="Cambria Math"/>
                          </a:rPr>
                          <m:t> </m:t>
                        </m:r>
                      </m:sub>
                    </m:sSub>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𝑽𝑺𝑨𝑷</m:t>
                            </m:r>
                          </m:e>
                          <m:sub>
                            <m:r>
                              <a:rPr lang="ro-RO" sz="1600" b="1" i="1">
                                <a:latin typeface="Cambria Math"/>
                              </a:rPr>
                              <m:t>𝒏</m:t>
                            </m:r>
                          </m:sub>
                        </m:sSub>
                      </m:num>
                      <m:den>
                        <m:sSub>
                          <m:sSubPr>
                            <m:ctrlPr>
                              <a:rPr lang="en-US" sz="1600" b="1" i="1">
                                <a:latin typeface="Cambria Math" panose="02040503050406030204" pitchFamily="18" charset="0"/>
                              </a:rPr>
                            </m:ctrlPr>
                          </m:sSubPr>
                          <m:e>
                            <m:r>
                              <a:rPr lang="ro-RO" sz="1600" b="1" i="1">
                                <a:latin typeface="Cambria Math"/>
                              </a:rPr>
                              <m:t>𝑽𝑨𝑷</m:t>
                            </m:r>
                          </m:e>
                          <m:sub>
                            <m:r>
                              <a:rPr lang="ro-RO" sz="1600" b="1" i="1">
                                <a:latin typeface="Cambria Math"/>
                              </a:rPr>
                              <m:t>𝒏</m:t>
                            </m:r>
                          </m:sub>
                        </m:sSub>
                      </m:den>
                    </m:f>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𝑪𝑺𝑨𝑷</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𝑹𝑨𝑷</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𝑫𝑽𝑷</m:t>
                            </m:r>
                          </m:e>
                          <m:sub>
                            <m:r>
                              <a:rPr lang="ro-RO" sz="1600" b="1" i="1">
                                <a:latin typeface="Cambria Math"/>
                              </a:rPr>
                              <m:t>𝒏</m:t>
                            </m:r>
                            <m:r>
                              <a:rPr lang="ro-RO" sz="1600" b="1" i="1">
                                <a:latin typeface="Cambria Math"/>
                              </a:rPr>
                              <m:t>−</m:t>
                            </m:r>
                            <m:r>
                              <a:rPr lang="ro-RO" sz="1600" b="1" i="1">
                                <a:latin typeface="Cambria Math"/>
                              </a:rPr>
                              <m:t>𝟏</m:t>
                            </m:r>
                          </m:sub>
                        </m:sSub>
                      </m:num>
                      <m:den>
                        <m:sSub>
                          <m:sSubPr>
                            <m:ctrlPr>
                              <a:rPr lang="en-US" sz="1600" b="1" i="1">
                                <a:latin typeface="Cambria Math" panose="02040503050406030204" pitchFamily="18" charset="0"/>
                              </a:rPr>
                            </m:ctrlPr>
                          </m:sSubPr>
                          <m:e>
                            <m:r>
                              <a:rPr lang="ro-RO" sz="1600" b="1" i="1">
                                <a:latin typeface="Cambria Math"/>
                              </a:rPr>
                              <m:t>𝑽𝑨𝑷</m:t>
                            </m:r>
                          </m:e>
                          <m:sub>
                            <m:r>
                              <a:rPr lang="ro-RO" sz="1600" b="1" i="1">
                                <a:latin typeface="Cambria Math"/>
                              </a:rPr>
                              <m:t>𝒏</m:t>
                            </m:r>
                          </m:sub>
                        </m:sSub>
                      </m:den>
                    </m:f>
                  </m:oMath>
                </a14:m>
                <a:endParaRPr lang="en-US" sz="1600" b="1" dirty="0">
                  <a:latin typeface="Times New Roman" pitchFamily="18" charset="0"/>
                  <a:cs typeface="Times New Roman" pitchFamily="18" charset="0"/>
                </a:endParaRPr>
              </a:p>
              <a:p>
                <a:pPr fontAlgn="base">
                  <a:buClrTx/>
                  <a:buFont typeface="Wingdings" pitchFamily="2" charset="2"/>
                  <a:buChar char="q"/>
                </a:pPr>
                <a:r>
                  <a:rPr lang="ro-RO" sz="1600" b="1" dirty="0">
                    <a:latin typeface="Times New Roman" pitchFamily="18" charset="0"/>
                    <a:cs typeface="Times New Roman" pitchFamily="18" charset="0"/>
                  </a:rPr>
                  <a:t>Tariful pentru serviciul public de alimentare cu apă </a:t>
                </a:r>
                <a:r>
                  <a:rPr lang="ro-RO" sz="1600" b="1" dirty="0" smtClean="0">
                    <a:latin typeface="Times New Roman" pitchFamily="18" charset="0"/>
                    <a:cs typeface="Times New Roman" pitchFamily="18" charset="0"/>
                  </a:rPr>
                  <a:t>tehnologică:</a:t>
                </a:r>
              </a:p>
              <a:p>
                <a:pPr marL="0" indent="0" fontAlgn="base">
                  <a:buClrTx/>
                  <a:buNone/>
                </a:pPr>
                <a:r>
                  <a:rPr lang="ro-RO" sz="1600" b="1" dirty="0">
                    <a:latin typeface="Times New Roman" pitchFamily="18" charset="0"/>
                    <a:cs typeface="Times New Roman" pitchFamily="18" charset="0"/>
                  </a:rPr>
                  <a:t> </a:t>
                </a:r>
                <a:r>
                  <a:rPr lang="ro-RO" sz="1600" b="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 </a:t>
                </a:r>
                <a14:m>
                  <m:oMath xmlns:m="http://schemas.openxmlformats.org/officeDocument/2006/math">
                    <m:sSub>
                      <m:sSubPr>
                        <m:ctrlPr>
                          <a:rPr lang="en-US" sz="1600" b="1" i="1">
                            <a:latin typeface="Cambria Math" panose="02040503050406030204" pitchFamily="18" charset="0"/>
                          </a:rPr>
                        </m:ctrlPr>
                      </m:sSubPr>
                      <m:e>
                        <m:r>
                          <a:rPr lang="ro-RO" sz="1600" b="1" i="1">
                            <a:latin typeface="Cambria Math"/>
                          </a:rPr>
                          <m:t>𝑻𝑺𝑨𝑻</m:t>
                        </m:r>
                      </m:e>
                      <m:sub>
                        <m:r>
                          <a:rPr lang="ro-RO" sz="1600" b="1" i="1">
                            <a:latin typeface="Cambria Math"/>
                          </a:rPr>
                          <m:t>𝒏</m:t>
                        </m:r>
                        <m:r>
                          <a:rPr lang="ro-RO" sz="1600" b="1" i="1">
                            <a:latin typeface="Cambria Math"/>
                          </a:rPr>
                          <m:t> </m:t>
                        </m:r>
                      </m:sub>
                    </m:sSub>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𝑽𝑺𝑨𝑻</m:t>
                            </m:r>
                          </m:e>
                          <m:sub>
                            <m:r>
                              <a:rPr lang="ro-RO" sz="1600" b="1" i="1">
                                <a:latin typeface="Cambria Math"/>
                              </a:rPr>
                              <m:t>𝒏</m:t>
                            </m:r>
                          </m:sub>
                        </m:sSub>
                      </m:num>
                      <m:den>
                        <m:sSub>
                          <m:sSubPr>
                            <m:ctrlPr>
                              <a:rPr lang="en-US" sz="1600" b="1" i="1">
                                <a:latin typeface="Cambria Math" panose="02040503050406030204" pitchFamily="18" charset="0"/>
                              </a:rPr>
                            </m:ctrlPr>
                          </m:sSubPr>
                          <m:e>
                            <m:r>
                              <a:rPr lang="ro-RO" sz="1600" b="1" i="1">
                                <a:latin typeface="Cambria Math"/>
                              </a:rPr>
                              <m:t>𝑽𝑨𝑻</m:t>
                            </m:r>
                          </m:e>
                          <m:sub>
                            <m:r>
                              <a:rPr lang="ro-RO" sz="1600" b="1" i="1">
                                <a:latin typeface="Cambria Math"/>
                              </a:rPr>
                              <m:t>𝒏</m:t>
                            </m:r>
                          </m:sub>
                        </m:sSub>
                      </m:den>
                    </m:f>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𝑪𝑺𝑨𝑻</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𝑹𝑨𝑻</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𝑫𝑽𝑻</m:t>
                            </m:r>
                          </m:e>
                          <m:sub>
                            <m:r>
                              <a:rPr lang="ro-RO" sz="1600" b="1" i="1">
                                <a:latin typeface="Cambria Math"/>
                              </a:rPr>
                              <m:t>𝒏</m:t>
                            </m:r>
                            <m:r>
                              <a:rPr lang="ro-RO" sz="1600" b="1" i="1">
                                <a:latin typeface="Cambria Math"/>
                              </a:rPr>
                              <m:t>−</m:t>
                            </m:r>
                            <m:r>
                              <a:rPr lang="ro-RO" sz="1600" b="1" i="1">
                                <a:latin typeface="Cambria Math"/>
                              </a:rPr>
                              <m:t>𝟏</m:t>
                            </m:r>
                          </m:sub>
                        </m:sSub>
                      </m:num>
                      <m:den>
                        <m:sSub>
                          <m:sSubPr>
                            <m:ctrlPr>
                              <a:rPr lang="en-US" sz="1600" b="1" i="1">
                                <a:latin typeface="Cambria Math" panose="02040503050406030204" pitchFamily="18" charset="0"/>
                              </a:rPr>
                            </m:ctrlPr>
                          </m:sSubPr>
                          <m:e>
                            <m:r>
                              <a:rPr lang="ro-RO" sz="1600" b="1" i="1">
                                <a:latin typeface="Cambria Math"/>
                              </a:rPr>
                              <m:t>𝑽𝑨𝑻</m:t>
                            </m:r>
                          </m:e>
                          <m:sub>
                            <m:r>
                              <a:rPr lang="ro-RO" sz="1600" b="1" i="1">
                                <a:latin typeface="Cambria Math"/>
                              </a:rPr>
                              <m:t>𝒏</m:t>
                            </m:r>
                          </m:sub>
                        </m:sSub>
                      </m:den>
                    </m:f>
                  </m:oMath>
                </a14:m>
                <a:endParaRPr lang="en-US" sz="1600" dirty="0" smtClean="0">
                  <a:latin typeface="Times New Roman" pitchFamily="18" charset="0"/>
                  <a:cs typeface="Times New Roman" pitchFamily="18" charset="0"/>
                </a:endParaRPr>
              </a:p>
              <a:p>
                <a:pPr fontAlgn="base">
                  <a:buClrTx/>
                  <a:buFont typeface="Wingdings" pitchFamily="2" charset="2"/>
                  <a:buChar char="q"/>
                </a:pPr>
                <a:r>
                  <a:rPr lang="ro-RO" sz="1600" dirty="0" smtClean="0">
                    <a:latin typeface="Times New Roman" pitchFamily="18" charset="0"/>
                    <a:cs typeface="Times New Roman" pitchFamily="18" charset="0"/>
                  </a:rPr>
                  <a:t> </a:t>
                </a:r>
                <a:r>
                  <a:rPr lang="ro-RO" sz="1600" b="1" dirty="0">
                    <a:latin typeface="Times New Roman" pitchFamily="18" charset="0"/>
                    <a:cs typeface="Times New Roman" pitchFamily="18" charset="0"/>
                  </a:rPr>
                  <a:t>Tariful pentru serviciul public de canalizare şi epurare a apelor uzate :</a:t>
                </a:r>
                <a:endParaRPr lang="en-US" sz="1600" b="1" dirty="0">
                  <a:latin typeface="Times New Roman" pitchFamily="18" charset="0"/>
                  <a:cs typeface="Times New Roman" pitchFamily="18" charset="0"/>
                </a:endParaRPr>
              </a:p>
              <a:p>
                <a:pPr marL="0" indent="0">
                  <a:buNone/>
                </a:pPr>
                <a:r>
                  <a:rPr lang="ro-RO" sz="1600" b="1" dirty="0">
                    <a:latin typeface="Times New Roman" pitchFamily="18" charset="0"/>
                    <a:cs typeface="Times New Roman" pitchFamily="18" charset="0"/>
                  </a:rPr>
                  <a:t>            </a:t>
                </a:r>
                <a:r>
                  <a:rPr lang="ro-RO" sz="1600" b="1" dirty="0" smtClean="0">
                    <a:latin typeface="Times New Roman" pitchFamily="18" charset="0"/>
                    <a:cs typeface="Times New Roman" pitchFamily="18" charset="0"/>
                  </a:rPr>
                  <a:t>                              </a:t>
                </a:r>
                <a14:m>
                  <m:oMath xmlns:m="http://schemas.openxmlformats.org/officeDocument/2006/math">
                    <m:sSub>
                      <m:sSubPr>
                        <m:ctrlPr>
                          <a:rPr lang="en-US" sz="1600" b="1" i="1">
                            <a:latin typeface="Cambria Math" panose="02040503050406030204" pitchFamily="18" charset="0"/>
                          </a:rPr>
                        </m:ctrlPr>
                      </m:sSubPr>
                      <m:e>
                        <m:r>
                          <a:rPr lang="ro-RO" sz="1600" b="1" i="1">
                            <a:latin typeface="Cambria Math"/>
                          </a:rPr>
                          <m:t>𝑻𝑺𝑪</m:t>
                        </m:r>
                      </m:e>
                      <m:sub>
                        <m:r>
                          <a:rPr lang="ro-RO" sz="1600" b="1" i="1">
                            <a:latin typeface="Cambria Math"/>
                          </a:rPr>
                          <m:t>𝒏</m:t>
                        </m:r>
                        <m:r>
                          <a:rPr lang="ro-RO" sz="1600" b="1" i="1">
                            <a:latin typeface="Cambria Math"/>
                          </a:rPr>
                          <m:t> </m:t>
                        </m:r>
                      </m:sub>
                    </m:sSub>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𝑽𝑺𝑪</m:t>
                            </m:r>
                          </m:e>
                          <m:sub>
                            <m:r>
                              <a:rPr lang="ro-RO" sz="1600" b="1" i="1">
                                <a:latin typeface="Cambria Math"/>
                              </a:rPr>
                              <m:t>𝒏</m:t>
                            </m:r>
                          </m:sub>
                        </m:sSub>
                      </m:num>
                      <m:den>
                        <m:sSub>
                          <m:sSubPr>
                            <m:ctrlPr>
                              <a:rPr lang="en-US" sz="1600" b="1" i="1">
                                <a:latin typeface="Cambria Math" panose="02040503050406030204" pitchFamily="18" charset="0"/>
                              </a:rPr>
                            </m:ctrlPr>
                          </m:sSubPr>
                          <m:e>
                            <m:r>
                              <a:rPr lang="ro-RO" sz="1600" b="1" i="1">
                                <a:latin typeface="Cambria Math"/>
                              </a:rPr>
                              <m:t>𝑽𝑨𝑼</m:t>
                            </m:r>
                          </m:e>
                          <m:sub>
                            <m:r>
                              <a:rPr lang="ro-RO" sz="1600" b="1" i="1">
                                <a:latin typeface="Cambria Math"/>
                              </a:rPr>
                              <m:t>𝒏</m:t>
                            </m:r>
                          </m:sub>
                        </m:sSub>
                      </m:den>
                    </m:f>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𝑪𝑺𝑪</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𝑹𝑪</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𝑫𝑽𝑪</m:t>
                            </m:r>
                          </m:e>
                          <m:sub>
                            <m:r>
                              <a:rPr lang="ro-RO" sz="1600" b="1" i="1">
                                <a:latin typeface="Cambria Math"/>
                              </a:rPr>
                              <m:t>𝒏</m:t>
                            </m:r>
                            <m:r>
                              <a:rPr lang="ro-RO" sz="1600" b="1" i="1">
                                <a:latin typeface="Cambria Math"/>
                              </a:rPr>
                              <m:t>−</m:t>
                            </m:r>
                            <m:r>
                              <a:rPr lang="ro-RO" sz="1600" b="1" i="1">
                                <a:latin typeface="Cambria Math"/>
                              </a:rPr>
                              <m:t>𝟏</m:t>
                            </m:r>
                          </m:sub>
                        </m:sSub>
                      </m:num>
                      <m:den>
                        <m:sSub>
                          <m:sSubPr>
                            <m:ctrlPr>
                              <a:rPr lang="en-US" sz="1600" b="1" i="1">
                                <a:latin typeface="Cambria Math" panose="02040503050406030204" pitchFamily="18" charset="0"/>
                              </a:rPr>
                            </m:ctrlPr>
                          </m:sSubPr>
                          <m:e>
                            <m:r>
                              <a:rPr lang="ro-RO" sz="1600" b="1" i="1">
                                <a:latin typeface="Cambria Math"/>
                              </a:rPr>
                              <m:t>𝑽𝑨𝑼</m:t>
                            </m:r>
                          </m:e>
                          <m:sub>
                            <m:r>
                              <a:rPr lang="ro-RO" sz="1600" b="1" i="1">
                                <a:latin typeface="Cambria Math"/>
                              </a:rPr>
                              <m:t>𝒏</m:t>
                            </m:r>
                          </m:sub>
                        </m:sSub>
                      </m:den>
                    </m:f>
                  </m:oMath>
                </a14:m>
                <a:r>
                  <a:rPr lang="ro-RO" sz="1600" dirty="0">
                    <a:latin typeface="Times New Roman" pitchFamily="18" charset="0"/>
                    <a:cs typeface="Times New Roman" pitchFamily="18" charset="0"/>
                  </a:rPr>
                  <a:t>	</a:t>
                </a:r>
              </a:p>
              <a:p>
                <a:pPr fontAlgn="base">
                  <a:buClrTx/>
                  <a:buFont typeface="Wingdings" pitchFamily="2" charset="2"/>
                  <a:buChar char="q"/>
                </a:pPr>
                <a:r>
                  <a:rPr lang="ro-RO" sz="1600" dirty="0">
                    <a:latin typeface="Times New Roman" pitchFamily="18" charset="0"/>
                    <a:cs typeface="Times New Roman" pitchFamily="18" charset="0"/>
                  </a:rPr>
                  <a:t> </a:t>
                </a:r>
                <a:r>
                  <a:rPr lang="ro-RO" sz="1600" b="1" dirty="0">
                    <a:latin typeface="Times New Roman" pitchFamily="18" charset="0"/>
                    <a:cs typeface="Times New Roman" pitchFamily="18" charset="0"/>
                  </a:rPr>
                  <a:t>Tariful pentru </a:t>
                </a:r>
                <a:r>
                  <a:rPr lang="ro-RO" sz="1600" b="1" dirty="0" smtClean="0">
                    <a:latin typeface="Times New Roman" pitchFamily="18" charset="0"/>
                    <a:cs typeface="Times New Roman" pitchFamily="18" charset="0"/>
                  </a:rPr>
                  <a:t>producerea și/sau transportarea apei în vederea redistribuirii:</a:t>
                </a:r>
                <a:endParaRPr lang="en-US" sz="1600" b="1" dirty="0">
                  <a:latin typeface="Times New Roman" pitchFamily="18" charset="0"/>
                  <a:cs typeface="Times New Roman" pitchFamily="18" charset="0"/>
                </a:endParaRPr>
              </a:p>
              <a:p>
                <a:pPr marL="0" indent="0">
                  <a:buNone/>
                </a:pPr>
                <a:r>
                  <a:rPr lang="ro-RO" sz="1600" b="1" dirty="0">
                    <a:latin typeface="Times New Roman" pitchFamily="18" charset="0"/>
                    <a:cs typeface="Times New Roman" pitchFamily="18" charset="0"/>
                  </a:rPr>
                  <a:t>                             </a:t>
                </a:r>
                <a:r>
                  <a:rPr lang="ro-RO" sz="1600" b="1" dirty="0" smtClean="0">
                    <a:latin typeface="Times New Roman" pitchFamily="18" charset="0"/>
                    <a:cs typeface="Times New Roman" pitchFamily="18" charset="0"/>
                  </a:rPr>
                  <a:t>              </a:t>
                </a:r>
                <a14:m>
                  <m:oMath xmlns:m="http://schemas.openxmlformats.org/officeDocument/2006/math">
                    <m:sSub>
                      <m:sSubPr>
                        <m:ctrlPr>
                          <a:rPr lang="en-US" sz="1600" b="1" i="1">
                            <a:latin typeface="Cambria Math" panose="02040503050406030204" pitchFamily="18" charset="0"/>
                          </a:rPr>
                        </m:ctrlPr>
                      </m:sSubPr>
                      <m:e>
                        <m:r>
                          <a:rPr lang="ro-RO" sz="1600" b="1" i="1">
                            <a:latin typeface="Cambria Math"/>
                          </a:rPr>
                          <m:t>𝑻</m:t>
                        </m:r>
                        <m:r>
                          <a:rPr lang="ro-RO" sz="1600" b="1" i="1" smtClean="0">
                            <a:latin typeface="Cambria Math" panose="02040503050406030204" pitchFamily="18" charset="0"/>
                          </a:rPr>
                          <m:t>𝑷𝑻𝑨</m:t>
                        </m:r>
                      </m:e>
                      <m:sub>
                        <m:r>
                          <a:rPr lang="ro-RO" sz="1600" b="1" i="1">
                            <a:latin typeface="Cambria Math"/>
                          </a:rPr>
                          <m:t>𝒏</m:t>
                        </m:r>
                        <m:r>
                          <a:rPr lang="ro-RO" sz="1600" b="1" i="1">
                            <a:latin typeface="Cambria Math"/>
                          </a:rPr>
                          <m:t> </m:t>
                        </m:r>
                      </m:sub>
                    </m:sSub>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𝑽</m:t>
                            </m:r>
                            <m:r>
                              <a:rPr lang="ro-RO" sz="1600" b="1" i="1" smtClean="0">
                                <a:latin typeface="Cambria Math" panose="02040503050406030204" pitchFamily="18" charset="0"/>
                              </a:rPr>
                              <m:t>𝑷𝑻𝑨</m:t>
                            </m:r>
                          </m:e>
                          <m:sub>
                            <m:r>
                              <a:rPr lang="ro-RO" sz="1600" b="1" i="1">
                                <a:latin typeface="Cambria Math"/>
                              </a:rPr>
                              <m:t>𝒏</m:t>
                            </m:r>
                          </m:sub>
                        </m:sSub>
                      </m:num>
                      <m:den>
                        <m:sSub>
                          <m:sSubPr>
                            <m:ctrlPr>
                              <a:rPr lang="en-US" sz="1600" b="1" i="1">
                                <a:latin typeface="Cambria Math" panose="02040503050406030204" pitchFamily="18" charset="0"/>
                              </a:rPr>
                            </m:ctrlPr>
                          </m:sSubPr>
                          <m:e>
                            <m:r>
                              <a:rPr lang="ro-RO" sz="1600" b="1" i="1">
                                <a:latin typeface="Cambria Math"/>
                              </a:rPr>
                              <m:t>𝑽𝑨</m:t>
                            </m:r>
                            <m:r>
                              <a:rPr lang="ro-RO" sz="1600" b="1" i="1" smtClean="0">
                                <a:latin typeface="Cambria Math" panose="02040503050406030204" pitchFamily="18" charset="0"/>
                              </a:rPr>
                              <m:t>𝑷𝑻</m:t>
                            </m:r>
                          </m:e>
                          <m:sub>
                            <m:r>
                              <a:rPr lang="ro-RO" sz="1600" b="1" i="1">
                                <a:latin typeface="Cambria Math"/>
                              </a:rPr>
                              <m:t>𝒏</m:t>
                            </m:r>
                          </m:sub>
                        </m:sSub>
                      </m:den>
                    </m:f>
                    <m:r>
                      <a:rPr lang="ro-RO" sz="1600" b="1" i="1">
                        <a:latin typeface="Cambria Math"/>
                      </a:rPr>
                      <m:t>=</m:t>
                    </m:r>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ro-RO" sz="1600" b="1" i="1">
                                <a:latin typeface="Cambria Math"/>
                              </a:rPr>
                              <m:t>𝑪</m:t>
                            </m:r>
                            <m:r>
                              <a:rPr lang="ro-RO" sz="1600" b="1" i="1" smtClean="0">
                                <a:latin typeface="Cambria Math" panose="02040503050406030204" pitchFamily="18" charset="0"/>
                              </a:rPr>
                              <m:t>𝑷𝑻𝑨</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𝑹</m:t>
                            </m:r>
                            <m:r>
                              <a:rPr lang="ro-RO" sz="1600" b="1" i="1" smtClean="0">
                                <a:latin typeface="Cambria Math" panose="02040503050406030204" pitchFamily="18" charset="0"/>
                              </a:rPr>
                              <m:t>𝑷𝑻𝑨</m:t>
                            </m:r>
                          </m:e>
                          <m:sub>
                            <m:r>
                              <a:rPr lang="ro-RO" sz="1600" b="1" i="1">
                                <a:latin typeface="Cambria Math"/>
                              </a:rPr>
                              <m:t>𝒏</m:t>
                            </m:r>
                          </m:sub>
                        </m:sSub>
                        <m:r>
                          <a:rPr lang="ro-RO" sz="1600" b="1" i="1">
                            <a:latin typeface="Cambria Math"/>
                          </a:rPr>
                          <m:t>±</m:t>
                        </m:r>
                        <m:sSub>
                          <m:sSubPr>
                            <m:ctrlPr>
                              <a:rPr lang="en-US" sz="1600" b="1" i="1">
                                <a:latin typeface="Cambria Math" panose="02040503050406030204" pitchFamily="18" charset="0"/>
                              </a:rPr>
                            </m:ctrlPr>
                          </m:sSubPr>
                          <m:e>
                            <m:r>
                              <a:rPr lang="ro-RO" sz="1600" b="1" i="1">
                                <a:latin typeface="Cambria Math"/>
                              </a:rPr>
                              <m:t>𝑫𝑽</m:t>
                            </m:r>
                            <m:r>
                              <a:rPr lang="ro-RO" sz="1600" b="1" i="1" smtClean="0">
                                <a:latin typeface="Cambria Math" panose="02040503050406030204" pitchFamily="18" charset="0"/>
                              </a:rPr>
                              <m:t>𝑷𝑻</m:t>
                            </m:r>
                          </m:e>
                          <m:sub>
                            <m:r>
                              <a:rPr lang="ro-RO" sz="1600" b="1" i="1">
                                <a:latin typeface="Cambria Math"/>
                              </a:rPr>
                              <m:t>𝒏</m:t>
                            </m:r>
                            <m:r>
                              <a:rPr lang="ro-RO" sz="1600" b="1" i="1">
                                <a:latin typeface="Cambria Math"/>
                              </a:rPr>
                              <m:t>−</m:t>
                            </m:r>
                            <m:r>
                              <a:rPr lang="ro-RO" sz="1600" b="1" i="1">
                                <a:latin typeface="Cambria Math"/>
                              </a:rPr>
                              <m:t>𝟏</m:t>
                            </m:r>
                          </m:sub>
                        </m:sSub>
                      </m:num>
                      <m:den>
                        <m:sSub>
                          <m:sSubPr>
                            <m:ctrlPr>
                              <a:rPr lang="en-US" sz="1600" b="1" i="1">
                                <a:latin typeface="Cambria Math" panose="02040503050406030204" pitchFamily="18" charset="0"/>
                              </a:rPr>
                            </m:ctrlPr>
                          </m:sSubPr>
                          <m:e>
                            <m:r>
                              <a:rPr lang="ro-RO" sz="1600" b="1" i="1">
                                <a:latin typeface="Cambria Math"/>
                              </a:rPr>
                              <m:t>𝑽𝑨</m:t>
                            </m:r>
                            <m:r>
                              <a:rPr lang="ro-RO" sz="1600" b="1" i="1" smtClean="0">
                                <a:latin typeface="Cambria Math" panose="02040503050406030204" pitchFamily="18" charset="0"/>
                              </a:rPr>
                              <m:t>𝑷𝑻</m:t>
                            </m:r>
                          </m:e>
                          <m:sub>
                            <m:r>
                              <a:rPr lang="ro-RO" sz="1600" b="1" i="1">
                                <a:latin typeface="Cambria Math"/>
                              </a:rPr>
                              <m:t>𝒏</m:t>
                            </m:r>
                          </m:sub>
                        </m:sSub>
                      </m:den>
                    </m:f>
                  </m:oMath>
                </a14:m>
                <a:endParaRPr lang="ro-RO" sz="1600" dirty="0">
                  <a:latin typeface="Times New Roman" pitchFamily="18" charset="0"/>
                  <a:cs typeface="Times New Roman" pitchFamily="18" charset="0"/>
                </a:endParaRPr>
              </a:p>
              <a:p>
                <a:pPr marL="0" indent="0">
                  <a:buNone/>
                </a:pPr>
                <a:r>
                  <a:rPr lang="ro-RO" sz="1400" dirty="0">
                    <a:latin typeface="Times New Roman" pitchFamily="18" charset="0"/>
                    <a:cs typeface="Times New Roman" pitchFamily="18" charset="0"/>
                  </a:rPr>
                  <a:t>       unde</a:t>
                </a:r>
                <a:r>
                  <a:rPr lang="ro-RO" sz="1400" i="1" dirty="0">
                    <a:latin typeface="Times New Roman" pitchFamily="18" charset="0"/>
                    <a:cs typeface="Times New Roman" pitchFamily="18" charset="0"/>
                  </a:rPr>
                  <a:t>:</a:t>
                </a:r>
                <a:r>
                  <a:rPr lang="en-US" sz="1400" i="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0" indent="0">
                  <a:buNone/>
                </a:pPr>
                <a:r>
                  <a:rPr lang="ro-RO" sz="1400" b="1" i="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VSA</a:t>
                </a:r>
                <a:r>
                  <a:rPr lang="ro-RO" sz="1400" b="1" i="1" dirty="0" smtClean="0">
                    <a:latin typeface="Times New Roman" pitchFamily="18" charset="0"/>
                    <a:cs typeface="Times New Roman" pitchFamily="18" charset="0"/>
                  </a:rPr>
                  <a:t>P</a:t>
                </a:r>
                <a:r>
                  <a:rPr lang="en-US" sz="1400" b="1" i="1" dirty="0" smtClean="0">
                    <a:latin typeface="Times New Roman" pitchFamily="18" charset="0"/>
                    <a:cs typeface="Times New Roman" pitchFamily="18" charset="0"/>
                  </a:rPr>
                  <a:t>n, VSA</a:t>
                </a:r>
                <a:r>
                  <a:rPr lang="ro-RO" sz="1400" b="1" i="1" dirty="0" smtClean="0">
                    <a:latin typeface="Times New Roman" pitchFamily="18" charset="0"/>
                    <a:cs typeface="Times New Roman" pitchFamily="18" charset="0"/>
                  </a:rPr>
                  <a:t>T</a:t>
                </a:r>
                <a:r>
                  <a:rPr lang="en-US" sz="1400" b="1" i="1" dirty="0" smtClean="0">
                    <a:latin typeface="Times New Roman" pitchFamily="18" charset="0"/>
                    <a:cs typeface="Times New Roman" pitchFamily="18" charset="0"/>
                  </a:rPr>
                  <a:t>n, </a:t>
                </a:r>
                <a:r>
                  <a:rPr lang="en-US" sz="1400" b="1" i="1" dirty="0" err="1" smtClean="0">
                    <a:latin typeface="Times New Roman" pitchFamily="18" charset="0"/>
                    <a:cs typeface="Times New Roman" pitchFamily="18" charset="0"/>
                  </a:rPr>
                  <a:t>VSCn</a:t>
                </a:r>
                <a:r>
                  <a:rPr lang="ro-RO" sz="1400" b="1" i="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V</a:t>
                </a:r>
                <a:r>
                  <a:rPr lang="ro-RO" sz="1400" b="1" i="1" dirty="0" smtClean="0">
                    <a:latin typeface="Times New Roman" pitchFamily="18" charset="0"/>
                    <a:cs typeface="Times New Roman" pitchFamily="18" charset="0"/>
                  </a:rPr>
                  <a:t>PTA</a:t>
                </a:r>
                <a:r>
                  <a:rPr lang="en-US" sz="1200" b="1" i="1" dirty="0" smtClean="0">
                    <a:latin typeface="Times New Roman" pitchFamily="18" charset="0"/>
                    <a:cs typeface="Times New Roman" pitchFamily="18" charset="0"/>
                  </a:rPr>
                  <a:t>n</a:t>
                </a:r>
                <a:r>
                  <a:rPr lang="en-US" sz="1400" b="1" i="1" dirty="0" smtClean="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a:t>
                </a:r>
                <a:r>
                  <a:rPr lang="ro-RO" sz="1400" b="1" i="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venitul</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reglementat</a:t>
                </a:r>
                <a:r>
                  <a:rPr lang="en-US" sz="1400" dirty="0">
                    <a:latin typeface="Times New Roman" pitchFamily="18" charset="0"/>
                    <a:cs typeface="Times New Roman" pitchFamily="18" charset="0"/>
                  </a:rPr>
                  <a:t> de la </a:t>
                </a:r>
                <a:r>
                  <a:rPr lang="en-US" sz="1400" dirty="0" err="1">
                    <a:latin typeface="Times New Roman" pitchFamily="18" charset="0"/>
                    <a:cs typeface="Times New Roman" pitchFamily="18" charset="0"/>
                  </a:rPr>
                  <a:t>furnizarea</a:t>
                </a:r>
                <a:r>
                  <a:rPr lang="en-US" sz="1400" dirty="0">
                    <a:latin typeface="Times New Roman" pitchFamily="18" charset="0"/>
                    <a:cs typeface="Times New Roman" pitchFamily="18" charset="0"/>
                  </a:rPr>
                  <a:t> </a:t>
                </a:r>
                <a:r>
                  <a:rPr lang="ro-MD" sz="1400" dirty="0" smtClean="0">
                    <a:latin typeface="Times New Roman" pitchFamily="18" charset="0"/>
                    <a:cs typeface="Times New Roman" pitchFamily="18" charset="0"/>
                  </a:rPr>
                  <a:t>serviciului </a:t>
                </a:r>
                <a:r>
                  <a:rPr lang="ro-RO" sz="1400" dirty="0" smtClean="0">
                    <a:latin typeface="Times New Roman" pitchFamily="18" charset="0"/>
                    <a:cs typeface="Times New Roman" pitchFamily="18" charset="0"/>
                  </a:rPr>
                  <a:t>în </a:t>
                </a:r>
                <a:r>
                  <a:rPr lang="ro-RO" sz="1400" dirty="0">
                    <a:latin typeface="Times New Roman" pitchFamily="18" charset="0"/>
                    <a:cs typeface="Times New Roman" pitchFamily="18" charset="0"/>
                  </a:rPr>
                  <a:t>anul de reglementare ”n”;</a:t>
                </a:r>
              </a:p>
              <a:p>
                <a:pPr marL="0" indent="0">
                  <a:buNone/>
                </a:pP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VAPn</a:t>
                </a: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VATn</a:t>
                </a: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VAUn, VAPTn                   -   </a:t>
                </a:r>
                <a:r>
                  <a:rPr lang="ro-RO" sz="1400" dirty="0" smtClean="0">
                    <a:latin typeface="Times New Roman" pitchFamily="18" charset="0"/>
                    <a:cs typeface="Times New Roman" pitchFamily="18" charset="0"/>
                  </a:rPr>
                  <a:t>volumul </a:t>
                </a:r>
                <a:r>
                  <a:rPr lang="ro-RO" sz="1400" dirty="0">
                    <a:latin typeface="Times New Roman" pitchFamily="18" charset="0"/>
                    <a:cs typeface="Times New Roman" pitchFamily="18" charset="0"/>
                  </a:rPr>
                  <a:t>de apă;</a:t>
                </a:r>
              </a:p>
              <a:p>
                <a:pPr marL="0" indent="0">
                  <a:buNone/>
                </a:pP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CSAPn</a:t>
                </a: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CSATn</a:t>
                </a: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CSCn</a:t>
                </a:r>
                <a:r>
                  <a:rPr lang="ro-RO" sz="1400" b="1" i="1" dirty="0">
                    <a:latin typeface="Times New Roman" pitchFamily="18" charset="0"/>
                    <a:cs typeface="Times New Roman" pitchFamily="18" charset="0"/>
                  </a:rPr>
                  <a:t>, CPTAn </a:t>
                </a:r>
                <a:r>
                  <a:rPr lang="ro-RO" sz="1400" b="1" i="1" dirty="0" smtClean="0">
                    <a:latin typeface="Times New Roman" pitchFamily="18" charset="0"/>
                    <a:cs typeface="Times New Roman" pitchFamily="18" charset="0"/>
                  </a:rPr>
                  <a:t>             -   </a:t>
                </a:r>
                <a:r>
                  <a:rPr lang="ro-RO" sz="1400" dirty="0" smtClean="0">
                    <a:latin typeface="Times New Roman" pitchFamily="18" charset="0"/>
                    <a:cs typeface="Times New Roman" pitchFamily="18" charset="0"/>
                  </a:rPr>
                  <a:t>cheltuielile </a:t>
                </a:r>
                <a:r>
                  <a:rPr lang="ro-RO" sz="1400" dirty="0">
                    <a:latin typeface="Times New Roman" pitchFamily="18" charset="0"/>
                    <a:cs typeface="Times New Roman" pitchFamily="18" charset="0"/>
                  </a:rPr>
                  <a:t>operatorului în anul de reglementare ”n”;</a:t>
                </a:r>
              </a:p>
              <a:p>
                <a:pPr marL="0" indent="0">
                  <a:buNone/>
                </a:pPr>
                <a:r>
                  <a:rPr lang="ro-RO" sz="1400" b="1" i="1" dirty="0">
                    <a:latin typeface="Times New Roman" pitchFamily="18" charset="0"/>
                    <a:cs typeface="Times New Roman" pitchFamily="18" charset="0"/>
                  </a:rPr>
                  <a:t>       RAPn, RATn, </a:t>
                </a:r>
                <a:r>
                  <a:rPr lang="ro-RO" sz="1400" b="1" i="1" dirty="0" smtClean="0">
                    <a:latin typeface="Times New Roman" pitchFamily="18" charset="0"/>
                    <a:cs typeface="Times New Roman" pitchFamily="18" charset="0"/>
                  </a:rPr>
                  <a:t>RCn, RPTAn                     -   </a:t>
                </a:r>
                <a:r>
                  <a:rPr lang="ro-RO" sz="1400" dirty="0" smtClean="0">
                    <a:latin typeface="Times New Roman" pitchFamily="18" charset="0"/>
                    <a:cs typeface="Times New Roman" pitchFamily="18" charset="0"/>
                  </a:rPr>
                  <a:t>rentabilitatea </a:t>
                </a:r>
                <a:r>
                  <a:rPr lang="ro-RO" sz="1400" dirty="0">
                    <a:latin typeface="Times New Roman" pitchFamily="18" charset="0"/>
                    <a:cs typeface="Times New Roman" pitchFamily="18" charset="0"/>
                  </a:rPr>
                  <a:t>operatorului în anul de reglementare ”n”;</a:t>
                </a:r>
              </a:p>
              <a:p>
                <a:pPr marL="0" indent="0">
                  <a:buNone/>
                </a:pP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DVPn-</a:t>
                </a:r>
                <a:r>
                  <a:rPr lang="ro-RO" sz="1100" b="1" i="1" dirty="0" smtClean="0">
                    <a:latin typeface="Times New Roman" pitchFamily="18" charset="0"/>
                    <a:cs typeface="Times New Roman" pitchFamily="18" charset="0"/>
                  </a:rPr>
                  <a:t>1</a:t>
                </a:r>
                <a:r>
                  <a:rPr lang="ro-RO" sz="1400" b="1" i="1" dirty="0">
                    <a:latin typeface="Times New Roman" pitchFamily="18" charset="0"/>
                    <a:cs typeface="Times New Roman" pitchFamily="18" charset="0"/>
                  </a:rPr>
                  <a:t>, </a:t>
                </a:r>
                <a:r>
                  <a:rPr lang="ro-RO" sz="1400" b="1" i="1" dirty="0" smtClean="0">
                    <a:latin typeface="Times New Roman" pitchFamily="18" charset="0"/>
                    <a:cs typeface="Times New Roman" pitchFamily="18" charset="0"/>
                  </a:rPr>
                  <a:t>DVTn-</a:t>
                </a:r>
                <a:r>
                  <a:rPr lang="ro-RO" sz="1100" b="1" i="1" dirty="0" smtClean="0">
                    <a:latin typeface="Times New Roman" pitchFamily="18" charset="0"/>
                    <a:cs typeface="Times New Roman" pitchFamily="18" charset="0"/>
                  </a:rPr>
                  <a:t>1</a:t>
                </a:r>
                <a:r>
                  <a:rPr lang="ro-RO" sz="1400" b="1" i="1" dirty="0" smtClean="0">
                    <a:latin typeface="Times New Roman" pitchFamily="18" charset="0"/>
                    <a:cs typeface="Times New Roman" pitchFamily="18" charset="0"/>
                  </a:rPr>
                  <a:t>, DVCn--</a:t>
                </a:r>
                <a:r>
                  <a:rPr lang="ro-RO" sz="1100" b="1" i="1" dirty="0">
                    <a:latin typeface="Times New Roman" pitchFamily="18" charset="0"/>
                    <a:cs typeface="Times New Roman" pitchFamily="18" charset="0"/>
                  </a:rPr>
                  <a:t>1, </a:t>
                </a:r>
                <a:r>
                  <a:rPr lang="ro-RO" sz="1400" b="1" i="1" dirty="0" smtClean="0">
                    <a:latin typeface="Times New Roman" pitchFamily="18" charset="0"/>
                    <a:cs typeface="Times New Roman" pitchFamily="18" charset="0"/>
                  </a:rPr>
                  <a:t>DVPT</a:t>
                </a:r>
                <a:r>
                  <a:rPr lang="ro-RO" sz="1100" b="1" i="1" dirty="0" smtClean="0">
                    <a:latin typeface="Times New Roman" pitchFamily="18" charset="0"/>
                    <a:cs typeface="Times New Roman" pitchFamily="18" charset="0"/>
                  </a:rPr>
                  <a:t>n-</a:t>
                </a:r>
                <a:r>
                  <a:rPr lang="ro-RO" sz="1100" b="1" i="1" dirty="0">
                    <a:latin typeface="Times New Roman" pitchFamily="18" charset="0"/>
                    <a:cs typeface="Times New Roman" pitchFamily="18" charset="0"/>
                  </a:rPr>
                  <a:t>-1  </a:t>
                </a:r>
                <a:r>
                  <a:rPr lang="ro-RO" sz="1400" b="1" i="1" dirty="0" smtClean="0">
                    <a:latin typeface="Times New Roman" pitchFamily="18" charset="0"/>
                    <a:cs typeface="Times New Roman" pitchFamily="18" charset="0"/>
                  </a:rPr>
                  <a:t>   -  </a:t>
                </a:r>
                <a:r>
                  <a:rPr lang="ro-RO" sz="1400" dirty="0">
                    <a:latin typeface="Times New Roman" pitchFamily="18" charset="0"/>
                    <a:cs typeface="Times New Roman" pitchFamily="18" charset="0"/>
                  </a:rPr>
                  <a:t>devierile tarifare create la operator în anul de reglementare ”n-1”</a:t>
                </a:r>
                <a:endParaRPr lang="en-US" sz="1400" dirty="0">
                  <a:latin typeface="Times New Roman" pitchFamily="18" charset="0"/>
                  <a:cs typeface="Times New Roman" pitchFamily="18" charset="0"/>
                </a:endParaRPr>
              </a:p>
              <a:p>
                <a:pPr marL="0" indent="0">
                  <a:buNone/>
                </a:pPr>
                <a:endParaRPr lang="en-US" sz="1400" dirty="0">
                  <a:latin typeface="Times New Roman" pitchFamily="18" charset="0"/>
                  <a:cs typeface="Times New Roman" pitchFamily="18" charset="0"/>
                </a:endParaRPr>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876152" y="176558"/>
                <a:ext cx="9523069" cy="6553200"/>
              </a:xfrm>
              <a:blipFill>
                <a:blip r:embed="rId2"/>
                <a:stretch>
                  <a:fillRect l="-1024" t="-744"/>
                </a:stretch>
              </a:blipFill>
            </p:spPr>
            <p:txBody>
              <a:bodyPr/>
              <a:lstStyle/>
              <a:p>
                <a:r>
                  <a:rPr lang="en-GB">
                    <a:noFill/>
                  </a:rPr>
                  <a:t> </a:t>
                </a:r>
              </a:p>
            </p:txBody>
          </p:sp>
        </mc:Fallback>
      </mc:AlternateContent>
    </p:spTree>
    <p:extLst>
      <p:ext uri="{BB962C8B-B14F-4D97-AF65-F5344CB8AC3E}">
        <p14:creationId xmlns:p14="http://schemas.microsoft.com/office/powerpoint/2010/main" val="425983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812" y="197366"/>
            <a:ext cx="7848600" cy="639762"/>
          </a:xfrm>
        </p:spPr>
        <p:txBody>
          <a:bodyPr>
            <a:normAutofit/>
          </a:bodyPr>
          <a:lstStyle/>
          <a:p>
            <a:r>
              <a:rPr lang="vi-VN" sz="2400" b="1" dirty="0" smtClean="0">
                <a:solidFill>
                  <a:schemeClr val="tx1"/>
                </a:solidFill>
                <a:latin typeface="Times New Roman" pitchFamily="18" charset="0"/>
                <a:cs typeface="Times New Roman" pitchFamily="18" charset="0"/>
              </a:rPr>
              <a:t>Structura cheltuielilor</a:t>
            </a:r>
            <a:endParaRPr lang="en-US" sz="2400" dirty="0">
              <a:solidFill>
                <a:schemeClr val="tx1"/>
              </a:solidFill>
              <a:latin typeface="Times New Roman" pitchFamily="18" charset="0"/>
              <a:cs typeface="Times New Roman" pitchFamily="18" charset="0"/>
            </a:endParaRPr>
          </a:p>
        </p:txBody>
      </p:sp>
      <p:sp>
        <p:nvSpPr>
          <p:cNvPr id="3" name="Объект 2"/>
          <p:cNvSpPr>
            <a:spLocks noGrp="1"/>
          </p:cNvSpPr>
          <p:nvPr>
            <p:ph idx="1"/>
          </p:nvPr>
        </p:nvSpPr>
        <p:spPr>
          <a:xfrm>
            <a:off x="893812" y="837128"/>
            <a:ext cx="8991600" cy="5105400"/>
          </a:xfrm>
        </p:spPr>
        <p:txBody>
          <a:bodyPr>
            <a:normAutofit fontScale="77500" lnSpcReduction="20000"/>
          </a:bodyPr>
          <a:lstStyle/>
          <a:p>
            <a:pPr algn="just" defTabSz="449263" eaLnBrk="0" fontAlgn="base" hangingPunct="0">
              <a:lnSpc>
                <a:spcPct val="150000"/>
              </a:lnSpc>
              <a:spcBef>
                <a:spcPts val="700"/>
              </a:spcBef>
              <a:spcAft>
                <a:spcPct val="0"/>
              </a:spcAft>
              <a:buClr>
                <a:srgbClr val="000000"/>
              </a:buClr>
              <a:buSzPct val="100000"/>
              <a:buNone/>
            </a:pPr>
            <a:r>
              <a:rPr lang="vi-VN" kern="0" dirty="0">
                <a:solidFill>
                  <a:srgbClr val="000000"/>
                </a:solidFill>
                <a:latin typeface="Times New Roman" pitchFamily="18" charset="0"/>
                <a:cs typeface="Times New Roman" pitchFamily="18" charset="0"/>
              </a:rPr>
              <a:t>Metodologi</a:t>
            </a:r>
            <a:r>
              <a:rPr lang="ro-RO" kern="0" dirty="0">
                <a:solidFill>
                  <a:srgbClr val="000000"/>
                </a:solidFill>
                <a:latin typeface="Times New Roman" pitchFamily="18" charset="0"/>
                <a:cs typeface="Times New Roman" pitchFamily="18" charset="0"/>
              </a:rPr>
              <a:t>a </a:t>
            </a:r>
            <a:r>
              <a:rPr lang="vi-VN" kern="0" dirty="0">
                <a:solidFill>
                  <a:srgbClr val="000000"/>
                </a:solidFill>
                <a:latin typeface="Times New Roman" pitchFamily="18" charset="0"/>
                <a:cs typeface="Times New Roman" pitchFamily="18" charset="0"/>
              </a:rPr>
              <a:t>prevede următoarea structură a cheltuielilor care stau la baza determinării tarifelor: </a:t>
            </a:r>
          </a:p>
          <a:p>
            <a:pPr defTabSz="449263" eaLnBrk="0" fontAlgn="base" hangingPunct="0">
              <a:lnSpc>
                <a:spcPct val="150000"/>
              </a:lnSpc>
              <a:spcBef>
                <a:spcPts val="700"/>
              </a:spcBef>
              <a:spcAft>
                <a:spcPct val="0"/>
              </a:spcAft>
              <a:buClr>
                <a:srgbClr val="000000"/>
              </a:buClr>
              <a:buSzPct val="100000"/>
              <a:buAutoNum type="alphaLcParenR"/>
            </a:pPr>
            <a:r>
              <a:rPr lang="vi-VN" kern="0" dirty="0" smtClean="0">
                <a:solidFill>
                  <a:srgbClr val="000000"/>
                </a:solidFill>
                <a:latin typeface="Times New Roman" pitchFamily="18" charset="0"/>
                <a:cs typeface="Times New Roman" pitchFamily="18" charset="0"/>
              </a:rPr>
              <a:t>Cheltuieli</a:t>
            </a:r>
            <a:r>
              <a:rPr lang="ro-RO" kern="0" dirty="0" smtClean="0">
                <a:solidFill>
                  <a:srgbClr val="000000"/>
                </a:solidFill>
                <a:latin typeface="Times New Roman" pitchFamily="18" charset="0"/>
                <a:cs typeface="Times New Roman" pitchFamily="18" charset="0"/>
              </a:rPr>
              <a:t> de bază (CBn):</a:t>
            </a:r>
          </a:p>
          <a:p>
            <a:pPr marL="857250" lvl="1" indent="-400050" defTabSz="449263" eaLnBrk="0" fontAlgn="base" hangingPunct="0">
              <a:lnSpc>
                <a:spcPct val="150000"/>
              </a:lnSpc>
              <a:spcBef>
                <a:spcPts val="700"/>
              </a:spcBef>
              <a:spcAft>
                <a:spcPct val="0"/>
              </a:spcAft>
              <a:buClr>
                <a:srgbClr val="000000"/>
              </a:buClr>
              <a:buSzPct val="100000"/>
              <a:buFont typeface="+mj-lt"/>
              <a:buAutoNum type="arabicPeriod"/>
            </a:pPr>
            <a:r>
              <a:rPr lang="vi-VN" sz="1800" i="1" kern="0" dirty="0">
                <a:solidFill>
                  <a:srgbClr val="000000"/>
                </a:solidFill>
                <a:latin typeface="Times New Roman" pitchFamily="18" charset="0"/>
                <a:cs typeface="Times New Roman" pitchFamily="18" charset="0"/>
              </a:rPr>
              <a:t>Cheltuieli materiale</a:t>
            </a:r>
            <a:r>
              <a:rPr lang="ro-RO" sz="1800" i="1" kern="0" dirty="0">
                <a:solidFill>
                  <a:srgbClr val="000000"/>
                </a:solidFill>
                <a:latin typeface="Times New Roman" pitchFamily="18" charset="0"/>
                <a:cs typeface="Times New Roman" pitchFamily="18" charset="0"/>
              </a:rPr>
              <a:t> (CMn)</a:t>
            </a:r>
            <a:r>
              <a:rPr lang="vi-VN" sz="1800" i="1" kern="0" dirty="0" smtClean="0">
                <a:solidFill>
                  <a:srgbClr val="000000"/>
                </a:solidFill>
                <a:latin typeface="Times New Roman" pitchFamily="18" charset="0"/>
                <a:cs typeface="Times New Roman" pitchFamily="18" charset="0"/>
              </a:rPr>
              <a:t>;</a:t>
            </a:r>
            <a:endParaRPr lang="ro-RO" sz="1800" i="1" kern="0" dirty="0" smtClean="0">
              <a:solidFill>
                <a:srgbClr val="000000"/>
              </a:solidFill>
              <a:latin typeface="Times New Roman" pitchFamily="18" charset="0"/>
              <a:cs typeface="Times New Roman" pitchFamily="18" charset="0"/>
            </a:endParaRPr>
          </a:p>
          <a:p>
            <a:pPr marL="857250" lvl="1" indent="-400050" defTabSz="449263" eaLnBrk="0" fontAlgn="base" hangingPunct="0">
              <a:lnSpc>
                <a:spcPct val="150000"/>
              </a:lnSpc>
              <a:spcBef>
                <a:spcPts val="700"/>
              </a:spcBef>
              <a:spcAft>
                <a:spcPct val="0"/>
              </a:spcAft>
              <a:buClr>
                <a:srgbClr val="000000"/>
              </a:buClr>
              <a:buSzPct val="100000"/>
              <a:buFont typeface="+mj-lt"/>
              <a:buAutoNum type="arabicPeriod"/>
            </a:pPr>
            <a:r>
              <a:rPr lang="vi-VN" sz="1800" i="1" kern="0" dirty="0">
                <a:solidFill>
                  <a:srgbClr val="000000"/>
                </a:solidFill>
                <a:latin typeface="Times New Roman" pitchFamily="18" charset="0"/>
                <a:cs typeface="Times New Roman" pitchFamily="18" charset="0"/>
              </a:rPr>
              <a:t>Cheltuielile cu personalul</a:t>
            </a:r>
            <a:r>
              <a:rPr lang="ro-RO" sz="1800" i="1" kern="0" dirty="0">
                <a:solidFill>
                  <a:srgbClr val="000000"/>
                </a:solidFill>
                <a:latin typeface="Times New Roman" pitchFamily="18" charset="0"/>
                <a:cs typeface="Times New Roman" pitchFamily="18" charset="0"/>
              </a:rPr>
              <a:t> (CP)</a:t>
            </a:r>
            <a:r>
              <a:rPr lang="vi-VN" sz="1800" i="1" kern="0" dirty="0">
                <a:solidFill>
                  <a:srgbClr val="000000"/>
                </a:solidFill>
                <a:latin typeface="Times New Roman" pitchFamily="18" charset="0"/>
                <a:cs typeface="Times New Roman" pitchFamily="18" charset="0"/>
              </a:rPr>
              <a:t>;</a:t>
            </a:r>
          </a:p>
          <a:p>
            <a:pPr marL="857250" lvl="1" indent="-400050" defTabSz="449263" eaLnBrk="0" fontAlgn="base" hangingPunct="0">
              <a:lnSpc>
                <a:spcPct val="150000"/>
              </a:lnSpc>
              <a:spcBef>
                <a:spcPts val="700"/>
              </a:spcBef>
              <a:spcAft>
                <a:spcPct val="0"/>
              </a:spcAft>
              <a:buClr>
                <a:srgbClr val="000000"/>
              </a:buClr>
              <a:buSzPct val="100000"/>
              <a:buFont typeface="+mj-lt"/>
              <a:buAutoNum type="arabicPeriod"/>
            </a:pPr>
            <a:r>
              <a:rPr lang="vi-VN" sz="1800" i="1" kern="0" dirty="0">
                <a:solidFill>
                  <a:srgbClr val="000000"/>
                </a:solidFill>
                <a:latin typeface="Times New Roman" pitchFamily="18" charset="0"/>
                <a:cs typeface="Times New Roman" pitchFamily="18" charset="0"/>
              </a:rPr>
              <a:t>Cheltuielile de întreţinere şi exploatare a sistemelor publice de alimentare cu apă şi de canalizare</a:t>
            </a:r>
            <a:r>
              <a:rPr lang="ro-RO" sz="1800" i="1" kern="0" dirty="0">
                <a:solidFill>
                  <a:srgbClr val="000000"/>
                </a:solidFill>
                <a:latin typeface="Times New Roman" pitchFamily="18" charset="0"/>
                <a:cs typeface="Times New Roman" pitchFamily="18" charset="0"/>
              </a:rPr>
              <a:t> (CÎEn)</a:t>
            </a:r>
            <a:endParaRPr lang="vi-VN" sz="1800" i="1" kern="0" dirty="0">
              <a:solidFill>
                <a:srgbClr val="000000"/>
              </a:solidFill>
              <a:latin typeface="Times New Roman" pitchFamily="18" charset="0"/>
              <a:cs typeface="Times New Roman" pitchFamily="18" charset="0"/>
            </a:endParaRPr>
          </a:p>
          <a:p>
            <a:pPr marL="857250" lvl="1" indent="-400050" defTabSz="449263" eaLnBrk="0" fontAlgn="base" hangingPunct="0">
              <a:lnSpc>
                <a:spcPct val="150000"/>
              </a:lnSpc>
              <a:spcBef>
                <a:spcPts val="700"/>
              </a:spcBef>
              <a:spcAft>
                <a:spcPct val="0"/>
              </a:spcAft>
              <a:buClr>
                <a:srgbClr val="000000"/>
              </a:buClr>
              <a:buSzPct val="100000"/>
              <a:buFont typeface="+mj-lt"/>
              <a:buAutoNum type="arabicPeriod"/>
            </a:pPr>
            <a:r>
              <a:rPr lang="vi-VN" sz="1800" i="1" kern="0" dirty="0">
                <a:solidFill>
                  <a:srgbClr val="000000"/>
                </a:solidFill>
                <a:latin typeface="Times New Roman" pitchFamily="18" charset="0"/>
                <a:cs typeface="Times New Roman" pitchFamily="18" charset="0"/>
              </a:rPr>
              <a:t>Cheltuielile administrative</a:t>
            </a:r>
            <a:r>
              <a:rPr lang="ro-RO" sz="1800" i="1" kern="0" dirty="0">
                <a:solidFill>
                  <a:srgbClr val="000000"/>
                </a:solidFill>
                <a:latin typeface="Times New Roman" pitchFamily="18" charset="0"/>
                <a:cs typeface="Times New Roman" pitchFamily="18" charset="0"/>
              </a:rPr>
              <a:t> </a:t>
            </a:r>
            <a:r>
              <a:rPr lang="ro-RO" sz="1800" i="1" kern="0" dirty="0" smtClean="0">
                <a:solidFill>
                  <a:srgbClr val="000000"/>
                </a:solidFill>
                <a:latin typeface="Times New Roman" pitchFamily="18" charset="0"/>
                <a:cs typeface="Times New Roman" pitchFamily="18" charset="0"/>
              </a:rPr>
              <a:t>și </a:t>
            </a:r>
            <a:r>
              <a:rPr lang="vi-VN" sz="1800" i="1" kern="0" dirty="0" smtClean="0">
                <a:solidFill>
                  <a:srgbClr val="000000"/>
                </a:solidFill>
                <a:latin typeface="Times New Roman" pitchFamily="18" charset="0"/>
                <a:cs typeface="Times New Roman" pitchFamily="18" charset="0"/>
              </a:rPr>
              <a:t>de </a:t>
            </a:r>
            <a:r>
              <a:rPr lang="vi-VN" sz="1800" i="1" kern="0" dirty="0">
                <a:solidFill>
                  <a:srgbClr val="000000"/>
                </a:solidFill>
                <a:latin typeface="Times New Roman" pitchFamily="18" charset="0"/>
                <a:cs typeface="Times New Roman" pitchFamily="18" charset="0"/>
              </a:rPr>
              <a:t>distribuire</a:t>
            </a:r>
            <a:r>
              <a:rPr lang="ro-RO" sz="1800" i="1" kern="0" dirty="0">
                <a:solidFill>
                  <a:srgbClr val="000000"/>
                </a:solidFill>
                <a:latin typeface="Times New Roman" pitchFamily="18" charset="0"/>
                <a:cs typeface="Times New Roman" pitchFamily="18" charset="0"/>
              </a:rPr>
              <a:t> </a:t>
            </a:r>
            <a:r>
              <a:rPr lang="ro-RO" sz="1800" i="1" kern="0" dirty="0" smtClean="0">
                <a:solidFill>
                  <a:srgbClr val="000000"/>
                </a:solidFill>
                <a:latin typeface="Times New Roman" pitchFamily="18" charset="0"/>
                <a:cs typeface="Times New Roman" pitchFamily="18" charset="0"/>
              </a:rPr>
              <a:t>(CADn</a:t>
            </a:r>
            <a:r>
              <a:rPr lang="ro-RO" sz="1800" i="1" kern="0" dirty="0">
                <a:solidFill>
                  <a:srgbClr val="000000"/>
                </a:solidFill>
                <a:latin typeface="Times New Roman" pitchFamily="18" charset="0"/>
                <a:cs typeface="Times New Roman" pitchFamily="18" charset="0"/>
              </a:rPr>
              <a:t>);</a:t>
            </a:r>
            <a:r>
              <a:rPr lang="vi-VN" sz="1800" i="1" kern="0" dirty="0">
                <a:solidFill>
                  <a:srgbClr val="000000"/>
                </a:solidFill>
                <a:latin typeface="Times New Roman" pitchFamily="18" charset="0"/>
                <a:cs typeface="Times New Roman" pitchFamily="18" charset="0"/>
              </a:rPr>
              <a:t> </a:t>
            </a:r>
            <a:endParaRPr lang="ro-RO" sz="1800" i="1" kern="0" dirty="0" smtClean="0">
              <a:solidFill>
                <a:srgbClr val="000000"/>
              </a:solidFill>
              <a:latin typeface="Times New Roman" pitchFamily="18" charset="0"/>
              <a:cs typeface="Times New Roman" pitchFamily="18" charset="0"/>
            </a:endParaRPr>
          </a:p>
          <a:p>
            <a:pPr defTabSz="449263" eaLnBrk="0" fontAlgn="base" hangingPunct="0">
              <a:lnSpc>
                <a:spcPct val="150000"/>
              </a:lnSpc>
              <a:spcBef>
                <a:spcPts val="700"/>
              </a:spcBef>
              <a:spcAft>
                <a:spcPct val="0"/>
              </a:spcAft>
              <a:buClr>
                <a:srgbClr val="000000"/>
              </a:buClr>
              <a:buSzPct val="100000"/>
              <a:buAutoNum type="alphaLcParenR"/>
            </a:pPr>
            <a:r>
              <a:rPr lang="ro-RO" kern="0" dirty="0" smtClean="0">
                <a:solidFill>
                  <a:srgbClr val="000000"/>
                </a:solidFill>
                <a:latin typeface="Times New Roman" pitchFamily="18" charset="0"/>
                <a:cs typeface="Times New Roman" pitchFamily="18" charset="0"/>
              </a:rPr>
              <a:t>Cheltuieli</a:t>
            </a:r>
            <a:r>
              <a:rPr lang="vi-VN" kern="0" dirty="0" smtClean="0">
                <a:solidFill>
                  <a:srgbClr val="000000"/>
                </a:solidFill>
                <a:latin typeface="Times New Roman" pitchFamily="18" charset="0"/>
                <a:cs typeface="Times New Roman" pitchFamily="18" charset="0"/>
              </a:rPr>
              <a:t> </a:t>
            </a:r>
            <a:r>
              <a:rPr lang="vi-VN" kern="0" dirty="0">
                <a:solidFill>
                  <a:srgbClr val="000000"/>
                </a:solidFill>
                <a:latin typeface="Times New Roman" pitchFamily="18" charset="0"/>
                <a:cs typeface="Times New Roman" pitchFamily="18" charset="0"/>
              </a:rPr>
              <a:t>privind amortizarea </a:t>
            </a:r>
            <a:r>
              <a:rPr lang="ro-RO" kern="0" dirty="0" smtClean="0">
                <a:solidFill>
                  <a:srgbClr val="000000"/>
                </a:solidFill>
                <a:latin typeface="Times New Roman" pitchFamily="18" charset="0"/>
                <a:cs typeface="Times New Roman" pitchFamily="18" charset="0"/>
              </a:rPr>
              <a:t>mijloacelor fixe </a:t>
            </a:r>
            <a:r>
              <a:rPr lang="vi-VN" kern="0" dirty="0" smtClean="0">
                <a:solidFill>
                  <a:srgbClr val="000000"/>
                </a:solidFill>
                <a:latin typeface="Times New Roman" pitchFamily="18" charset="0"/>
                <a:cs typeface="Times New Roman" pitchFamily="18" charset="0"/>
              </a:rPr>
              <a:t>şi</a:t>
            </a:r>
            <a:r>
              <a:rPr lang="ro-RO" kern="0" dirty="0" smtClean="0">
                <a:solidFill>
                  <a:srgbClr val="000000"/>
                </a:solidFill>
                <a:latin typeface="Times New Roman" pitchFamily="18" charset="0"/>
                <a:cs typeface="Times New Roman" pitchFamily="18" charset="0"/>
              </a:rPr>
              <a:t> a imobilizărilor</a:t>
            </a:r>
            <a:r>
              <a:rPr lang="vi-VN" kern="0" dirty="0" smtClean="0">
                <a:solidFill>
                  <a:srgbClr val="000000"/>
                </a:solidFill>
                <a:latin typeface="Times New Roman" pitchFamily="18" charset="0"/>
                <a:cs typeface="Times New Roman" pitchFamily="18" charset="0"/>
              </a:rPr>
              <a:t> </a:t>
            </a:r>
            <a:r>
              <a:rPr lang="vi-VN" kern="0" dirty="0">
                <a:solidFill>
                  <a:srgbClr val="000000"/>
                </a:solidFill>
                <a:latin typeface="Times New Roman" pitchFamily="18" charset="0"/>
                <a:cs typeface="Times New Roman" pitchFamily="18" charset="0"/>
              </a:rPr>
              <a:t>necorporale</a:t>
            </a:r>
            <a:r>
              <a:rPr lang="ro-RO" kern="0" dirty="0">
                <a:solidFill>
                  <a:srgbClr val="000000"/>
                </a:solidFill>
                <a:latin typeface="Times New Roman" pitchFamily="18" charset="0"/>
                <a:cs typeface="Times New Roman" pitchFamily="18" charset="0"/>
              </a:rPr>
              <a:t> (CAIn)</a:t>
            </a:r>
            <a:r>
              <a:rPr lang="vi-VN" kern="0" dirty="0" smtClean="0">
                <a:solidFill>
                  <a:srgbClr val="000000"/>
                </a:solidFill>
                <a:latin typeface="Times New Roman" pitchFamily="18" charset="0"/>
                <a:cs typeface="Times New Roman" pitchFamily="18" charset="0"/>
              </a:rPr>
              <a:t>;</a:t>
            </a:r>
            <a:endParaRPr lang="ro-RO" kern="0" dirty="0" smtClean="0">
              <a:solidFill>
                <a:srgbClr val="000000"/>
              </a:solidFill>
              <a:latin typeface="Times New Roman" pitchFamily="18" charset="0"/>
              <a:cs typeface="Times New Roman" pitchFamily="18" charset="0"/>
            </a:endParaRPr>
          </a:p>
          <a:p>
            <a:pPr defTabSz="449263" eaLnBrk="0" fontAlgn="base" hangingPunct="0">
              <a:lnSpc>
                <a:spcPct val="150000"/>
              </a:lnSpc>
              <a:spcBef>
                <a:spcPts val="700"/>
              </a:spcBef>
              <a:spcAft>
                <a:spcPct val="0"/>
              </a:spcAft>
              <a:buClr>
                <a:srgbClr val="000000"/>
              </a:buClr>
              <a:buSzPct val="100000"/>
              <a:buFont typeface="Wingdings 3" charset="2"/>
              <a:buAutoNum type="alphaLcParenR"/>
            </a:pPr>
            <a:r>
              <a:rPr lang="vi-VN" kern="0" dirty="0">
                <a:solidFill>
                  <a:srgbClr val="000000"/>
                </a:solidFill>
                <a:latin typeface="Times New Roman" pitchFamily="18" charset="0"/>
                <a:cs typeface="Times New Roman" pitchFamily="18" charset="0"/>
              </a:rPr>
              <a:t>Cheltuieli de procurare a apei</a:t>
            </a:r>
            <a:r>
              <a:rPr lang="ro-RO" kern="0" dirty="0">
                <a:solidFill>
                  <a:srgbClr val="000000"/>
                </a:solidFill>
                <a:latin typeface="Times New Roman" pitchFamily="18" charset="0"/>
                <a:cs typeface="Times New Roman" pitchFamily="18" charset="0"/>
              </a:rPr>
              <a:t> (CAPn)</a:t>
            </a:r>
            <a:r>
              <a:rPr lang="vi-VN" kern="0" dirty="0">
                <a:solidFill>
                  <a:srgbClr val="000000"/>
                </a:solidFill>
                <a:latin typeface="Times New Roman" pitchFamily="18" charset="0"/>
                <a:cs typeface="Times New Roman" pitchFamily="18" charset="0"/>
              </a:rPr>
              <a:t>;</a:t>
            </a:r>
          </a:p>
          <a:p>
            <a:pPr defTabSz="449263" eaLnBrk="0" fontAlgn="base" hangingPunct="0">
              <a:lnSpc>
                <a:spcPct val="150000"/>
              </a:lnSpc>
              <a:spcBef>
                <a:spcPts val="700"/>
              </a:spcBef>
              <a:spcAft>
                <a:spcPct val="0"/>
              </a:spcAft>
              <a:buClr>
                <a:srgbClr val="000000"/>
              </a:buClr>
              <a:buSzPct val="100000"/>
              <a:buFont typeface="Wingdings 3" charset="2"/>
              <a:buAutoNum type="alphaLcParenR"/>
            </a:pPr>
            <a:r>
              <a:rPr lang="vi-VN" kern="0" dirty="0">
                <a:solidFill>
                  <a:srgbClr val="000000"/>
                </a:solidFill>
                <a:latin typeface="Times New Roman" pitchFamily="18" charset="0"/>
                <a:cs typeface="Times New Roman" pitchFamily="18" charset="0"/>
              </a:rPr>
              <a:t>Cheltuieli pentru energia electrică</a:t>
            </a:r>
            <a:r>
              <a:rPr lang="ro-RO" kern="0" dirty="0">
                <a:solidFill>
                  <a:srgbClr val="000000"/>
                </a:solidFill>
                <a:latin typeface="Times New Roman" pitchFamily="18" charset="0"/>
                <a:cs typeface="Times New Roman" pitchFamily="18" charset="0"/>
              </a:rPr>
              <a:t> (CEEn)</a:t>
            </a:r>
            <a:r>
              <a:rPr lang="vi-VN" kern="0" dirty="0">
                <a:solidFill>
                  <a:srgbClr val="000000"/>
                </a:solidFill>
                <a:latin typeface="Times New Roman" pitchFamily="18" charset="0"/>
                <a:cs typeface="Times New Roman" pitchFamily="18" charset="0"/>
              </a:rPr>
              <a:t>; </a:t>
            </a:r>
            <a:endParaRPr lang="ro-RO" kern="0" dirty="0" smtClean="0">
              <a:solidFill>
                <a:srgbClr val="000000"/>
              </a:solidFill>
              <a:latin typeface="Times New Roman" pitchFamily="18" charset="0"/>
              <a:cs typeface="Times New Roman" pitchFamily="18" charset="0"/>
            </a:endParaRPr>
          </a:p>
          <a:p>
            <a:pPr defTabSz="449263" eaLnBrk="0" fontAlgn="base" hangingPunct="0">
              <a:lnSpc>
                <a:spcPct val="150000"/>
              </a:lnSpc>
              <a:spcBef>
                <a:spcPts val="700"/>
              </a:spcBef>
              <a:spcAft>
                <a:spcPct val="0"/>
              </a:spcAft>
              <a:buClr>
                <a:srgbClr val="000000"/>
              </a:buClr>
              <a:buSzPct val="100000"/>
              <a:buFont typeface="Wingdings 3" charset="2"/>
              <a:buAutoNum type="alphaLcParenR"/>
            </a:pPr>
            <a:r>
              <a:rPr lang="ro-RO" kern="0" dirty="0" smtClean="0">
                <a:solidFill>
                  <a:srgbClr val="000000"/>
                </a:solidFill>
                <a:latin typeface="Times New Roman" pitchFamily="18" charset="0"/>
                <a:cs typeface="Times New Roman" pitchFamily="18" charset="0"/>
              </a:rPr>
              <a:t>Redevența (RDVn);</a:t>
            </a:r>
          </a:p>
          <a:p>
            <a:pPr defTabSz="449263" eaLnBrk="0" fontAlgn="base" hangingPunct="0">
              <a:lnSpc>
                <a:spcPct val="150000"/>
              </a:lnSpc>
              <a:spcBef>
                <a:spcPts val="700"/>
              </a:spcBef>
              <a:spcAft>
                <a:spcPct val="0"/>
              </a:spcAft>
              <a:buClr>
                <a:srgbClr val="000000"/>
              </a:buClr>
              <a:buSzPct val="100000"/>
              <a:buFont typeface="Wingdings 3" charset="2"/>
              <a:buAutoNum type="alphaLcParenR"/>
            </a:pPr>
            <a:r>
              <a:rPr lang="ro-RO" kern="0" dirty="0" smtClean="0">
                <a:solidFill>
                  <a:srgbClr val="000000"/>
                </a:solidFill>
                <a:latin typeface="Times New Roman" pitchFamily="18" charset="0"/>
                <a:cs typeface="Times New Roman" pitchFamily="18" charset="0"/>
              </a:rPr>
              <a:t>Cheltuieli privind achiziționarea contoarelor pentru consumatorii casnici (CACn);</a:t>
            </a:r>
          </a:p>
          <a:p>
            <a:pPr defTabSz="449263" eaLnBrk="0" fontAlgn="base" hangingPunct="0">
              <a:lnSpc>
                <a:spcPct val="150000"/>
              </a:lnSpc>
              <a:spcBef>
                <a:spcPts val="700"/>
              </a:spcBef>
              <a:spcAft>
                <a:spcPct val="0"/>
              </a:spcAft>
              <a:buClr>
                <a:srgbClr val="000000"/>
              </a:buClr>
              <a:buSzPct val="100000"/>
              <a:buAutoNum type="alphaLcParenR"/>
            </a:pPr>
            <a:r>
              <a:rPr lang="ro-RO" kern="0" dirty="0" smtClean="0">
                <a:solidFill>
                  <a:srgbClr val="000000"/>
                </a:solidFill>
                <a:latin typeface="Times New Roman" pitchFamily="18" charset="0"/>
                <a:cs typeface="Times New Roman" pitchFamily="18" charset="0"/>
              </a:rPr>
              <a:t>Cheltuieli de tratare a apelor uzate conform contractelor încheiate cu terțe părți (CTRn);</a:t>
            </a:r>
          </a:p>
          <a:p>
            <a:pPr defTabSz="449263" eaLnBrk="0" fontAlgn="base" hangingPunct="0">
              <a:lnSpc>
                <a:spcPct val="150000"/>
              </a:lnSpc>
              <a:spcBef>
                <a:spcPts val="700"/>
              </a:spcBef>
              <a:spcAft>
                <a:spcPct val="0"/>
              </a:spcAft>
              <a:buClr>
                <a:srgbClr val="000000"/>
              </a:buClr>
              <a:buSzPct val="100000"/>
              <a:buAutoNum type="alphaLcParenR"/>
            </a:pPr>
            <a:r>
              <a:rPr lang="vi-VN" kern="0" dirty="0" smtClean="0">
                <a:solidFill>
                  <a:srgbClr val="000000"/>
                </a:solidFill>
                <a:latin typeface="Times New Roman" pitchFamily="18" charset="0"/>
                <a:cs typeface="Times New Roman" pitchFamily="18" charset="0"/>
              </a:rPr>
              <a:t> </a:t>
            </a:r>
            <a:r>
              <a:rPr lang="vi-VN" kern="0" dirty="0">
                <a:solidFill>
                  <a:srgbClr val="000000"/>
                </a:solidFill>
                <a:latin typeface="Times New Roman" pitchFamily="18" charset="0"/>
                <a:cs typeface="Times New Roman" pitchFamily="18" charset="0"/>
              </a:rPr>
              <a:t>Alte cheltuieli operaţionale</a:t>
            </a:r>
            <a:r>
              <a:rPr lang="ro-RO" kern="0" dirty="0">
                <a:solidFill>
                  <a:srgbClr val="000000"/>
                </a:solidFill>
                <a:latin typeface="Times New Roman" pitchFamily="18" charset="0"/>
                <a:cs typeface="Times New Roman" pitchFamily="18" charset="0"/>
              </a:rPr>
              <a:t> </a:t>
            </a:r>
            <a:r>
              <a:rPr lang="ro-RO" kern="0" dirty="0" smtClean="0">
                <a:solidFill>
                  <a:srgbClr val="000000"/>
                </a:solidFill>
                <a:latin typeface="Times New Roman" pitchFamily="18" charset="0"/>
                <a:cs typeface="Times New Roman" pitchFamily="18" charset="0"/>
              </a:rPr>
              <a:t>(ACn</a:t>
            </a:r>
            <a:r>
              <a:rPr lang="ro-RO" kern="0" dirty="0">
                <a:solidFill>
                  <a:srgbClr val="000000"/>
                </a:solidFill>
                <a:latin typeface="Times New Roman" pitchFamily="18" charset="0"/>
                <a:cs typeface="Times New Roman" pitchFamily="18" charset="0"/>
              </a:rPr>
              <a:t>)</a:t>
            </a:r>
            <a:r>
              <a:rPr lang="vi-VN" kern="0" dirty="0">
                <a:solidFill>
                  <a:srgbClr val="000000"/>
                </a:solidFill>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4268977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770093" y="111344"/>
            <a:ext cx="9384692" cy="6664817"/>
          </a:xfrm>
          <a:prstGeom prst="rect">
            <a:avLst/>
          </a:prstGeom>
        </p:spPr>
      </p:pic>
    </p:spTree>
    <p:extLst>
      <p:ext uri="{BB962C8B-B14F-4D97-AF65-F5344CB8AC3E}">
        <p14:creationId xmlns:p14="http://schemas.microsoft.com/office/powerpoint/2010/main" val="373802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754" y="369409"/>
            <a:ext cx="9071020" cy="507641"/>
          </a:xfrm>
        </p:spPr>
        <p:txBody>
          <a:bodyPr>
            <a:normAutofit/>
          </a:bodyPr>
          <a:lstStyle/>
          <a:p>
            <a:pPr algn="l"/>
            <a:r>
              <a:rPr lang="ro-RO" sz="2400" b="1" dirty="0">
                <a:solidFill>
                  <a:schemeClr val="tx1"/>
                </a:solidFill>
                <a:latin typeface="Times New Roman" pitchFamily="18" charset="0"/>
                <a:cs typeface="Times New Roman" pitchFamily="18" charset="0"/>
              </a:rPr>
              <a:t>Etapele procesului de aplicare a Metodologiei</a:t>
            </a:r>
            <a:endParaRPr lang="en-US" sz="2400" b="1" dirty="0">
              <a:solidFill>
                <a:schemeClr val="tx1"/>
              </a:solidFill>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1193072798"/>
              </p:ext>
            </p:extLst>
          </p:nvPr>
        </p:nvGraphicFramePr>
        <p:xfrm>
          <a:off x="665563" y="1560667"/>
          <a:ext cx="9693498" cy="1762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4247846663"/>
              </p:ext>
            </p:extLst>
          </p:nvPr>
        </p:nvGraphicFramePr>
        <p:xfrm>
          <a:off x="665563" y="3382144"/>
          <a:ext cx="9758597" cy="16764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0637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683" y="254084"/>
            <a:ext cx="8229600" cy="457200"/>
          </a:xfrm>
        </p:spPr>
        <p:txBody>
          <a:bodyPr>
            <a:noAutofit/>
          </a:bodyPr>
          <a:lstStyle/>
          <a:p>
            <a:r>
              <a:rPr lang="ro-RO" sz="2400" b="1" dirty="0" smtClean="0">
                <a:solidFill>
                  <a:schemeClr val="tx1"/>
                </a:solidFill>
                <a:latin typeface="Times New Roman" pitchFamily="18" charset="0"/>
                <a:cs typeface="Times New Roman" pitchFamily="18" charset="0"/>
              </a:rPr>
              <a:t>I. Determinarea</a:t>
            </a:r>
            <a:r>
              <a:rPr lang="ro-RO" sz="2400" b="1" dirty="0" smtClean="0">
                <a:latin typeface="Times New Roman" pitchFamily="18" charset="0"/>
                <a:cs typeface="Times New Roman" pitchFamily="18" charset="0"/>
              </a:rPr>
              <a:t> </a:t>
            </a:r>
            <a:r>
              <a:rPr lang="ro-RO" sz="2400" b="1" dirty="0">
                <a:solidFill>
                  <a:schemeClr val="tx1"/>
                </a:solidFill>
                <a:latin typeface="Times New Roman" pitchFamily="18" charset="0"/>
                <a:cs typeface="Times New Roman" pitchFamily="18" charset="0"/>
              </a:rPr>
              <a:t>cheltuielilor</a:t>
            </a:r>
            <a:r>
              <a:rPr lang="ro-RO" sz="2400" b="1" dirty="0">
                <a:latin typeface="Times New Roman" pitchFamily="18" charset="0"/>
                <a:cs typeface="Times New Roman" pitchFamily="18" charset="0"/>
              </a:rPr>
              <a:t> </a:t>
            </a:r>
            <a:r>
              <a:rPr lang="ro-RO" sz="2400" b="1" dirty="0">
                <a:solidFill>
                  <a:schemeClr val="tx1"/>
                </a:solidFill>
                <a:latin typeface="Times New Roman" pitchFamily="18" charset="0"/>
                <a:cs typeface="Times New Roman" pitchFamily="18" charset="0"/>
              </a:rPr>
              <a:t>de bază</a:t>
            </a:r>
            <a:endParaRPr lang="en-US" sz="2400" b="1" dirty="0">
              <a:solidFill>
                <a:schemeClr val="tx1"/>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908683" y="878174"/>
                <a:ext cx="8686800" cy="4766168"/>
              </a:xfrm>
            </p:spPr>
            <p:txBody>
              <a:bodyPr>
                <a:normAutofit fontScale="92500" lnSpcReduction="20000"/>
              </a:bodyPr>
              <a:lstStyle/>
              <a:p>
                <a:pPr marL="0" indent="0" algn="just">
                  <a:spcBef>
                    <a:spcPts val="600"/>
                  </a:spcBef>
                  <a:buNone/>
                </a:pPr>
                <a:r>
                  <a:rPr lang="ro-RO" sz="1800" dirty="0" smtClean="0">
                    <a:latin typeface="Times New Roman" pitchFamily="18" charset="0"/>
                    <a:cs typeface="Times New Roman" pitchFamily="18" charset="0"/>
                  </a:rPr>
                  <a:t>	</a:t>
                </a:r>
                <a:r>
                  <a:rPr lang="ro-RO" b="1" dirty="0">
                    <a:latin typeface="Times New Roman" pitchFamily="18" charset="0"/>
                    <a:cs typeface="Times New Roman" pitchFamily="18" charset="0"/>
                  </a:rPr>
                  <a:t>Cheltuielile de </a:t>
                </a:r>
                <a:r>
                  <a:rPr lang="ro-RO" b="1" dirty="0" smtClean="0">
                    <a:latin typeface="Times New Roman" pitchFamily="18" charset="0"/>
                    <a:cs typeface="Times New Roman" pitchFamily="18" charset="0"/>
                  </a:rPr>
                  <a:t>bază (CBn) </a:t>
                </a:r>
                <a:r>
                  <a:rPr lang="vi-VN" dirty="0">
                    <a:latin typeface="Times New Roman" pitchFamily="18" charset="0"/>
                    <a:cs typeface="Times New Roman" pitchFamily="18" charset="0"/>
                  </a:rPr>
                  <a:t>se determină de către operator pentru </a:t>
                </a:r>
                <a:r>
                  <a:rPr lang="vi-VN" dirty="0" smtClean="0">
                    <a:latin typeface="Times New Roman" pitchFamily="18" charset="0"/>
                    <a:cs typeface="Times New Roman" pitchFamily="18" charset="0"/>
                  </a:rPr>
                  <a:t>anul </a:t>
                </a:r>
                <a:r>
                  <a:rPr lang="vi-VN" dirty="0">
                    <a:latin typeface="Times New Roman" pitchFamily="18" charset="0"/>
                    <a:cs typeface="Times New Roman" pitchFamily="18" charset="0"/>
                  </a:rPr>
                  <a:t>de </a:t>
                </a:r>
                <a:r>
                  <a:rPr lang="vi-VN" dirty="0" smtClean="0">
                    <a:latin typeface="Times New Roman" pitchFamily="18" charset="0"/>
                    <a:cs typeface="Times New Roman" pitchFamily="18" charset="0"/>
                  </a:rPr>
                  <a:t>bază, </a:t>
                </a:r>
                <a:r>
                  <a:rPr lang="vi-VN" dirty="0">
                    <a:latin typeface="Times New Roman" pitchFamily="18" charset="0"/>
                    <a:cs typeface="Times New Roman" pitchFamily="18" charset="0"/>
                  </a:rPr>
                  <a:t>separat pentru fiecare tip de serviciu reglementat furnizat, se examinează şi se avizează de Agenţie, după caz, se aprobă de Consiliul local sau de Agenţie, după caz, ca cheltuieli de bază </a:t>
                </a:r>
                <a:r>
                  <a:rPr lang="ro-RO" dirty="0" smtClean="0">
                    <a:latin typeface="Times New Roman" pitchFamily="18" charset="0"/>
                    <a:cs typeface="Times New Roman" pitchFamily="18" charset="0"/>
                  </a:rPr>
                  <a:t>pentru </a:t>
                </a:r>
                <a:r>
                  <a:rPr lang="ro-RO" dirty="0">
                    <a:latin typeface="Times New Roman" pitchFamily="18" charset="0"/>
                    <a:cs typeface="Times New Roman" pitchFamily="18" charset="0"/>
                  </a:rPr>
                  <a:t>un ciclu alternat de 5 </a:t>
                </a:r>
                <a:r>
                  <a:rPr lang="ro-RO" dirty="0" smtClean="0">
                    <a:latin typeface="Times New Roman" pitchFamily="18" charset="0"/>
                    <a:cs typeface="Times New Roman" pitchFamily="18" charset="0"/>
                  </a:rPr>
                  <a:t>ani consecutivi</a:t>
                </a:r>
                <a:r>
                  <a:rPr lang="vi-VN"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a:p>
                <a:pPr marL="0" indent="0" algn="just">
                  <a:buNone/>
                </a:pPr>
                <a:r>
                  <a:rPr lang="ro-RO" dirty="0" smtClean="0">
                    <a:latin typeface="Times New Roman" pitchFamily="18" charset="0"/>
                    <a:cs typeface="Times New Roman" pitchFamily="18" charset="0"/>
                  </a:rPr>
                  <a:t>	</a:t>
                </a:r>
                <a:r>
                  <a:rPr lang="ro-RO" b="1" dirty="0" smtClean="0">
                    <a:latin typeface="Times New Roman" pitchFamily="18" charset="0"/>
                    <a:cs typeface="Times New Roman" pitchFamily="18" charset="0"/>
                  </a:rPr>
                  <a:t>An de bază </a:t>
                </a:r>
                <a:r>
                  <a:rPr lang="ro-RO" dirty="0" smtClean="0">
                    <a:latin typeface="Times New Roman" pitchFamily="18" charset="0"/>
                    <a:cs typeface="Times New Roman" pitchFamily="18" charset="0"/>
                  </a:rPr>
                  <a:t>– primul an dintr-un ciclu alternat de 5 ani consecutivi, pentru care cheltuielile de bază stabilite de Metodologie se determină  în mod detaliat conform prevederilor stipulate în </a:t>
                </a:r>
                <a:r>
                  <a:rPr lang="ro-RO" dirty="0" smtClean="0">
                    <a:latin typeface="Times New Roman" pitchFamily="18" charset="0"/>
                    <a:cs typeface="Times New Roman" pitchFamily="18" charset="0"/>
                  </a:rPr>
                  <a:t>Metodologie.</a:t>
                </a:r>
                <a:endParaRPr lang="ro-RO" dirty="0" smtClean="0">
                  <a:latin typeface="Times New Roman" pitchFamily="18" charset="0"/>
                  <a:cs typeface="Times New Roman"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cs typeface="Times New Roman" pitchFamily="18" charset="0"/>
                            </a:rPr>
                          </m:ctrlPr>
                        </m:sSubPr>
                        <m:e>
                          <m:r>
                            <a:rPr lang="ro-RO" b="0" i="1" smtClean="0">
                              <a:latin typeface="Cambria Math" panose="02040503050406030204" pitchFamily="18" charset="0"/>
                              <a:cs typeface="Times New Roman" pitchFamily="18" charset="0"/>
                            </a:rPr>
                            <m:t>𝐶𝐵</m:t>
                          </m:r>
                        </m:e>
                        <m:sub>
                          <m:r>
                            <a:rPr lang="ro-RO" b="0" i="1" smtClean="0">
                              <a:latin typeface="Cambria Math" panose="02040503050406030204" pitchFamily="18" charset="0"/>
                              <a:cs typeface="Times New Roman" pitchFamily="18" charset="0"/>
                            </a:rPr>
                            <m:t>𝑛</m:t>
                          </m:r>
                        </m:sub>
                      </m:sSub>
                      <m:r>
                        <a:rPr lang="ro-RO" b="0" i="1" smtClean="0">
                          <a:latin typeface="Cambria Math" panose="02040503050406030204" pitchFamily="18" charset="0"/>
                          <a:cs typeface="Times New Roman" pitchFamily="18" charset="0"/>
                        </a:rPr>
                        <m:t>=</m:t>
                      </m:r>
                      <m:sSub>
                        <m:sSubPr>
                          <m:ctrlPr>
                            <a:rPr lang="ro-RO" b="0" i="1" smtClean="0">
                              <a:latin typeface="Cambria Math" panose="02040503050406030204" pitchFamily="18" charset="0"/>
                              <a:cs typeface="Times New Roman" pitchFamily="18" charset="0"/>
                            </a:rPr>
                          </m:ctrlPr>
                        </m:sSubPr>
                        <m:e>
                          <m:r>
                            <a:rPr lang="ro-RO" b="0" i="1" smtClean="0">
                              <a:latin typeface="Cambria Math" panose="02040503050406030204" pitchFamily="18" charset="0"/>
                              <a:cs typeface="Times New Roman" pitchFamily="18" charset="0"/>
                            </a:rPr>
                            <m:t>𝐶𝑀</m:t>
                          </m:r>
                        </m:e>
                        <m:sub>
                          <m:r>
                            <a:rPr lang="ro-RO" b="0" i="1" smtClean="0">
                              <a:latin typeface="Cambria Math" panose="02040503050406030204" pitchFamily="18" charset="0"/>
                              <a:cs typeface="Times New Roman" pitchFamily="18" charset="0"/>
                            </a:rPr>
                            <m:t>𝑛</m:t>
                          </m:r>
                        </m:sub>
                      </m:sSub>
                      <m:r>
                        <a:rPr lang="ro-RO" b="0" i="1" smtClean="0">
                          <a:latin typeface="Cambria Math" panose="02040503050406030204" pitchFamily="18" charset="0"/>
                          <a:cs typeface="Times New Roman" pitchFamily="18" charset="0"/>
                        </a:rPr>
                        <m:t>+</m:t>
                      </m:r>
                      <m:sSub>
                        <m:sSubPr>
                          <m:ctrlPr>
                            <a:rPr lang="ro-RO" b="0" i="1" smtClean="0">
                              <a:latin typeface="Cambria Math" panose="02040503050406030204" pitchFamily="18" charset="0"/>
                              <a:cs typeface="Times New Roman" pitchFamily="18" charset="0"/>
                            </a:rPr>
                          </m:ctrlPr>
                        </m:sSubPr>
                        <m:e>
                          <m:r>
                            <a:rPr lang="ro-RO" b="0" i="1" smtClean="0">
                              <a:latin typeface="Cambria Math" panose="02040503050406030204" pitchFamily="18" charset="0"/>
                              <a:cs typeface="Times New Roman" pitchFamily="18" charset="0"/>
                            </a:rPr>
                            <m:t>𝐶𝑃</m:t>
                          </m:r>
                        </m:e>
                        <m:sub>
                          <m:r>
                            <a:rPr lang="ro-RO" b="0" i="1" smtClean="0">
                              <a:latin typeface="Cambria Math" panose="02040503050406030204" pitchFamily="18" charset="0"/>
                              <a:cs typeface="Times New Roman" pitchFamily="18" charset="0"/>
                            </a:rPr>
                            <m:t>𝑛</m:t>
                          </m:r>
                        </m:sub>
                      </m:sSub>
                      <m:r>
                        <a:rPr lang="ro-RO" b="0" i="1" smtClean="0">
                          <a:latin typeface="Cambria Math" panose="02040503050406030204" pitchFamily="18" charset="0"/>
                          <a:cs typeface="Times New Roman" pitchFamily="18" charset="0"/>
                        </a:rPr>
                        <m:t>+</m:t>
                      </m:r>
                      <m:sSub>
                        <m:sSubPr>
                          <m:ctrlPr>
                            <a:rPr lang="ro-RO" b="0" i="1" smtClean="0">
                              <a:latin typeface="Cambria Math" panose="02040503050406030204" pitchFamily="18" charset="0"/>
                              <a:cs typeface="Times New Roman" pitchFamily="18" charset="0"/>
                            </a:rPr>
                          </m:ctrlPr>
                        </m:sSubPr>
                        <m:e>
                          <m:r>
                            <a:rPr lang="ro-RO" b="0" i="1" smtClean="0">
                              <a:latin typeface="Cambria Math" panose="02040503050406030204" pitchFamily="18" charset="0"/>
                              <a:cs typeface="Times New Roman" pitchFamily="18" charset="0"/>
                            </a:rPr>
                            <m:t>𝐶</m:t>
                          </m:r>
                          <m:r>
                            <a:rPr lang="ro-RO" b="0" i="1" smtClean="0">
                              <a:latin typeface="Cambria Math" panose="02040503050406030204" pitchFamily="18" charset="0"/>
                              <a:cs typeface="Times New Roman" pitchFamily="18" charset="0"/>
                            </a:rPr>
                            <m:t>î</m:t>
                          </m:r>
                          <m:r>
                            <a:rPr lang="ro-RO" b="0" i="1" smtClean="0">
                              <a:latin typeface="Cambria Math" panose="02040503050406030204" pitchFamily="18" charset="0"/>
                              <a:cs typeface="Times New Roman" pitchFamily="18" charset="0"/>
                            </a:rPr>
                            <m:t>𝐸</m:t>
                          </m:r>
                        </m:e>
                        <m:sub>
                          <m:r>
                            <a:rPr lang="ro-RO" b="0" i="1" smtClean="0">
                              <a:latin typeface="Cambria Math" panose="02040503050406030204" pitchFamily="18" charset="0"/>
                              <a:cs typeface="Times New Roman" pitchFamily="18" charset="0"/>
                            </a:rPr>
                            <m:t>𝑛</m:t>
                          </m:r>
                        </m:sub>
                      </m:sSub>
                      <m:r>
                        <a:rPr lang="ro-RO" b="0" i="1" smtClean="0">
                          <a:latin typeface="Cambria Math" panose="02040503050406030204" pitchFamily="18" charset="0"/>
                          <a:cs typeface="Times New Roman" pitchFamily="18" charset="0"/>
                        </a:rPr>
                        <m:t>+</m:t>
                      </m:r>
                      <m:sSub>
                        <m:sSubPr>
                          <m:ctrlPr>
                            <a:rPr lang="ro-RO" b="0" i="1" smtClean="0">
                              <a:latin typeface="Cambria Math" panose="02040503050406030204" pitchFamily="18" charset="0"/>
                              <a:cs typeface="Times New Roman" pitchFamily="18" charset="0"/>
                            </a:rPr>
                          </m:ctrlPr>
                        </m:sSubPr>
                        <m:e>
                          <m:r>
                            <a:rPr lang="ro-RO" b="0" i="1" smtClean="0">
                              <a:latin typeface="Cambria Math" panose="02040503050406030204" pitchFamily="18" charset="0"/>
                              <a:cs typeface="Times New Roman" pitchFamily="18" charset="0"/>
                            </a:rPr>
                            <m:t>𝐶𝐴𝐷</m:t>
                          </m:r>
                        </m:e>
                        <m:sub>
                          <m:r>
                            <a:rPr lang="ro-RO" b="0" i="1" smtClean="0">
                              <a:latin typeface="Cambria Math" panose="02040503050406030204" pitchFamily="18" charset="0"/>
                              <a:cs typeface="Times New Roman" pitchFamily="18" charset="0"/>
                            </a:rPr>
                            <m:t>𝑛</m:t>
                          </m:r>
                        </m:sub>
                      </m:sSub>
                    </m:oMath>
                  </m:oMathPara>
                </a14:m>
                <a:endParaRPr lang="ro-RO" dirty="0" smtClean="0">
                  <a:latin typeface="Times New Roman" pitchFamily="18" charset="0"/>
                  <a:cs typeface="Times New Roman" pitchFamily="18" charset="0"/>
                </a:endParaRPr>
              </a:p>
              <a:p>
                <a:pPr marL="0" indent="0" algn="just">
                  <a:buNone/>
                </a:pPr>
                <a:endParaRPr lang="ro-RO" sz="900" dirty="0">
                  <a:latin typeface="Times New Roman" pitchFamily="18" charset="0"/>
                  <a:cs typeface="Times New Roman" pitchFamily="18" charset="0"/>
                </a:endParaRPr>
              </a:p>
              <a:p>
                <a:pPr lvl="1">
                  <a:buClrTx/>
                  <a:buSzPct val="81000"/>
                  <a:buFont typeface="Wingdings" panose="05000000000000000000" pitchFamily="2" charset="2"/>
                  <a:buChar char="q"/>
                </a:pPr>
                <a:r>
                  <a:rPr lang="vi-VN" sz="1800" i="1" dirty="0">
                    <a:latin typeface="Times New Roman" pitchFamily="18" charset="0"/>
                    <a:cs typeface="Times New Roman" pitchFamily="18" charset="0"/>
                  </a:rPr>
                  <a:t>Cheltuieli materiale (</a:t>
                </a:r>
                <a:r>
                  <a:rPr lang="vi-VN" sz="1800" i="1" dirty="0" smtClean="0">
                    <a:latin typeface="Times New Roman" pitchFamily="18" charset="0"/>
                    <a:cs typeface="Times New Roman" pitchFamily="18" charset="0"/>
                  </a:rPr>
                  <a:t>CM</a:t>
                </a:r>
                <a:r>
                  <a:rPr lang="ro-RO" sz="1800" i="1" dirty="0" smtClean="0">
                    <a:latin typeface="Times New Roman" pitchFamily="18" charset="0"/>
                    <a:cs typeface="Times New Roman" pitchFamily="18" charset="0"/>
                  </a:rPr>
                  <a:t>n)</a:t>
                </a:r>
              </a:p>
              <a:p>
                <a:pPr lvl="1">
                  <a:buClrTx/>
                  <a:buSzPct val="81000"/>
                  <a:buFont typeface="Wingdings" panose="05000000000000000000" pitchFamily="2" charset="2"/>
                  <a:buChar char="q"/>
                </a:pPr>
                <a:r>
                  <a:rPr lang="vi-VN" sz="1800" i="1" dirty="0" smtClean="0">
                    <a:latin typeface="Times New Roman" pitchFamily="18" charset="0"/>
                    <a:cs typeface="Times New Roman" pitchFamily="18" charset="0"/>
                  </a:rPr>
                  <a:t>Cheltuielile </a:t>
                </a:r>
                <a:r>
                  <a:rPr lang="vi-VN" sz="1800" i="1" dirty="0">
                    <a:latin typeface="Times New Roman" pitchFamily="18" charset="0"/>
                    <a:cs typeface="Times New Roman" pitchFamily="18" charset="0"/>
                  </a:rPr>
                  <a:t>cu personalul (</a:t>
                </a:r>
                <a:r>
                  <a:rPr lang="vi-VN" sz="1800" i="1" dirty="0" smtClean="0">
                    <a:latin typeface="Times New Roman" pitchFamily="18" charset="0"/>
                    <a:cs typeface="Times New Roman" pitchFamily="18" charset="0"/>
                  </a:rPr>
                  <a:t>CP</a:t>
                </a:r>
                <a:r>
                  <a:rPr lang="ro-RO" sz="1800" i="1" dirty="0" smtClean="0">
                    <a:latin typeface="Times New Roman" pitchFamily="18" charset="0"/>
                    <a:cs typeface="Times New Roman" pitchFamily="18" charset="0"/>
                  </a:rPr>
                  <a:t>n</a:t>
                </a:r>
                <a:r>
                  <a:rPr lang="vi-VN" sz="1800" i="1" dirty="0" smtClean="0">
                    <a:latin typeface="Times New Roman" pitchFamily="18" charset="0"/>
                    <a:cs typeface="Times New Roman" pitchFamily="18" charset="0"/>
                  </a:rPr>
                  <a:t>)</a:t>
                </a:r>
                <a:endParaRPr lang="ro-RO" sz="1800" i="1" dirty="0">
                  <a:latin typeface="Times New Roman" pitchFamily="18" charset="0"/>
                  <a:cs typeface="Times New Roman" pitchFamily="18" charset="0"/>
                </a:endParaRPr>
              </a:p>
              <a:p>
                <a:pPr lvl="1">
                  <a:buClrTx/>
                  <a:buSzPct val="81000"/>
                  <a:buFont typeface="Wingdings" panose="05000000000000000000" pitchFamily="2" charset="2"/>
                  <a:buChar char="q"/>
                </a:pPr>
                <a:r>
                  <a:rPr lang="vi-VN" sz="1800" i="1" dirty="0">
                    <a:latin typeface="Times New Roman" pitchFamily="18" charset="0"/>
                    <a:cs typeface="Times New Roman" pitchFamily="18" charset="0"/>
                  </a:rPr>
                  <a:t>Cheltuielile de întreţinere şi exploatare a sistemelor publice de alimentare cu apă şi de canalizare (</a:t>
                </a:r>
                <a:r>
                  <a:rPr lang="vi-VN" sz="1800" i="1" dirty="0" smtClean="0">
                    <a:latin typeface="Times New Roman" pitchFamily="18" charset="0"/>
                    <a:cs typeface="Times New Roman" pitchFamily="18" charset="0"/>
                  </a:rPr>
                  <a:t>CÎE</a:t>
                </a:r>
                <a:r>
                  <a:rPr lang="ro-RO" sz="1800" i="1" dirty="0" smtClean="0">
                    <a:latin typeface="Times New Roman" pitchFamily="18" charset="0"/>
                    <a:cs typeface="Times New Roman" pitchFamily="18" charset="0"/>
                  </a:rPr>
                  <a:t>n</a:t>
                </a:r>
                <a:r>
                  <a:rPr lang="vi-VN" sz="1800" i="1" dirty="0" smtClean="0">
                    <a:latin typeface="Times New Roman" pitchFamily="18" charset="0"/>
                    <a:cs typeface="Times New Roman" pitchFamily="18" charset="0"/>
                  </a:rPr>
                  <a:t>)</a:t>
                </a:r>
                <a:endParaRPr lang="ro-RO" sz="1800" i="1" dirty="0">
                  <a:latin typeface="Times New Roman" pitchFamily="18" charset="0"/>
                  <a:cs typeface="Times New Roman" pitchFamily="18" charset="0"/>
                </a:endParaRPr>
              </a:p>
              <a:p>
                <a:pPr lvl="1">
                  <a:buClrTx/>
                  <a:buSzPct val="81000"/>
                  <a:buFont typeface="Wingdings" panose="05000000000000000000" pitchFamily="2" charset="2"/>
                  <a:buChar char="q"/>
                </a:pPr>
                <a:r>
                  <a:rPr lang="vi-VN" sz="1800" i="1" dirty="0">
                    <a:latin typeface="Times New Roman" pitchFamily="18" charset="0"/>
                    <a:cs typeface="Times New Roman" pitchFamily="18" charset="0"/>
                  </a:rPr>
                  <a:t>Cheltuieli </a:t>
                </a:r>
                <a:r>
                  <a:rPr lang="ro-RO" sz="1800" i="1" dirty="0" smtClean="0">
                    <a:latin typeface="Times New Roman" pitchFamily="18" charset="0"/>
                    <a:cs typeface="Times New Roman" pitchFamily="18" charset="0"/>
                  </a:rPr>
                  <a:t>administrative și de </a:t>
                </a:r>
                <a:r>
                  <a:rPr lang="vi-VN" sz="1800" i="1" dirty="0" smtClean="0">
                    <a:latin typeface="Times New Roman" pitchFamily="18" charset="0"/>
                    <a:cs typeface="Times New Roman" pitchFamily="18" charset="0"/>
                  </a:rPr>
                  <a:t>distribuire </a:t>
                </a:r>
                <a:r>
                  <a:rPr lang="vi-VN" sz="1800" i="1" dirty="0">
                    <a:latin typeface="Times New Roman" pitchFamily="18" charset="0"/>
                    <a:cs typeface="Times New Roman" pitchFamily="18" charset="0"/>
                  </a:rPr>
                  <a:t>(</a:t>
                </a:r>
                <a:r>
                  <a:rPr lang="vi-VN" sz="1800" i="1" dirty="0" smtClean="0">
                    <a:latin typeface="Times New Roman" pitchFamily="18" charset="0"/>
                    <a:cs typeface="Times New Roman" pitchFamily="18" charset="0"/>
                  </a:rPr>
                  <a:t>C</a:t>
                </a:r>
                <a:r>
                  <a:rPr lang="ro-RO" sz="1800" i="1" dirty="0" smtClean="0">
                    <a:latin typeface="Times New Roman" pitchFamily="18" charset="0"/>
                    <a:cs typeface="Times New Roman" pitchFamily="18" charset="0"/>
                  </a:rPr>
                  <a:t>A</a:t>
                </a:r>
                <a:r>
                  <a:rPr lang="vi-VN" sz="1800" i="1" dirty="0" smtClean="0">
                    <a:latin typeface="Times New Roman" pitchFamily="18" charset="0"/>
                    <a:cs typeface="Times New Roman" pitchFamily="18" charset="0"/>
                  </a:rPr>
                  <a:t>D</a:t>
                </a:r>
                <a:r>
                  <a:rPr lang="ro-RO" sz="1800" i="1" dirty="0" smtClean="0">
                    <a:latin typeface="Times New Roman" pitchFamily="18" charset="0"/>
                    <a:cs typeface="Times New Roman" pitchFamily="18" charset="0"/>
                  </a:rPr>
                  <a:t>n</a:t>
                </a:r>
                <a:r>
                  <a:rPr lang="vi-VN" sz="1800" i="1" dirty="0" smtClean="0">
                    <a:latin typeface="Times New Roman" pitchFamily="18" charset="0"/>
                    <a:cs typeface="Times New Roman" pitchFamily="18" charset="0"/>
                  </a:rPr>
                  <a:t>)</a:t>
                </a:r>
                <a:endParaRPr lang="ro-RO" sz="1800" i="1" dirty="0">
                  <a:latin typeface="Times New Roman" pitchFamily="18" charset="0"/>
                  <a:cs typeface="Times New Roman" pitchFamily="18" charset="0"/>
                </a:endParaRPr>
              </a:p>
              <a:p>
                <a:pPr marL="0" indent="0">
                  <a:buNone/>
                </a:pPr>
                <a:r>
                  <a:rPr lang="ro-RO"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ro-RO" dirty="0">
                    <a:latin typeface="Times New Roman" pitchFamily="18" charset="0"/>
                    <a:cs typeface="Times New Roman" pitchFamily="18" charset="0"/>
                  </a:rPr>
                  <a:t>Pentru determinarea cheltuielilor de bază este necesar de prezentat cheltuielile </a:t>
                </a:r>
                <a:r>
                  <a:rPr lang="ro-RO" dirty="0" smtClean="0">
                    <a:latin typeface="Times New Roman" pitchFamily="18" charset="0"/>
                    <a:cs typeface="Times New Roman" pitchFamily="18" charset="0"/>
                  </a:rPr>
                  <a:t>efective </a:t>
                </a:r>
                <a:r>
                  <a:rPr lang="ro-RO" dirty="0">
                    <a:latin typeface="Times New Roman" pitchFamily="18" charset="0"/>
                    <a:cs typeface="Times New Roman" pitchFamily="18" charset="0"/>
                  </a:rPr>
                  <a:t>pentru 5 ani precedenți </a:t>
                </a:r>
                <a:r>
                  <a:rPr lang="ro-RO" dirty="0" smtClean="0">
                    <a:latin typeface="Times New Roman" pitchFamily="18" charset="0"/>
                    <a:cs typeface="Times New Roman" pitchFamily="18" charset="0"/>
                  </a:rPr>
                  <a:t>anului de bază </a:t>
                </a:r>
                <a:r>
                  <a:rPr lang="ro-RO" dirty="0">
                    <a:latin typeface="Times New Roman" pitchFamily="18" charset="0"/>
                    <a:cs typeface="Times New Roman" pitchFamily="18" charset="0"/>
                  </a:rPr>
                  <a:t>și prognoza pentru anul de bază. </a:t>
                </a:r>
                <a:endParaRPr lang="en-US"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908683" y="878174"/>
                <a:ext cx="8686800" cy="4766168"/>
              </a:xfrm>
              <a:blipFill>
                <a:blip r:embed="rId2"/>
                <a:stretch>
                  <a:fillRect l="-421" t="-1279" r="-491"/>
                </a:stretch>
              </a:blipFill>
            </p:spPr>
            <p:txBody>
              <a:bodyPr/>
              <a:lstStyle/>
              <a:p>
                <a:r>
                  <a:rPr lang="en-GB">
                    <a:noFill/>
                  </a:rPr>
                  <a:t> </a:t>
                </a:r>
              </a:p>
            </p:txBody>
          </p:sp>
        </mc:Fallback>
      </mc:AlternateContent>
      <p:graphicFrame>
        <p:nvGraphicFramePr>
          <p:cNvPr id="4" name="Diagram 3"/>
          <p:cNvGraphicFramePr/>
          <p:nvPr>
            <p:extLst>
              <p:ext uri="{D42A27DB-BD31-4B8C-83A1-F6EECF244321}">
                <p14:modId xmlns:p14="http://schemas.microsoft.com/office/powerpoint/2010/main" val="2881296489"/>
              </p:ext>
            </p:extLst>
          </p:nvPr>
        </p:nvGraphicFramePr>
        <p:xfrm>
          <a:off x="1866874" y="5811232"/>
          <a:ext cx="6090634" cy="653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740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387</TotalTime>
  <Words>1087</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Cambria Math</vt:lpstr>
      <vt:lpstr>Tahoma</vt:lpstr>
      <vt:lpstr>Times New Roman</vt:lpstr>
      <vt:lpstr>Trebuchet MS</vt:lpstr>
      <vt:lpstr>Wingdings</vt:lpstr>
      <vt:lpstr>Wingdings 3</vt:lpstr>
      <vt:lpstr>Грань</vt:lpstr>
      <vt:lpstr>Reglementarea serviciului public de alimentare cu apă și de canalizare. Metodologia de determinare, aprobare și aplicare a tarifelor pentru serviciul public de alimentare cu apă, de canalizare și epurare a apelor uzate</vt:lpstr>
      <vt:lpstr>PowerPoint Presentation</vt:lpstr>
      <vt:lpstr>Politica tarifară</vt:lpstr>
      <vt:lpstr>Metodologia de determinare, aprobare şi aplicare a tarifelor pentru serviciul public de alimentare cu apă, de canalizare şi epurare a apelor uzate  Nr.489/2019 din 20.12.2019    M.O. nr.55-61/198 din 21.02.2020    </vt:lpstr>
      <vt:lpstr>PowerPoint Presentation</vt:lpstr>
      <vt:lpstr>Structura cheltuielilor</vt:lpstr>
      <vt:lpstr>PowerPoint Presentation</vt:lpstr>
      <vt:lpstr>Etapele procesului de aplicare a Metodologiei</vt:lpstr>
      <vt:lpstr>I. Determinarea cheltuielilor de bază</vt:lpstr>
      <vt:lpstr>PowerPoint Presentation</vt:lpstr>
      <vt:lpstr>PowerPoint Presentation</vt:lpstr>
      <vt:lpstr>PowerPoint Presentation</vt:lpstr>
      <vt:lpstr>PowerPoint Presentation</vt:lpstr>
      <vt:lpstr>PowerPoint Presentation</vt:lpstr>
      <vt:lpstr>PowerPoint Presentation</vt:lpstr>
      <vt:lpstr>VĂ MULȚUMESC PENTRU ATENȚIE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Reglementarea serviciului public de alimentare cu apă și de canalizare. Metodologia de determinarea, aprobare și aplicare a tarifelor pentru serviciul public de alimentare cu apă și de canalizare</dc:title>
  <dc:creator>Family</dc:creator>
  <cp:lastModifiedBy>Andrei Sula</cp:lastModifiedBy>
  <cp:revision>40</cp:revision>
  <dcterms:created xsi:type="dcterms:W3CDTF">2020-04-21T14:13:51Z</dcterms:created>
  <dcterms:modified xsi:type="dcterms:W3CDTF">2020-06-24T05:40:57Z</dcterms:modified>
</cp:coreProperties>
</file>