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21"/>
  </p:notesMasterIdLst>
  <p:handoutMasterIdLst>
    <p:handoutMasterId r:id="rId22"/>
  </p:handoutMasterIdLst>
  <p:sldIdLst>
    <p:sldId id="407" r:id="rId2"/>
    <p:sldId id="419" r:id="rId3"/>
    <p:sldId id="422" r:id="rId4"/>
    <p:sldId id="421" r:id="rId5"/>
    <p:sldId id="420" r:id="rId6"/>
    <p:sldId id="408" r:id="rId7"/>
    <p:sldId id="417" r:id="rId8"/>
    <p:sldId id="418" r:id="rId9"/>
    <p:sldId id="416" r:id="rId10"/>
    <p:sldId id="415" r:id="rId11"/>
    <p:sldId id="414" r:id="rId12"/>
    <p:sldId id="411" r:id="rId13"/>
    <p:sldId id="413" r:id="rId14"/>
    <p:sldId id="412" r:id="rId15"/>
    <p:sldId id="410" r:id="rId16"/>
    <p:sldId id="409" r:id="rId17"/>
    <p:sldId id="423" r:id="rId18"/>
    <p:sldId id="424" r:id="rId19"/>
    <p:sldId id="406" r:id="rId20"/>
  </p:sldIdLst>
  <p:sldSz cx="9144000" cy="6858000" type="screen4x3"/>
  <p:notesSz cx="6858000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Bohantov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452"/>
    <a:srgbClr val="E5DBA1"/>
    <a:srgbClr val="BABA93"/>
    <a:srgbClr val="BABB93"/>
    <a:srgbClr val="DEDEAF"/>
    <a:srgbClr val="999999"/>
    <a:srgbClr val="D9D9D9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2385" autoAdjust="0"/>
  </p:normalViewPr>
  <p:slideViewPr>
    <p:cSldViewPr snapToGrid="0">
      <p:cViewPr varScale="1">
        <p:scale>
          <a:sx n="107" d="100"/>
          <a:sy n="107" d="100"/>
        </p:scale>
        <p:origin x="1854" y="108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4BBF79D3-D540-4A1F-9847-1559C7AB9D7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918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508" y="4714876"/>
            <a:ext cx="5028986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Klicken Sie, um die Formate des Vorlagentextes zu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FCC8D018-2849-4367-944E-648FA90DDE5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0175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A5A60-FFC1-4DD6-B034-06B726499F40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B01B-C2E8-4CD6-B726-44287C896096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1188A-33A2-4652-B861-6B898985BDA5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31B3F-98C9-477F-8A19-E86B62010671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D77F8-03E1-499A-AFE8-B8E68698775C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D8158-1737-45DB-8ECC-2C3A89813773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588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Grafik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447925"/>
            <a:ext cx="77755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layer</a:t>
            </a:r>
          </a:p>
          <a:p>
            <a:pPr lvl="1"/>
            <a:r>
              <a:rPr lang="en-GB" smtClean="0"/>
              <a:t>Second layer</a:t>
            </a:r>
          </a:p>
          <a:p>
            <a:pPr lvl="2"/>
            <a:r>
              <a:rPr lang="en-GB" smtClean="0"/>
              <a:t>Third layer</a:t>
            </a:r>
          </a:p>
          <a:p>
            <a:pPr lvl="3"/>
            <a:r>
              <a:rPr lang="en-GB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4138" y="6581775"/>
            <a:ext cx="927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b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9BC64416-FE4D-4747-9892-1848A6515E88}" type="slidenum">
              <a:rPr lang="en-GB" sz="1000" b="0" smtClean="0">
                <a:solidFill>
                  <a:srgbClr val="6E6452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GB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263" y="6581775"/>
            <a:ext cx="341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000" b="1" spc="70" baseline="0" dirty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 b="0" smtClean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6CC72D31-0A1F-4446-B251-5763FDFFC8B0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82725"/>
            <a:ext cx="7775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to add title</a:t>
            </a:r>
            <a:endParaRPr lang="de-D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fontAlgn="base">
        <a:spcBef>
          <a:spcPts val="400"/>
        </a:spcBef>
        <a:spcAft>
          <a:spcPts val="800"/>
        </a:spcAft>
        <a:buClr>
          <a:srgbClr val="C80F0F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  <a:ea typeface="+mn-ea"/>
          <a:cs typeface="+mn-cs"/>
        </a:defRPr>
      </a:lvl1pPr>
      <a:lvl2pPr marL="7191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2pPr>
      <a:lvl3pPr marL="1079500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3pPr>
      <a:lvl4pPr marL="1439863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4pPr>
      <a:lvl5pPr marL="17986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27.jpeg"/><Relationship Id="rId7" Type="http://schemas.openxmlformats.org/officeDocument/2006/relationships/hyperlink" Target="http://www.ifcaac.amac.md/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6.png"/><Relationship Id="rId5" Type="http://schemas.openxmlformats.org/officeDocument/2006/relationships/image" Target="../media/image29.jpeg"/><Relationship Id="rId10" Type="http://schemas.openxmlformats.org/officeDocument/2006/relationships/image" Target="../media/image5.png"/><Relationship Id="rId4" Type="http://schemas.openxmlformats.org/officeDocument/2006/relationships/image" Target="../media/image28.jpe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691879" cy="441616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Учебный курс для сотрудников операторов</a:t>
            </a:r>
            <a:r>
              <a:rPr lang="ro-RO" b="1" dirty="0">
                <a:solidFill>
                  <a:srgbClr val="002060"/>
                </a:solidFill>
              </a:rPr>
              <a:t> „A</a:t>
            </a:r>
            <a:r>
              <a:rPr lang="ru-RU" b="1" dirty="0">
                <a:solidFill>
                  <a:srgbClr val="002060"/>
                </a:solidFill>
              </a:rPr>
              <a:t>пэ</a:t>
            </a:r>
            <a:r>
              <a:rPr lang="ro-RO" b="1" dirty="0">
                <a:solidFill>
                  <a:srgbClr val="002060"/>
                </a:solidFill>
              </a:rPr>
              <a:t>-</a:t>
            </a:r>
            <a:r>
              <a:rPr lang="ru-RU" b="1" dirty="0">
                <a:solidFill>
                  <a:srgbClr val="002060"/>
                </a:solidFill>
              </a:rPr>
              <a:t>К</a:t>
            </a:r>
            <a:r>
              <a:rPr lang="ro-RO" b="1" dirty="0">
                <a:solidFill>
                  <a:srgbClr val="002060"/>
                </a:solidFill>
              </a:rPr>
              <a:t>a</a:t>
            </a:r>
            <a:r>
              <a:rPr lang="ru-RU" b="1" dirty="0">
                <a:solidFill>
                  <a:srgbClr val="002060"/>
                </a:solidFill>
              </a:rPr>
              <a:t>н</a:t>
            </a:r>
            <a:r>
              <a:rPr lang="ro-RO" b="1" dirty="0">
                <a:solidFill>
                  <a:srgbClr val="002060"/>
                </a:solidFill>
              </a:rPr>
              <a:t>a</a:t>
            </a:r>
            <a:r>
              <a:rPr lang="ru-RU" b="1" dirty="0">
                <a:solidFill>
                  <a:srgbClr val="002060"/>
                </a:solidFill>
              </a:rPr>
              <a:t>л</a:t>
            </a:r>
            <a:r>
              <a:rPr lang="ro-RO" b="1" dirty="0">
                <a:solidFill>
                  <a:srgbClr val="002060"/>
                </a:solidFill>
              </a:rPr>
              <a:t>”</a:t>
            </a:r>
            <a:r>
              <a:rPr lang="ro-RO" dirty="0">
                <a:solidFill>
                  <a:srgbClr val="002060"/>
                </a:solidFill>
              </a:rPr>
              <a:t/>
            </a:r>
            <a:br>
              <a:rPr lang="ro-RO" dirty="0">
                <a:solidFill>
                  <a:srgbClr val="002060"/>
                </a:solidFill>
              </a:rPr>
            </a:br>
            <a:r>
              <a:rPr lang="ro-RO" dirty="0">
                <a:solidFill>
                  <a:srgbClr val="002060"/>
                </a:solidFill>
              </a:rPr>
              <a:t/>
            </a:r>
            <a:br>
              <a:rPr lang="ro-RO" dirty="0">
                <a:solidFill>
                  <a:srgbClr val="002060"/>
                </a:solidFill>
              </a:rPr>
            </a:br>
            <a:r>
              <a:rPr lang="ro-RO" b="1" dirty="0">
                <a:solidFill>
                  <a:srgbClr val="C00000"/>
                </a:solidFill>
              </a:rPr>
              <a:t>Mo</a:t>
            </a:r>
            <a:r>
              <a:rPr lang="ru-RU" b="1" dirty="0" smtClean="0">
                <a:solidFill>
                  <a:srgbClr val="C00000"/>
                </a:solidFill>
              </a:rPr>
              <a:t>дуль</a:t>
            </a:r>
            <a:r>
              <a:rPr lang="ro-RO" b="1" dirty="0" smtClean="0">
                <a:solidFill>
                  <a:srgbClr val="C00000"/>
                </a:solidFill>
              </a:rPr>
              <a:t>:  </a:t>
            </a:r>
            <a:r>
              <a:rPr lang="ru-RU" b="1" dirty="0">
                <a:solidFill>
                  <a:srgbClr val="002060"/>
                </a:solidFill>
              </a:rPr>
              <a:t>Управления и эксплуатация сетей водоснабжения и канализации</a:t>
            </a:r>
            <a:r>
              <a:rPr lang="ro-RO" b="1" dirty="0">
                <a:solidFill>
                  <a:srgbClr val="002060"/>
                </a:solidFill>
              </a:rPr>
              <a:t/>
            </a:r>
            <a:br>
              <a:rPr lang="ro-RO" b="1" dirty="0">
                <a:solidFill>
                  <a:srgbClr val="002060"/>
                </a:solidFill>
              </a:rPr>
            </a:br>
            <a:r>
              <a:rPr lang="ro-RO" b="1" dirty="0" smtClean="0">
                <a:solidFill>
                  <a:srgbClr val="002060"/>
                </a:solidFill>
              </a:rPr>
              <a:t/>
            </a:r>
            <a:br>
              <a:rPr lang="ro-RO" b="1" dirty="0" smtClean="0">
                <a:solidFill>
                  <a:srgbClr val="002060"/>
                </a:solidFill>
              </a:rPr>
            </a:br>
            <a:r>
              <a:rPr lang="ro-RO" altLang="en-US" sz="2000" b="1" dirty="0">
                <a:solidFill>
                  <a:srgbClr val="FF0000"/>
                </a:solidFill>
              </a:rPr>
              <a:t>Sesiunea </a:t>
            </a:r>
            <a:r>
              <a:rPr lang="ru-RU" altLang="en-US" sz="2000" b="1" dirty="0">
                <a:solidFill>
                  <a:srgbClr val="FF0000"/>
                </a:solidFill>
              </a:rPr>
              <a:t>2</a:t>
            </a:r>
            <a:r>
              <a:rPr lang="en-US" alt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:  </a:t>
            </a:r>
            <a:r>
              <a:rPr lang="ru-RU" altLang="en-US" sz="2000" b="1" dirty="0" smtClean="0">
                <a:solidFill>
                  <a:srgbClr val="002060"/>
                </a:solidFill>
                <a:latin typeface="+mn-lt"/>
              </a:rPr>
              <a:t>Организационная структура службы водоснабжения/канализации</a:t>
            </a:r>
            <a:r>
              <a:rPr lang="ro-MD" altLang="en-US" sz="2000" b="1" dirty="0" smtClean="0">
                <a:solidFill>
                  <a:srgbClr val="002060"/>
                </a:solidFill>
                <a:latin typeface="+mn-lt"/>
              </a:rPr>
              <a:t>. </a:t>
            </a:r>
            <a:r>
              <a:rPr lang="ru-RU" altLang="en-US" sz="2000" b="1" dirty="0" smtClean="0">
                <a:solidFill>
                  <a:srgbClr val="002060"/>
                </a:solidFill>
                <a:latin typeface="inherit"/>
              </a:rPr>
              <a:t>Оборудование</a:t>
            </a:r>
            <a:r>
              <a:rPr lang="ru-RU" altLang="ru-RU" sz="2000" b="1" dirty="0" smtClean="0">
                <a:solidFill>
                  <a:srgbClr val="002060"/>
                </a:solidFill>
                <a:latin typeface="inherit"/>
              </a:rPr>
              <a:t>, </a:t>
            </a:r>
            <a:r>
              <a:rPr lang="ru-RU" altLang="ru-RU" sz="2000" b="1" dirty="0">
                <a:solidFill>
                  <a:srgbClr val="002060"/>
                </a:solidFill>
                <a:latin typeface="inherit"/>
              </a:rPr>
              <a:t>механизмы и машины</a:t>
            </a:r>
            <a:r>
              <a:rPr lang="ru-RU" altLang="ru-RU" sz="500" b="1" dirty="0">
                <a:solidFill>
                  <a:srgbClr val="002060"/>
                </a:solidFill>
              </a:rPr>
              <a:t> 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ro-RO" sz="20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o-RO" sz="20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b="1" dirty="0" smtClean="0">
                <a:solidFill>
                  <a:srgbClr val="000F2E"/>
                </a:solidFill>
              </a:rPr>
              <a:t/>
            </a:r>
            <a:br>
              <a:rPr lang="ro-RO" b="1" dirty="0" smtClean="0">
                <a:solidFill>
                  <a:srgbClr val="000F2E"/>
                </a:solidFill>
              </a:rPr>
            </a:br>
            <a:r>
              <a:rPr lang="ro-RO" sz="1800" b="1" dirty="0" smtClean="0">
                <a:solidFill>
                  <a:srgbClr val="002060"/>
                </a:solidFill>
              </a:rPr>
              <a:t/>
            </a:r>
            <a:br>
              <a:rPr lang="ro-RO" sz="1800" b="1" dirty="0" smtClean="0">
                <a:solidFill>
                  <a:srgbClr val="002060"/>
                </a:solidFill>
              </a:rPr>
            </a:br>
            <a:r>
              <a:rPr lang="ro-RO" sz="1600" b="1" dirty="0" smtClean="0">
                <a:solidFill>
                  <a:srgbClr val="002060"/>
                </a:solidFill>
              </a:rPr>
              <a:t/>
            </a:r>
            <a:br>
              <a:rPr lang="ro-RO" sz="1600" b="1" dirty="0" smtClean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9</a:t>
            </a:r>
            <a:r>
              <a:rPr lang="ro-RO" sz="1600" b="1" dirty="0">
                <a:solidFill>
                  <a:srgbClr val="002060"/>
                </a:solidFill>
              </a:rPr>
              <a:t> – </a:t>
            </a:r>
            <a:r>
              <a:rPr lang="ru-RU" sz="1600" b="1" dirty="0">
                <a:solidFill>
                  <a:srgbClr val="002060"/>
                </a:solidFill>
              </a:rPr>
              <a:t>10</a:t>
            </a:r>
            <a:r>
              <a:rPr lang="ro-RO" sz="1600" b="1" dirty="0">
                <a:solidFill>
                  <a:srgbClr val="002060"/>
                </a:solidFill>
              </a:rPr>
              <a:t>– </a:t>
            </a:r>
            <a:r>
              <a:rPr lang="ru-RU" sz="1600" b="1" dirty="0">
                <a:solidFill>
                  <a:srgbClr val="002060"/>
                </a:solidFill>
              </a:rPr>
              <a:t>11</a:t>
            </a:r>
            <a:r>
              <a:rPr lang="ro-RO" sz="1600" b="1" dirty="0">
                <a:solidFill>
                  <a:srgbClr val="002060"/>
                </a:solidFill>
              </a:rPr>
              <a:t> A</a:t>
            </a:r>
            <a:r>
              <a:rPr lang="ru-RU" sz="1600" b="1" dirty="0">
                <a:solidFill>
                  <a:srgbClr val="002060"/>
                </a:solidFill>
              </a:rPr>
              <a:t>прель</a:t>
            </a:r>
            <a:r>
              <a:rPr lang="ro-RO" sz="1600" b="1" dirty="0">
                <a:solidFill>
                  <a:srgbClr val="002060"/>
                </a:solidFill>
              </a:rPr>
              <a:t> 2019,  </a:t>
            </a:r>
            <a:r>
              <a:rPr lang="ru-RU" sz="1600" b="1" dirty="0" err="1">
                <a:solidFill>
                  <a:srgbClr val="002060"/>
                </a:solidFill>
              </a:rPr>
              <a:t>Кишинэу</a:t>
            </a:r>
            <a:endParaRPr lang="ro-RO" sz="1600" b="1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1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Техника, механизмы и машины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60956" y="4966900"/>
            <a:ext cx="8991600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16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4" y="1294420"/>
            <a:ext cx="7981025" cy="5522931"/>
          </a:xfrm>
          <a:prstGeom prst="rect">
            <a:avLst/>
          </a:prstGeom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381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71" y="1214193"/>
            <a:ext cx="8149701" cy="5639656"/>
          </a:xfrm>
          <a:prstGeom prst="rect">
            <a:avLst/>
          </a:prstGeom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148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99" y="1198486"/>
            <a:ext cx="8138704" cy="5632046"/>
          </a:xfrm>
          <a:prstGeom prst="rect">
            <a:avLst/>
          </a:prstGeom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065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80" y="1031947"/>
            <a:ext cx="8419057" cy="5826053"/>
          </a:xfrm>
          <a:prstGeom prst="rect">
            <a:avLst/>
          </a:prstGeom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268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38" y="1359084"/>
            <a:ext cx="7933007" cy="548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76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5" y="1361504"/>
            <a:ext cx="7981025" cy="5522931"/>
          </a:xfrm>
          <a:prstGeom prst="rect">
            <a:avLst/>
          </a:prstGeom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748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17" y="1070582"/>
            <a:ext cx="8363227" cy="5787418"/>
          </a:xfrm>
          <a:prstGeom prst="rect">
            <a:avLst/>
          </a:prstGeom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380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59" y="1238795"/>
            <a:ext cx="8120146" cy="5619205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714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85" y="1183265"/>
            <a:ext cx="8200393" cy="5674735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884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8"/>
          <p:cNvSpPr txBox="1">
            <a:spLocks/>
          </p:cNvSpPr>
          <p:nvPr/>
        </p:nvSpPr>
        <p:spPr>
          <a:xfrm>
            <a:off x="2433908" y="1620411"/>
            <a:ext cx="6262254" cy="2074863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>
              <a:spcAft>
                <a:spcPts val="300"/>
              </a:spcAft>
            </a:pPr>
            <a:r>
              <a:rPr lang="ro-RO" sz="2800" dirty="0" smtClean="0">
                <a:solidFill>
                  <a:srgbClr val="534B3E"/>
                </a:solidFill>
              </a:rPr>
              <a:t>Vă mulțumim pentru atenție</a:t>
            </a:r>
            <a:endParaRPr lang="en-GB" sz="2800" dirty="0">
              <a:solidFill>
                <a:srgbClr val="534B3E"/>
              </a:solidFill>
            </a:endParaRPr>
          </a:p>
          <a:p>
            <a:endParaRPr lang="en-GB" sz="1000" dirty="0">
              <a:solidFill>
                <a:srgbClr val="534B3E"/>
              </a:solidFill>
            </a:endParaRPr>
          </a:p>
        </p:txBody>
      </p:sp>
      <p:sp>
        <p:nvSpPr>
          <p:cNvPr id="22" name="Textfeld 9"/>
          <p:cNvSpPr txBox="1">
            <a:spLocks noChangeArrowheads="1"/>
          </p:cNvSpPr>
          <p:nvPr/>
        </p:nvSpPr>
        <p:spPr bwMode="auto">
          <a:xfrm>
            <a:off x="427153" y="5399463"/>
            <a:ext cx="13716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Proiect co-finanțat de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Picture 11" descr="F:\Branding\EU\jau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056" y="5624205"/>
            <a:ext cx="1365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H:\bn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6511" y="5590073"/>
            <a:ext cx="1016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8991" y="5624205"/>
            <a:ext cx="16398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feld 9"/>
          <p:cNvSpPr txBox="1">
            <a:spLocks noChangeArrowheads="1"/>
          </p:cNvSpPr>
          <p:nvPr/>
        </p:nvSpPr>
        <p:spPr bwMode="auto">
          <a:xfrm>
            <a:off x="6898878" y="5383151"/>
            <a:ext cx="1147762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In cooperare cu</a:t>
            </a:r>
            <a:endParaRPr lang="ro-RO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45" y="5540701"/>
            <a:ext cx="1071880" cy="1071880"/>
          </a:xfrm>
          <a:prstGeom prst="rect">
            <a:avLst/>
          </a:prstGeom>
        </p:spPr>
      </p:pic>
      <p:pic>
        <p:nvPicPr>
          <p:cNvPr id="17" name="Picture 16" descr="D:\Users\Desktop\logotyp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16" y="5818037"/>
            <a:ext cx="1958975" cy="56959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tăText 1"/>
          <p:cNvSpPr txBox="1"/>
          <p:nvPr/>
        </p:nvSpPr>
        <p:spPr>
          <a:xfrm>
            <a:off x="1856306" y="3145976"/>
            <a:ext cx="5361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  <a:hlinkClick r:id="rId7"/>
              </a:rPr>
              <a:t>www.ifcaac.amac.md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ifcaac@fua.utm.md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77-38 22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 </a:t>
            </a:r>
          </a:p>
          <a:p>
            <a:pPr algn="ctr"/>
            <a:r>
              <a:rPr lang="ro-RO" sz="1400" b="0" u="sng">
                <a:solidFill>
                  <a:srgbClr val="7030A0"/>
                </a:solidFill>
                <a:latin typeface="+mn-lt"/>
              </a:rPr>
              <a:t>www.amac.md</a:t>
            </a:r>
            <a:r>
              <a:rPr lang="ro-RO" sz="1400" b="0">
                <a:solidFill>
                  <a:srgbClr val="7030A0"/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apacanal@yandex.ru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28-84-33</a:t>
            </a:r>
          </a:p>
          <a:p>
            <a:pPr algn="ctr"/>
            <a:endParaRPr lang="ro-RO" sz="8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509167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6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407106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462357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f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315231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fcaac_logo0200px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269324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215461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163782" y="-2449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163782" y="2122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</a:t>
            </a:r>
            <a:endParaRPr kumimoji="0" lang="ro-RO" alt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163782" y="978625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78" y="1453497"/>
            <a:ext cx="7723573" cy="534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83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61" y="902780"/>
            <a:ext cx="8265111" cy="5719521"/>
          </a:xfrm>
          <a:prstGeom prst="rect">
            <a:avLst/>
          </a:prstGeom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079377" y="732797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506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67" y="1405894"/>
            <a:ext cx="7723573" cy="534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82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63" y="1359084"/>
            <a:ext cx="7740521" cy="535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79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58" y="1414933"/>
            <a:ext cx="7865616" cy="535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81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4" y="1646530"/>
            <a:ext cx="7857923" cy="515774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737003" y="1360958"/>
            <a:ext cx="7888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Shindaiwa</a:t>
            </a:r>
            <a:r>
              <a:rPr lang="ru-RU" sz="1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</a:t>
            </a:r>
            <a:r>
              <a:rPr lang="ru-RU" sz="1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 </a:t>
            </a:r>
            <a:r>
              <a:rPr lang="ru-RU" sz="1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экспортируемые в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Украину и Молдову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926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00" y="1405894"/>
            <a:ext cx="8232772" cy="54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03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6" y="1426305"/>
            <a:ext cx="7821227" cy="541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07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184</TotalTime>
  <Words>49</Words>
  <Application>Microsoft Office PowerPoint</Application>
  <PresentationFormat>Экран (4:3)</PresentationFormat>
  <Paragraphs>73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Arial Narrow</vt:lpstr>
      <vt:lpstr>Calibri</vt:lpstr>
      <vt:lpstr>inherit</vt:lpstr>
      <vt:lpstr>Times New Roman</vt:lpstr>
      <vt:lpstr>GIZ_Banner_Kopfzeile-Ausland (3)</vt:lpstr>
      <vt:lpstr>Учебный курс для сотрудников операторов „Aпэ-Кaнaл”  Moдуль:  Управления и эксплуатация сетей водоснабжения и канализации  Sesiunea 2:  Организационная структура службы водоснабжения/канализации. Оборудование, механизмы и машины       9 – 10– 11 Aпрель 2019,  Кишинэу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Anticamera</cp:lastModifiedBy>
  <cp:revision>288</cp:revision>
  <cp:lastPrinted>2017-07-11T13:18:46Z</cp:lastPrinted>
  <dcterms:created xsi:type="dcterms:W3CDTF">2013-09-05T11:54:56Z</dcterms:created>
  <dcterms:modified xsi:type="dcterms:W3CDTF">2019-04-12T10:09:54Z</dcterms:modified>
</cp:coreProperties>
</file>