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9" r:id="rId3"/>
    <p:sldId id="279" r:id="rId4"/>
    <p:sldId id="260" r:id="rId5"/>
    <p:sldId id="280" r:id="rId6"/>
    <p:sldId id="261" r:id="rId7"/>
    <p:sldId id="262" r:id="rId8"/>
    <p:sldId id="263" r:id="rId9"/>
    <p:sldId id="264" r:id="rId10"/>
    <p:sldId id="265" r:id="rId11"/>
    <p:sldId id="266" r:id="rId12"/>
    <p:sldId id="293" r:id="rId13"/>
    <p:sldId id="267" r:id="rId14"/>
    <p:sldId id="281" r:id="rId15"/>
    <p:sldId id="282" r:id="rId16"/>
    <p:sldId id="268" r:id="rId17"/>
    <p:sldId id="283" r:id="rId18"/>
    <p:sldId id="284" r:id="rId19"/>
    <p:sldId id="285" r:id="rId20"/>
    <p:sldId id="286" r:id="rId21"/>
    <p:sldId id="287" r:id="rId22"/>
    <p:sldId id="288" r:id="rId23"/>
    <p:sldId id="289" r:id="rId24"/>
    <p:sldId id="290" r:id="rId25"/>
    <p:sldId id="291" r:id="rId26"/>
    <p:sldId id="292" r:id="rId27"/>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50C8B9E6-19AE-404D-8005-DB832BA99F92}" type="datetimeFigureOut">
              <a:rPr lang="en-US" smtClean="0"/>
              <a:pPr/>
              <a:t>1/19/2021</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9B51868C-17FF-499E-BF54-1DE8E5C91249}"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0C8B9E6-19AE-404D-8005-DB832BA99F92}" type="datetimeFigureOut">
              <a:rPr lang="en-US" smtClean="0"/>
              <a:pPr/>
              <a:t>1/19/2021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B51868C-17FF-499E-BF54-1DE8E5C9124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0C8B9E6-19AE-404D-8005-DB832BA99F92}" type="datetimeFigureOut">
              <a:rPr lang="en-US" smtClean="0"/>
              <a:pPr/>
              <a:t>1/19/2021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B51868C-17FF-499E-BF54-1DE8E5C9124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0C8B9E6-19AE-404D-8005-DB832BA99F92}" type="datetimeFigureOut">
              <a:rPr lang="en-US" smtClean="0"/>
              <a:pPr/>
              <a:t>1/19/2021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B51868C-17FF-499E-BF54-1DE8E5C9124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0C8B9E6-19AE-404D-8005-DB832BA99F92}" type="datetimeFigureOut">
              <a:rPr lang="en-US" smtClean="0"/>
              <a:pPr/>
              <a:t>1/19/2021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B51868C-17FF-499E-BF54-1DE8E5C91249}"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0C8B9E6-19AE-404D-8005-DB832BA99F92}" type="datetimeFigureOut">
              <a:rPr lang="en-US" smtClean="0"/>
              <a:pPr/>
              <a:t>1/19/2021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B51868C-17FF-499E-BF54-1DE8E5C9124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0C8B9E6-19AE-404D-8005-DB832BA99F92}" type="datetimeFigureOut">
              <a:rPr lang="en-US" smtClean="0"/>
              <a:pPr/>
              <a:t>1/19/2021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B51868C-17FF-499E-BF54-1DE8E5C91249}"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0C8B9E6-19AE-404D-8005-DB832BA99F92}" type="datetimeFigureOut">
              <a:rPr lang="en-US" smtClean="0"/>
              <a:pPr/>
              <a:t>1/19/2021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B51868C-17FF-499E-BF54-1DE8E5C9124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0C8B9E6-19AE-404D-8005-DB832BA99F92}" type="datetimeFigureOut">
              <a:rPr lang="en-US" smtClean="0"/>
              <a:pPr/>
              <a:t>1/19/2021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9B51868C-17FF-499E-BF54-1DE8E5C9124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0C8B9E6-19AE-404D-8005-DB832BA99F92}" type="datetimeFigureOut">
              <a:rPr lang="en-US" smtClean="0"/>
              <a:pPr/>
              <a:t>1/19/2021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B51868C-17FF-499E-BF54-1DE8E5C9124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50C8B9E6-19AE-404D-8005-DB832BA99F92}" type="datetimeFigureOut">
              <a:rPr lang="en-US" smtClean="0"/>
              <a:pPr/>
              <a:t>1/19/2021</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9B51868C-17FF-499E-BF54-1DE8E5C9124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50C8B9E6-19AE-404D-8005-DB832BA99F92}" type="datetimeFigureOut">
              <a:rPr lang="en-US" smtClean="0"/>
              <a:pPr/>
              <a:t>1/19/2021</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9B51868C-17FF-499E-BF54-1DE8E5C91249}"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orientacascales.wordpress.com/"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00100" y="1000108"/>
            <a:ext cx="7772400" cy="1975104"/>
          </a:xfrm>
        </p:spPr>
        <p:txBody>
          <a:bodyPr/>
          <a:lstStyle/>
          <a:p>
            <a:pPr algn="ctr"/>
            <a:r>
              <a:rPr lang="en-US" dirty="0" err="1" smtClean="0">
                <a:solidFill>
                  <a:srgbClr val="FF0000"/>
                </a:solidFill>
                <a:latin typeface="Algerian" pitchFamily="82" charset="0"/>
                <a:cs typeface="Aharoni" pitchFamily="2" charset="-79"/>
              </a:rPr>
              <a:t>Declararea</a:t>
            </a:r>
            <a:r>
              <a:rPr lang="en-US" dirty="0" smtClean="0">
                <a:solidFill>
                  <a:srgbClr val="FF0000"/>
                </a:solidFill>
                <a:latin typeface="Algerian" pitchFamily="82" charset="0"/>
                <a:cs typeface="Aharoni" pitchFamily="2" charset="-79"/>
              </a:rPr>
              <a:t> </a:t>
            </a:r>
            <a:r>
              <a:rPr lang="en-US" dirty="0" err="1" smtClean="0">
                <a:solidFill>
                  <a:srgbClr val="FF0000"/>
                </a:solidFill>
                <a:latin typeface="Algerian" pitchFamily="82" charset="0"/>
                <a:cs typeface="Aharoni" pitchFamily="2" charset="-79"/>
              </a:rPr>
              <a:t>contribu</a:t>
            </a:r>
            <a:r>
              <a:rPr lang="ro-RO" dirty="0" err="1" smtClean="0">
                <a:solidFill>
                  <a:srgbClr val="FF0000"/>
                </a:solidFill>
                <a:latin typeface="Algerian" pitchFamily="82" charset="0"/>
                <a:cs typeface="Aharoni" pitchFamily="2" charset="-79"/>
              </a:rPr>
              <a:t>ţiilor</a:t>
            </a:r>
            <a:r>
              <a:rPr lang="ro-RO" dirty="0" smtClean="0">
                <a:solidFill>
                  <a:srgbClr val="FF0000"/>
                </a:solidFill>
                <a:latin typeface="Algerian" pitchFamily="82" charset="0"/>
                <a:cs typeface="Aharoni" pitchFamily="2" charset="-79"/>
              </a:rPr>
              <a:t> de asigurări sociale în anul 2021</a:t>
            </a:r>
            <a:r>
              <a:rPr lang="en-US" dirty="0" smtClean="0"/>
              <a:t/>
            </a:r>
            <a:br>
              <a:rPr lang="en-US" dirty="0" smtClean="0"/>
            </a:br>
            <a:endParaRPr lang="en-US" dirty="0"/>
          </a:p>
        </p:txBody>
      </p:sp>
      <p:sp>
        <p:nvSpPr>
          <p:cNvPr id="3" name="Subtitle 2"/>
          <p:cNvSpPr>
            <a:spLocks noGrp="1"/>
          </p:cNvSpPr>
          <p:nvPr>
            <p:ph type="subTitle" idx="1"/>
          </p:nvPr>
        </p:nvSpPr>
        <p:spPr>
          <a:xfrm>
            <a:off x="4929190" y="3714752"/>
            <a:ext cx="3757610" cy="1571636"/>
          </a:xfrm>
        </p:spPr>
        <p:txBody>
          <a:bodyPr/>
          <a:lstStyle/>
          <a:p>
            <a:r>
              <a:rPr lang="ro-RO" sz="2800" dirty="0" smtClean="0">
                <a:solidFill>
                  <a:schemeClr val="tx2">
                    <a:lumMod val="10000"/>
                  </a:schemeClr>
                </a:solidFill>
                <a:latin typeface="Aharoni" pitchFamily="2" charset="-79"/>
                <a:cs typeface="Aharoni" pitchFamily="2" charset="-79"/>
              </a:rPr>
              <a:t>Clara SOROCEAN</a:t>
            </a:r>
          </a:p>
          <a:p>
            <a:endParaRPr lang="ro-RO" dirty="0" smtClean="0">
              <a:solidFill>
                <a:schemeClr val="tx2">
                  <a:lumMod val="10000"/>
                </a:schemeClr>
              </a:solidFill>
              <a:latin typeface="Aharoni" pitchFamily="2" charset="-79"/>
              <a:cs typeface="Aharoni" pitchFamily="2" charset="-79"/>
            </a:endParaRPr>
          </a:p>
          <a:p>
            <a:endParaRPr lang="en-US" dirty="0">
              <a:solidFill>
                <a:schemeClr val="tx2">
                  <a:lumMod val="10000"/>
                </a:schemeClr>
              </a:solidFill>
              <a:latin typeface="Aharoni" pitchFamily="2" charset="-79"/>
              <a:cs typeface="Aharoni" pitchFamily="2" charset="-79"/>
            </a:endParaRPr>
          </a:p>
        </p:txBody>
      </p:sp>
      <p:sp>
        <p:nvSpPr>
          <p:cNvPr id="4" name="Subtitle 2"/>
          <p:cNvSpPr txBox="1">
            <a:spLocks/>
          </p:cNvSpPr>
          <p:nvPr/>
        </p:nvSpPr>
        <p:spPr>
          <a:xfrm>
            <a:off x="2714612" y="5357826"/>
            <a:ext cx="3000396" cy="642942"/>
          </a:xfrm>
          <a:prstGeom prst="rect">
            <a:avLst/>
          </a:prstGeom>
        </p:spPr>
        <p:txBody>
          <a:bodyPr vert="horz" lIns="100584" tIns="45720" anchor="b">
            <a:normAutofit/>
          </a:bodyPr>
          <a:lstStyle/>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endParaRPr kumimoji="0" lang="ro-RO" sz="2000" b="0" i="0" u="none" strike="noStrike" kern="1200" cap="none" spc="0" normalizeH="0" baseline="0" noProof="0" dirty="0" smtClean="0">
              <a:ln>
                <a:noFill/>
              </a:ln>
              <a:solidFill>
                <a:schemeClr val="tx2">
                  <a:lumMod val="10000"/>
                </a:schemeClr>
              </a:solidFill>
              <a:effectLst/>
              <a:uLnTx/>
              <a:uFillTx/>
              <a:latin typeface="Aharoni" pitchFamily="2" charset="-79"/>
              <a:ea typeface="+mn-ea"/>
              <a:cs typeface="Aharoni" pitchFamily="2" charset="-79"/>
            </a:endParaRPr>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endParaRPr kumimoji="0" lang="ro-RO" sz="2000" b="0" i="0" u="none" strike="noStrike" kern="1200" cap="none" spc="0" normalizeH="0" baseline="0" noProof="0" dirty="0" smtClean="0">
              <a:ln>
                <a:noFill/>
              </a:ln>
              <a:solidFill>
                <a:schemeClr val="tx2">
                  <a:lumMod val="10000"/>
                </a:schemeClr>
              </a:solidFill>
              <a:effectLst/>
              <a:uLnTx/>
              <a:uFillTx/>
              <a:latin typeface="Aharoni" pitchFamily="2" charset="-79"/>
              <a:ea typeface="+mn-ea"/>
              <a:cs typeface="Aharoni" pitchFamily="2" charset="-79"/>
            </a:endParaRPr>
          </a:p>
          <a:p>
            <a:pPr marL="0" marR="0" lvl="0" indent="0" algn="l" defTabSz="914400" rtl="0" eaLnBrk="1" fontAlgn="auto" latinLnBrk="0" hangingPunct="1">
              <a:lnSpc>
                <a:spcPct val="100000"/>
              </a:lnSpc>
              <a:spcBef>
                <a:spcPts val="0"/>
              </a:spcBef>
              <a:spcAft>
                <a:spcPts val="0"/>
              </a:spcAft>
              <a:buClr>
                <a:schemeClr val="tx2"/>
              </a:buClr>
              <a:buSzPct val="95000"/>
              <a:buFont typeface="Wingdings"/>
              <a:buNone/>
              <a:tabLst/>
              <a:defRPr/>
            </a:pPr>
            <a:endParaRPr kumimoji="0" lang="en-US" sz="2000" b="0" i="0" u="none" strike="noStrike" kern="1200" cap="none" spc="0" normalizeH="0" baseline="0" noProof="0" dirty="0">
              <a:ln>
                <a:noFill/>
              </a:ln>
              <a:solidFill>
                <a:schemeClr val="tx2">
                  <a:lumMod val="10000"/>
                </a:schemeClr>
              </a:solidFill>
              <a:effectLst/>
              <a:uLnTx/>
              <a:uFillTx/>
              <a:latin typeface="Aharoni" pitchFamily="2" charset="-79"/>
              <a:ea typeface="+mn-ea"/>
              <a:cs typeface="Aharoni" pitchFamily="2" charset="-79"/>
            </a:endParaRPr>
          </a:p>
        </p:txBody>
      </p:sp>
      <p:sp>
        <p:nvSpPr>
          <p:cNvPr id="5" name="Rectangle 4"/>
          <p:cNvSpPr/>
          <p:nvPr/>
        </p:nvSpPr>
        <p:spPr>
          <a:xfrm>
            <a:off x="2928926" y="5572140"/>
            <a:ext cx="2857520" cy="461665"/>
          </a:xfrm>
          <a:prstGeom prst="rect">
            <a:avLst/>
          </a:prstGeom>
        </p:spPr>
        <p:txBody>
          <a:bodyPr wrap="square">
            <a:spAutoFit/>
          </a:bodyPr>
          <a:lstStyle/>
          <a:p>
            <a:pPr algn="ctr"/>
            <a:r>
              <a:rPr lang="ro-RO" sz="2400" b="1" dirty="0" smtClean="0">
                <a:solidFill>
                  <a:schemeClr val="tx2">
                    <a:lumMod val="10000"/>
                  </a:schemeClr>
                </a:solidFill>
                <a:latin typeface="Times New Roman" pitchFamily="18" charset="0"/>
                <a:cs typeface="Times New Roman" pitchFamily="18" charset="0"/>
              </a:rPr>
              <a:t>Chişinău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357166"/>
            <a:ext cx="7772400" cy="5998394"/>
          </a:xfrm>
        </p:spPr>
        <p:txBody>
          <a:bodyPr>
            <a:noAutofit/>
          </a:bodyPr>
          <a:lstStyle/>
          <a:p>
            <a:pPr marL="457200" indent="-457200" algn="just">
              <a:buFont typeface="Arial" panose="020B0604020202020204" pitchFamily="34" charset="0"/>
              <a:buChar char="•"/>
            </a:pPr>
            <a:r>
              <a:rPr lang="ro-RO" sz="2300" b="1" dirty="0" smtClean="0">
                <a:solidFill>
                  <a:schemeClr val="tx2">
                    <a:lumMod val="10000"/>
                  </a:schemeClr>
                </a:solidFill>
                <a:latin typeface="Times New Roman" panose="02020603050405020304" pitchFamily="18" charset="0"/>
                <a:cs typeface="Times New Roman" panose="02020603050405020304" pitchFamily="18" charset="0"/>
              </a:rPr>
              <a:t>Potrivit articolului 14 alin. (7), indemnizaţia pentru incapacitate temporară de muncă cauzată de accident de muncă sau boală profesională se acordă pe baza certificatului medical, eliberat conform legislaţiei, şi documentelor de cercetare a accidentului  de muncă sau de constatare a  îmbolnăvirii profesionale, întocmite de autorităţile competente.</a:t>
            </a:r>
          </a:p>
          <a:p>
            <a:pPr marL="457200" indent="-457200" algn="just">
              <a:buFont typeface="Arial" panose="020B0604020202020204" pitchFamily="34" charset="0"/>
              <a:buChar char="•"/>
            </a:pPr>
            <a:endParaRPr lang="ru-RU" sz="2300" b="1" dirty="0" smtClean="0">
              <a:solidFill>
                <a:schemeClr val="tx2">
                  <a:lumMod val="10000"/>
                </a:schemeClr>
              </a:solidFill>
              <a:latin typeface="Times New Roman" panose="02020603050405020304" pitchFamily="18" charset="0"/>
              <a:cs typeface="Times New Roman" panose="02020603050405020304" pitchFamily="18" charset="0"/>
            </a:endParaRPr>
          </a:p>
          <a:p>
            <a:pPr marL="457200" indent="-457200" algn="just">
              <a:buFont typeface="Arial" panose="020B0604020202020204" pitchFamily="34" charset="0"/>
              <a:buChar char="•"/>
            </a:pPr>
            <a:r>
              <a:rPr lang="ro-RO" sz="2300" b="1" dirty="0" smtClean="0">
                <a:solidFill>
                  <a:schemeClr val="tx2">
                    <a:lumMod val="10000"/>
                  </a:schemeClr>
                </a:solidFill>
                <a:latin typeface="Times New Roman" panose="02020603050405020304" pitchFamily="18" charset="0"/>
                <a:cs typeface="Times New Roman" panose="02020603050405020304" pitchFamily="18" charset="0"/>
              </a:rPr>
              <a:t>Modul de cercetare a accidentelor de muncă este prevăzut în Regulamentul privind modul de cercetare a accidentelor de muncă, aprobat prin </a:t>
            </a:r>
            <a:r>
              <a:rPr lang="ro-RO" sz="2300" b="1" dirty="0" err="1" smtClean="0">
                <a:solidFill>
                  <a:schemeClr val="tx2">
                    <a:lumMod val="10000"/>
                  </a:schemeClr>
                </a:solidFill>
                <a:latin typeface="Times New Roman" panose="02020603050405020304" pitchFamily="18" charset="0"/>
                <a:cs typeface="Times New Roman" panose="02020603050405020304" pitchFamily="18" charset="0"/>
              </a:rPr>
              <a:t>Hotărîrea</a:t>
            </a:r>
            <a:r>
              <a:rPr lang="ro-RO" sz="2300" b="1" dirty="0" smtClean="0">
                <a:solidFill>
                  <a:schemeClr val="tx2">
                    <a:lumMod val="10000"/>
                  </a:schemeClr>
                </a:solidFill>
                <a:latin typeface="Times New Roman" panose="02020603050405020304" pitchFamily="18" charset="0"/>
                <a:cs typeface="Times New Roman" panose="02020603050405020304" pitchFamily="18" charset="0"/>
              </a:rPr>
              <a:t>  Guvernului nr. 1361/2005. Pentru cercetarea unui accident de muncă, angajatorul desemnează comisia de cercetare, care la finalizarea cercetării accidentului de muncă întocmeşte dosarul de cercetare, care cuprinde documentele de cercetare necesare a accidentului  de muncă.  </a:t>
            </a:r>
            <a:endParaRPr lang="ru-RU" sz="2300" b="1" dirty="0" smtClean="0">
              <a:solidFill>
                <a:schemeClr val="tx2">
                  <a:lumMod val="10000"/>
                </a:schemeClr>
              </a:solidFill>
              <a:latin typeface="Times New Roman" panose="02020603050405020304" pitchFamily="18" charset="0"/>
              <a:cs typeface="Times New Roman" panose="02020603050405020304" pitchFamily="18" charset="0"/>
            </a:endParaRPr>
          </a:p>
          <a:p>
            <a:pPr algn="just"/>
            <a:r>
              <a:rPr lang="ro-RO" sz="2300" dirty="0" smtClean="0">
                <a:solidFill>
                  <a:schemeClr val="tx2">
                    <a:lumMod val="10000"/>
                  </a:schemeClr>
                </a:solidFill>
              </a:rPr>
              <a:t> </a:t>
            </a:r>
            <a:endParaRPr lang="ru-RU" sz="2300" dirty="0" smtClean="0">
              <a:solidFill>
                <a:schemeClr val="tx2">
                  <a:lumMod val="10000"/>
                </a:schemeClr>
              </a:solidFill>
            </a:endParaRPr>
          </a:p>
          <a:p>
            <a:endParaRPr lang="en-US" sz="2300" dirty="0">
              <a:solidFill>
                <a:schemeClr val="tx2">
                  <a:lumMod val="10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a:r>
              <a:rPr lang="ro-RO" sz="3200" b="1" spc="0" dirty="0" smtClean="0">
                <a:solidFill>
                  <a:srgbClr val="C00000"/>
                </a:solidFill>
                <a:latin typeface="Times New Roman" panose="02020603050405020304" pitchFamily="18" charset="0"/>
                <a:cs typeface="Times New Roman" panose="02020603050405020304" pitchFamily="18" charset="0"/>
              </a:rPr>
              <a:t>D</a:t>
            </a:r>
            <a:r>
              <a:rPr lang="es-ES" sz="3200" b="1" spc="0" dirty="0" err="1" smtClean="0">
                <a:solidFill>
                  <a:srgbClr val="C00000"/>
                </a:solidFill>
                <a:latin typeface="Times New Roman" panose="02020603050405020304" pitchFamily="18" charset="0"/>
                <a:cs typeface="Times New Roman" panose="02020603050405020304" pitchFamily="18" charset="0"/>
              </a:rPr>
              <a:t>eclararea</a:t>
            </a:r>
            <a:r>
              <a:rPr lang="es-ES" sz="3200" b="1" spc="0" dirty="0" smtClean="0">
                <a:solidFill>
                  <a:srgbClr val="C00000"/>
                </a:solidFill>
                <a:latin typeface="Times New Roman" panose="02020603050405020304" pitchFamily="18" charset="0"/>
                <a:cs typeface="Times New Roman" panose="02020603050405020304" pitchFamily="18" charset="0"/>
              </a:rPr>
              <a:t> </a:t>
            </a:r>
            <a:r>
              <a:rPr lang="es-ES" sz="3200" b="1" spc="0" dirty="0" err="1" smtClean="0">
                <a:solidFill>
                  <a:srgbClr val="C00000"/>
                </a:solidFill>
                <a:latin typeface="Times New Roman" panose="02020603050405020304" pitchFamily="18" charset="0"/>
                <a:cs typeface="Times New Roman" panose="02020603050405020304" pitchFamily="18" charset="0"/>
              </a:rPr>
              <a:t>bolilor</a:t>
            </a:r>
            <a:r>
              <a:rPr lang="es-ES" sz="3200" b="1" spc="0" dirty="0" smtClean="0">
                <a:solidFill>
                  <a:srgbClr val="C00000"/>
                </a:solidFill>
                <a:latin typeface="Times New Roman" panose="02020603050405020304" pitchFamily="18" charset="0"/>
                <a:cs typeface="Times New Roman" panose="02020603050405020304" pitchFamily="18" charset="0"/>
              </a:rPr>
              <a:t> </a:t>
            </a:r>
            <a:r>
              <a:rPr lang="es-ES" sz="3200" b="1" spc="0" dirty="0" err="1" smtClean="0">
                <a:solidFill>
                  <a:srgbClr val="C00000"/>
                </a:solidFill>
                <a:latin typeface="Times New Roman" panose="02020603050405020304" pitchFamily="18" charset="0"/>
                <a:cs typeface="Times New Roman" panose="02020603050405020304" pitchFamily="18" charset="0"/>
              </a:rPr>
              <a:t>profesinale</a:t>
            </a:r>
            <a:r>
              <a:rPr lang="es-ES" sz="3200" b="1" spc="0" dirty="0" smtClean="0">
                <a:solidFill>
                  <a:srgbClr val="C00000"/>
                </a:solidFill>
                <a:latin typeface="Times New Roman" panose="02020603050405020304" pitchFamily="18" charset="0"/>
                <a:cs typeface="Times New Roman" panose="02020603050405020304" pitchFamily="18" charset="0"/>
              </a:rPr>
              <a:t> </a:t>
            </a:r>
            <a:r>
              <a:rPr lang="es-ES" sz="3200" b="1" spc="0" dirty="0" err="1" smtClean="0">
                <a:solidFill>
                  <a:srgbClr val="C00000"/>
                </a:solidFill>
                <a:latin typeface="Times New Roman" panose="02020603050405020304" pitchFamily="18" charset="0"/>
                <a:cs typeface="Times New Roman" panose="02020603050405020304" pitchFamily="18" charset="0"/>
              </a:rPr>
              <a:t>şi</a:t>
            </a:r>
            <a:r>
              <a:rPr lang="es-ES" sz="3200" b="1" spc="0" dirty="0" smtClean="0">
                <a:solidFill>
                  <a:srgbClr val="C00000"/>
                </a:solidFill>
                <a:latin typeface="Times New Roman" panose="02020603050405020304" pitchFamily="18" charset="0"/>
                <a:cs typeface="Times New Roman" panose="02020603050405020304" pitchFamily="18" charset="0"/>
              </a:rPr>
              <a:t> </a:t>
            </a:r>
            <a:r>
              <a:rPr lang="es-ES" sz="3200" b="1" spc="0" dirty="0" err="1" smtClean="0">
                <a:solidFill>
                  <a:srgbClr val="C00000"/>
                </a:solidFill>
                <a:latin typeface="Times New Roman" panose="02020603050405020304" pitchFamily="18" charset="0"/>
                <a:cs typeface="Times New Roman" panose="02020603050405020304" pitchFamily="18" charset="0"/>
              </a:rPr>
              <a:t>accidentele</a:t>
            </a:r>
            <a:r>
              <a:rPr lang="es-ES" sz="3200" b="1" spc="0" dirty="0" smtClean="0">
                <a:solidFill>
                  <a:srgbClr val="C00000"/>
                </a:solidFill>
                <a:latin typeface="Times New Roman" panose="02020603050405020304" pitchFamily="18" charset="0"/>
                <a:cs typeface="Times New Roman" panose="02020603050405020304" pitchFamily="18" charset="0"/>
              </a:rPr>
              <a:t> de </a:t>
            </a:r>
            <a:r>
              <a:rPr lang="es-ES" sz="3200" b="1" spc="0" dirty="0" err="1" smtClean="0">
                <a:solidFill>
                  <a:srgbClr val="C00000"/>
                </a:solidFill>
                <a:latin typeface="Times New Roman" panose="02020603050405020304" pitchFamily="18" charset="0"/>
                <a:cs typeface="Times New Roman" panose="02020603050405020304" pitchFamily="18" charset="0"/>
              </a:rPr>
              <a:t>muncă</a:t>
            </a:r>
            <a:r>
              <a:rPr lang="ru-RU" sz="5400" b="1" spc="0"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5400" b="1" spc="0"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p:txBody>
          <a:bodyPr>
            <a:normAutofit fontScale="85000" lnSpcReduction="10000"/>
          </a:bodyPr>
          <a:lstStyle/>
          <a:p>
            <a:pPr lvl="0"/>
            <a:r>
              <a:rPr lang="en-US" sz="3200" b="1" dirty="0" smtClean="0">
                <a:solidFill>
                  <a:schemeClr val="tx2">
                    <a:lumMod val="10000"/>
                  </a:schemeClr>
                </a:solidFill>
                <a:latin typeface="Arial" panose="020B0604020202020204" pitchFamily="34" charset="0"/>
              </a:rPr>
              <a:t>"</a:t>
            </a:r>
            <a:r>
              <a:rPr lang="en-US" sz="3200" b="1" dirty="0" err="1" smtClean="0">
                <a:solidFill>
                  <a:schemeClr val="tx2">
                    <a:lumMod val="10000"/>
                  </a:schemeClr>
                </a:solidFill>
                <a:latin typeface="Times New Roman" panose="02020603050405020304" pitchFamily="18" charset="0"/>
              </a:rPr>
              <a:t>Totodată</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în</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Monitorul</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Oficial</a:t>
            </a:r>
            <a:r>
              <a:rPr lang="en-US" sz="3200" b="1" dirty="0" smtClean="0">
                <a:solidFill>
                  <a:schemeClr val="tx2">
                    <a:lumMod val="10000"/>
                  </a:schemeClr>
                </a:solidFill>
                <a:latin typeface="Times New Roman" panose="02020603050405020304" pitchFamily="18" charset="0"/>
              </a:rPr>
              <a:t> nr. 152 (7481) din 20 </a:t>
            </a:r>
            <a:r>
              <a:rPr lang="en-US" sz="3200" b="1" dirty="0" err="1" smtClean="0">
                <a:solidFill>
                  <a:schemeClr val="tx2">
                    <a:lumMod val="10000"/>
                  </a:schemeClr>
                </a:solidFill>
                <a:latin typeface="Times New Roman" panose="02020603050405020304" pitchFamily="18" charset="0"/>
              </a:rPr>
              <a:t>iunie</a:t>
            </a:r>
            <a:r>
              <a:rPr lang="en-US" sz="3200" b="1" dirty="0" smtClean="0">
                <a:solidFill>
                  <a:schemeClr val="tx2">
                    <a:lumMod val="10000"/>
                  </a:schemeClr>
                </a:solidFill>
                <a:latin typeface="Times New Roman" panose="02020603050405020304" pitchFamily="18" charset="0"/>
              </a:rPr>
              <a:t> 2020 au </a:t>
            </a:r>
            <a:r>
              <a:rPr lang="en-US" sz="3200" b="1" dirty="0" err="1" smtClean="0">
                <a:solidFill>
                  <a:schemeClr val="tx2">
                    <a:lumMod val="10000"/>
                  </a:schemeClr>
                </a:solidFill>
                <a:latin typeface="Times New Roman" panose="02020603050405020304" pitchFamily="18" charset="0"/>
              </a:rPr>
              <a:t>fost</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publicate</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modificări</a:t>
            </a:r>
            <a:r>
              <a:rPr lang="en-US" sz="3200" b="1" dirty="0" smtClean="0">
                <a:solidFill>
                  <a:schemeClr val="tx2">
                    <a:lumMod val="10000"/>
                  </a:schemeClr>
                </a:solidFill>
                <a:latin typeface="Times New Roman" panose="02020603050405020304" pitchFamily="18" charset="0"/>
              </a:rPr>
              <a:t> la </a:t>
            </a:r>
            <a:r>
              <a:rPr lang="en-US" sz="3200" b="1" dirty="0" err="1" smtClean="0">
                <a:solidFill>
                  <a:schemeClr val="tx2">
                    <a:lumMod val="10000"/>
                  </a:schemeClr>
                </a:solidFill>
                <a:latin typeface="Times New Roman" panose="02020603050405020304" pitchFamily="18" charset="0"/>
              </a:rPr>
              <a:t>Ordinul</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Ministerului</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Finanţelor</a:t>
            </a:r>
            <a:r>
              <a:rPr lang="en-US" sz="3200" b="1" dirty="0" smtClean="0">
                <a:solidFill>
                  <a:schemeClr val="tx2">
                    <a:lumMod val="10000"/>
                  </a:schemeClr>
                </a:solidFill>
                <a:latin typeface="Times New Roman" panose="02020603050405020304" pitchFamily="18" charset="0"/>
              </a:rPr>
              <a:t> nr. 126/2017 </a:t>
            </a:r>
            <a:r>
              <a:rPr lang="en-US" sz="3200" b="1" dirty="0" err="1" smtClean="0">
                <a:solidFill>
                  <a:schemeClr val="tx2">
                    <a:lumMod val="10000"/>
                  </a:schemeClr>
                </a:solidFill>
                <a:latin typeface="Times New Roman" panose="02020603050405020304" pitchFamily="18" charset="0"/>
              </a:rPr>
              <a:t>unde</a:t>
            </a:r>
            <a:r>
              <a:rPr lang="en-US" sz="3200" b="1" dirty="0" smtClean="0">
                <a:solidFill>
                  <a:schemeClr val="tx2">
                    <a:lumMod val="10000"/>
                  </a:schemeClr>
                </a:solidFill>
                <a:latin typeface="Times New Roman" panose="02020603050405020304" pitchFamily="18" charset="0"/>
              </a:rPr>
              <a:t>, au </a:t>
            </a:r>
            <a:r>
              <a:rPr lang="en-US" sz="3200" b="1" dirty="0" err="1" smtClean="0">
                <a:solidFill>
                  <a:schemeClr val="tx2">
                    <a:lumMod val="10000"/>
                  </a:schemeClr>
                </a:solidFill>
                <a:latin typeface="Times New Roman" panose="02020603050405020304" pitchFamily="18" charset="0"/>
              </a:rPr>
              <a:t>fost</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introduse</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unele</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completări</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în</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anexa</a:t>
            </a:r>
            <a:r>
              <a:rPr lang="en-US" sz="3200" b="1" dirty="0" smtClean="0">
                <a:solidFill>
                  <a:schemeClr val="tx2">
                    <a:lumMod val="10000"/>
                  </a:schemeClr>
                </a:solidFill>
                <a:latin typeface="Times New Roman" panose="02020603050405020304" pitchFamily="18" charset="0"/>
              </a:rPr>
              <a:t> nr. 2, </a:t>
            </a:r>
            <a:r>
              <a:rPr lang="en-US" sz="3200" b="1" dirty="0" err="1" smtClean="0">
                <a:solidFill>
                  <a:schemeClr val="tx2">
                    <a:lumMod val="10000"/>
                  </a:schemeClr>
                </a:solidFill>
                <a:latin typeface="Times New Roman" panose="02020603050405020304" pitchFamily="18" charset="0"/>
              </a:rPr>
              <a:t>Instrucţiunea</a:t>
            </a:r>
            <a:r>
              <a:rPr lang="en-US" sz="3200" b="1" dirty="0" smtClean="0">
                <a:solidFill>
                  <a:schemeClr val="tx2">
                    <a:lumMod val="10000"/>
                  </a:schemeClr>
                </a:solidFill>
                <a:latin typeface="Times New Roman" panose="02020603050405020304" pitchFamily="18" charset="0"/>
              </a:rPr>
              <a:t> cu </a:t>
            </a:r>
            <a:r>
              <a:rPr lang="en-US" sz="3200" b="1" dirty="0" err="1" smtClean="0">
                <a:solidFill>
                  <a:schemeClr val="tx2">
                    <a:lumMod val="10000"/>
                  </a:schemeClr>
                </a:solidFill>
                <a:latin typeface="Times New Roman" panose="02020603050405020304" pitchFamily="18" charset="0"/>
              </a:rPr>
              <a:t>privire</a:t>
            </a:r>
            <a:r>
              <a:rPr lang="en-US" sz="3200" b="1" dirty="0" smtClean="0">
                <a:solidFill>
                  <a:schemeClr val="tx2">
                    <a:lumMod val="10000"/>
                  </a:schemeClr>
                </a:solidFill>
                <a:latin typeface="Times New Roman" panose="02020603050405020304" pitchFamily="18" charset="0"/>
              </a:rPr>
              <a:t> la </a:t>
            </a:r>
            <a:r>
              <a:rPr lang="en-US" sz="3200" b="1" dirty="0" err="1" smtClean="0">
                <a:solidFill>
                  <a:schemeClr val="tx2">
                    <a:lumMod val="10000"/>
                  </a:schemeClr>
                </a:solidFill>
                <a:latin typeface="Times New Roman" panose="02020603050405020304" pitchFamily="18" charset="0"/>
              </a:rPr>
              <a:t>modul</a:t>
            </a:r>
            <a:r>
              <a:rPr lang="en-US" sz="3200" b="1" dirty="0" smtClean="0">
                <a:solidFill>
                  <a:schemeClr val="tx2">
                    <a:lumMod val="10000"/>
                  </a:schemeClr>
                </a:solidFill>
                <a:latin typeface="Times New Roman" panose="02020603050405020304" pitchFamily="18" charset="0"/>
              </a:rPr>
              <a:t> de </a:t>
            </a:r>
            <a:r>
              <a:rPr lang="en-US" sz="3200" b="1" dirty="0" err="1" smtClean="0">
                <a:solidFill>
                  <a:schemeClr val="tx2">
                    <a:lumMod val="10000"/>
                  </a:schemeClr>
                </a:solidFill>
                <a:latin typeface="Times New Roman" panose="02020603050405020304" pitchFamily="18" charset="0"/>
              </a:rPr>
              <a:t>completare</a:t>
            </a:r>
            <a:r>
              <a:rPr lang="en-US" sz="3200" b="1" dirty="0" smtClean="0">
                <a:solidFill>
                  <a:schemeClr val="tx2">
                    <a:lumMod val="10000"/>
                  </a:schemeClr>
                </a:solidFill>
                <a:latin typeface="Times New Roman" panose="02020603050405020304" pitchFamily="18" charset="0"/>
              </a:rPr>
              <a:t> a </a:t>
            </a:r>
            <a:r>
              <a:rPr lang="en-US" sz="3200" b="1" dirty="0" err="1" smtClean="0">
                <a:solidFill>
                  <a:schemeClr val="tx2">
                    <a:lumMod val="10000"/>
                  </a:schemeClr>
                </a:solidFill>
                <a:latin typeface="Times New Roman" panose="02020603050405020304" pitchFamily="18" charset="0"/>
              </a:rPr>
              <a:t>Dării</a:t>
            </a:r>
            <a:r>
              <a:rPr lang="en-US" sz="3200" b="1" dirty="0" smtClean="0">
                <a:solidFill>
                  <a:schemeClr val="tx2">
                    <a:lumMod val="10000"/>
                  </a:schemeClr>
                </a:solidFill>
                <a:latin typeface="Times New Roman" panose="02020603050405020304" pitchFamily="18" charset="0"/>
              </a:rPr>
              <a:t> de </a:t>
            </a:r>
            <a:r>
              <a:rPr lang="en-US" sz="3200" b="1" dirty="0" err="1" smtClean="0">
                <a:solidFill>
                  <a:schemeClr val="tx2">
                    <a:lumMod val="10000"/>
                  </a:schemeClr>
                </a:solidFill>
                <a:latin typeface="Times New Roman" panose="02020603050405020304" pitchFamily="18" charset="0"/>
              </a:rPr>
              <a:t>seamă</a:t>
            </a:r>
            <a:r>
              <a:rPr lang="en-US" sz="3200" b="1" dirty="0" smtClean="0">
                <a:solidFill>
                  <a:schemeClr val="tx2">
                    <a:lumMod val="10000"/>
                  </a:schemeClr>
                </a:solidFill>
                <a:latin typeface="Times New Roman" panose="02020603050405020304" pitchFamily="18" charset="0"/>
              </a:rPr>
              <a:t> IPC 18. </a:t>
            </a:r>
            <a:r>
              <a:rPr lang="en-US" sz="3200" b="1" dirty="0" err="1" smtClean="0">
                <a:solidFill>
                  <a:schemeClr val="tx2">
                    <a:lumMod val="10000"/>
                  </a:schemeClr>
                </a:solidFill>
                <a:latin typeface="Times New Roman" panose="02020603050405020304" pitchFamily="18" charset="0"/>
              </a:rPr>
              <a:t>Una</a:t>
            </a:r>
            <a:r>
              <a:rPr lang="en-US" sz="3200" b="1" dirty="0" smtClean="0">
                <a:solidFill>
                  <a:schemeClr val="tx2">
                    <a:lumMod val="10000"/>
                  </a:schemeClr>
                </a:solidFill>
                <a:latin typeface="Times New Roman" panose="02020603050405020304" pitchFamily="18" charset="0"/>
              </a:rPr>
              <a:t> din </a:t>
            </a:r>
            <a:r>
              <a:rPr lang="en-US" sz="3200" b="1" dirty="0" err="1" smtClean="0">
                <a:solidFill>
                  <a:schemeClr val="tx2">
                    <a:lumMod val="10000"/>
                  </a:schemeClr>
                </a:solidFill>
                <a:latin typeface="Times New Roman" panose="02020603050405020304" pitchFamily="18" charset="0"/>
              </a:rPr>
              <a:t>modificările</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introduse</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în</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Instrucţiune</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este</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declararea</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indemnizaţiilor</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pentru</a:t>
            </a:r>
            <a:r>
              <a:rPr lang="en-US" sz="3200" b="1" dirty="0" smtClean="0">
                <a:solidFill>
                  <a:schemeClr val="tx2">
                    <a:lumMod val="10000"/>
                  </a:schemeClr>
                </a:solidFill>
                <a:latin typeface="Times New Roman" panose="02020603050405020304" pitchFamily="18" charset="0"/>
              </a:rPr>
              <a:t> incapacitate </a:t>
            </a:r>
            <a:r>
              <a:rPr lang="en-US" sz="3200" b="1" dirty="0" err="1" smtClean="0">
                <a:solidFill>
                  <a:schemeClr val="tx2">
                    <a:lumMod val="10000"/>
                  </a:schemeClr>
                </a:solidFill>
                <a:latin typeface="Times New Roman" panose="02020603050405020304" pitchFamily="18" charset="0"/>
              </a:rPr>
              <a:t>temporară</a:t>
            </a:r>
            <a:r>
              <a:rPr lang="en-US" sz="3200" b="1" dirty="0" smtClean="0">
                <a:solidFill>
                  <a:schemeClr val="tx2">
                    <a:lumMod val="10000"/>
                  </a:schemeClr>
                </a:solidFill>
                <a:latin typeface="Times New Roman" panose="02020603050405020304" pitchFamily="18" charset="0"/>
              </a:rPr>
              <a:t> de </a:t>
            </a:r>
            <a:r>
              <a:rPr lang="en-US" sz="3200" b="1" dirty="0" err="1" smtClean="0">
                <a:solidFill>
                  <a:schemeClr val="tx2">
                    <a:lumMod val="10000"/>
                  </a:schemeClr>
                </a:solidFill>
                <a:latin typeface="Times New Roman" panose="02020603050405020304" pitchFamily="18" charset="0"/>
              </a:rPr>
              <a:t>muncă</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în</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legătură</a:t>
            </a:r>
            <a:r>
              <a:rPr lang="en-US" sz="3200" b="1" dirty="0" smtClean="0">
                <a:solidFill>
                  <a:schemeClr val="tx2">
                    <a:lumMod val="10000"/>
                  </a:schemeClr>
                </a:solidFill>
                <a:latin typeface="Times New Roman" panose="02020603050405020304" pitchFamily="18" charset="0"/>
              </a:rPr>
              <a:t> cu </a:t>
            </a:r>
            <a:r>
              <a:rPr lang="en-US" sz="3200" b="1" dirty="0" err="1" smtClean="0">
                <a:solidFill>
                  <a:schemeClr val="tx2">
                    <a:lumMod val="10000"/>
                  </a:schemeClr>
                </a:solidFill>
                <a:latin typeface="Times New Roman" panose="02020603050405020304" pitchFamily="18" charset="0"/>
              </a:rPr>
              <a:t>accidentele</a:t>
            </a:r>
            <a:r>
              <a:rPr lang="en-US" sz="3200" b="1" dirty="0" smtClean="0">
                <a:solidFill>
                  <a:schemeClr val="tx2">
                    <a:lumMod val="10000"/>
                  </a:schemeClr>
                </a:solidFill>
                <a:latin typeface="Times New Roman" panose="02020603050405020304" pitchFamily="18" charset="0"/>
              </a:rPr>
              <a:t> de </a:t>
            </a:r>
            <a:r>
              <a:rPr lang="en-US" sz="3200" b="1" dirty="0" err="1" smtClean="0">
                <a:solidFill>
                  <a:schemeClr val="tx2">
                    <a:lumMod val="10000"/>
                  </a:schemeClr>
                </a:solidFill>
                <a:latin typeface="Times New Roman" panose="02020603050405020304" pitchFamily="18" charset="0"/>
              </a:rPr>
              <a:t>muncă</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şi</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bolile</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profesionale</a:t>
            </a:r>
            <a:r>
              <a:rPr lang="en-US" sz="3200" b="1" dirty="0" smtClean="0">
                <a:solidFill>
                  <a:schemeClr val="tx2">
                    <a:lumMod val="10000"/>
                  </a:schemeClr>
                </a:solidFill>
                <a:latin typeface="Times New Roman" panose="02020603050405020304" pitchFamily="18" charset="0"/>
              </a:rPr>
              <a:t> </a:t>
            </a:r>
            <a:r>
              <a:rPr lang="en-US" sz="3200" b="1" dirty="0" err="1" smtClean="0">
                <a:solidFill>
                  <a:schemeClr val="tx2">
                    <a:lumMod val="10000"/>
                  </a:schemeClr>
                </a:solidFill>
                <a:latin typeface="Times New Roman" panose="02020603050405020304" pitchFamily="18" charset="0"/>
              </a:rPr>
              <a:t>începînd</a:t>
            </a:r>
            <a:r>
              <a:rPr lang="en-US" sz="3200" b="1" dirty="0" smtClean="0">
                <a:solidFill>
                  <a:schemeClr val="tx2">
                    <a:lumMod val="10000"/>
                  </a:schemeClr>
                </a:solidFill>
                <a:latin typeface="Times New Roman" panose="02020603050405020304" pitchFamily="18" charset="0"/>
              </a:rPr>
              <a:t> cu data de 1 </a:t>
            </a:r>
            <a:r>
              <a:rPr lang="en-US" sz="3200" b="1" dirty="0" err="1" smtClean="0">
                <a:solidFill>
                  <a:schemeClr val="tx2">
                    <a:lumMod val="10000"/>
                  </a:schemeClr>
                </a:solidFill>
                <a:latin typeface="Times New Roman" panose="02020603050405020304" pitchFamily="18" charset="0"/>
              </a:rPr>
              <a:t>iunie</a:t>
            </a:r>
            <a:r>
              <a:rPr lang="en-US" sz="3200" b="1" dirty="0" smtClean="0">
                <a:solidFill>
                  <a:schemeClr val="tx2">
                    <a:lumMod val="10000"/>
                  </a:schemeClr>
                </a:solidFill>
                <a:latin typeface="Times New Roman" panose="02020603050405020304" pitchFamily="18" charset="0"/>
              </a:rPr>
              <a:t> 2020.</a:t>
            </a:r>
            <a:r>
              <a:rPr lang="en-US" sz="3200" b="1" dirty="0" smtClean="0">
                <a:solidFill>
                  <a:schemeClr val="tx2">
                    <a:lumMod val="10000"/>
                  </a:schemeClr>
                </a:solidFill>
                <a:latin typeface="Arial" panose="020B0604020202020204" pitchFamily="34" charset="0"/>
              </a:rPr>
              <a:t>"</a:t>
            </a:r>
            <a:endParaRPr lang="ru-RU" sz="2400" b="1" dirty="0" smtClean="0">
              <a:solidFill>
                <a:schemeClr val="tx2">
                  <a:lumMod val="10000"/>
                </a:schemeClr>
              </a:solidFill>
              <a:latin typeface="Calibri" panose="020F0502020204030204"/>
            </a:endParaRP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715404" cy="1140736"/>
          </a:xfrm>
        </p:spPr>
        <p:txBody>
          <a:bodyPr/>
          <a:lstStyle/>
          <a:p>
            <a:pPr algn="ctr"/>
            <a:r>
              <a:rPr lang="en-US" sz="2400" dirty="0" err="1" smtClean="0">
                <a:solidFill>
                  <a:srgbClr val="FF0000"/>
                </a:solidFill>
                <a:latin typeface="Arial Black" pitchFamily="34" charset="0"/>
                <a:cs typeface="Aharoni" pitchFamily="2" charset="-79"/>
              </a:rPr>
              <a:t>Legea</a:t>
            </a:r>
            <a:r>
              <a:rPr lang="en-US" sz="2400" dirty="0" smtClean="0">
                <a:solidFill>
                  <a:srgbClr val="FF0000"/>
                </a:solidFill>
                <a:latin typeface="Arial Black" pitchFamily="34" charset="0"/>
                <a:cs typeface="Aharoni" pitchFamily="2" charset="-79"/>
              </a:rPr>
              <a:t> nr. 257 din 16.12.2020 cu </a:t>
            </a:r>
            <a:r>
              <a:rPr lang="en-US" sz="2400" dirty="0" err="1" smtClean="0">
                <a:solidFill>
                  <a:srgbClr val="FF0000"/>
                </a:solidFill>
                <a:latin typeface="Arial Black" pitchFamily="34" charset="0"/>
                <a:cs typeface="Aharoni" pitchFamily="2" charset="-79"/>
              </a:rPr>
              <a:t>privire</a:t>
            </a:r>
            <a:r>
              <a:rPr lang="en-US" sz="2400" dirty="0" smtClean="0">
                <a:solidFill>
                  <a:srgbClr val="FF0000"/>
                </a:solidFill>
                <a:latin typeface="Arial Black" pitchFamily="34" charset="0"/>
                <a:cs typeface="Aharoni" pitchFamily="2" charset="-79"/>
              </a:rPr>
              <a:t> la </a:t>
            </a:r>
            <a:r>
              <a:rPr lang="en-US" sz="2400" dirty="0" err="1" smtClean="0">
                <a:solidFill>
                  <a:srgbClr val="FF0000"/>
                </a:solidFill>
                <a:latin typeface="Arial Black" pitchFamily="34" charset="0"/>
                <a:cs typeface="Aharoni" pitchFamily="2" charset="-79"/>
              </a:rPr>
              <a:t>modificarea</a:t>
            </a:r>
            <a:r>
              <a:rPr lang="en-US" sz="2400" dirty="0" smtClean="0">
                <a:solidFill>
                  <a:srgbClr val="FF0000"/>
                </a:solidFill>
                <a:latin typeface="Arial Black" pitchFamily="34" charset="0"/>
                <a:cs typeface="Aharoni" pitchFamily="2" charset="-79"/>
              </a:rPr>
              <a:t> </a:t>
            </a:r>
            <a:r>
              <a:rPr lang="en-US" sz="2400" dirty="0" err="1" smtClean="0">
                <a:solidFill>
                  <a:srgbClr val="FF0000"/>
                </a:solidFill>
                <a:latin typeface="Arial Black" pitchFamily="34" charset="0"/>
                <a:cs typeface="Aharoni" pitchFamily="2" charset="-79"/>
              </a:rPr>
              <a:t>unor</a:t>
            </a:r>
            <a:r>
              <a:rPr lang="en-US" sz="2400" dirty="0" smtClean="0">
                <a:solidFill>
                  <a:srgbClr val="FF0000"/>
                </a:solidFill>
                <a:latin typeface="Arial Black" pitchFamily="34" charset="0"/>
                <a:cs typeface="Aharoni" pitchFamily="2" charset="-79"/>
              </a:rPr>
              <a:t> </a:t>
            </a:r>
            <a:r>
              <a:rPr lang="en-US" sz="2400" dirty="0" err="1" smtClean="0">
                <a:solidFill>
                  <a:srgbClr val="FF0000"/>
                </a:solidFill>
                <a:latin typeface="Arial Black" pitchFamily="34" charset="0"/>
                <a:cs typeface="Aharoni" pitchFamily="2" charset="-79"/>
              </a:rPr>
              <a:t>acte</a:t>
            </a:r>
            <a:r>
              <a:rPr lang="en-US" sz="2400" dirty="0" smtClean="0">
                <a:solidFill>
                  <a:srgbClr val="FF0000"/>
                </a:solidFill>
                <a:latin typeface="Arial Black" pitchFamily="34" charset="0"/>
                <a:cs typeface="Aharoni" pitchFamily="2" charset="-79"/>
              </a:rPr>
              <a:t> normative, public</a:t>
            </a:r>
            <a:r>
              <a:rPr lang="ro-RO" sz="2400" dirty="0" smtClean="0">
                <a:solidFill>
                  <a:srgbClr val="FF0000"/>
                </a:solidFill>
                <a:latin typeface="Arial Black" pitchFamily="34" charset="0"/>
                <a:cs typeface="Aharoni" pitchFamily="2" charset="-79"/>
              </a:rPr>
              <a:t>a</a:t>
            </a:r>
            <a:r>
              <a:rPr lang="en-US" sz="2400" dirty="0" smtClean="0">
                <a:solidFill>
                  <a:srgbClr val="FF0000"/>
                </a:solidFill>
                <a:latin typeface="Arial Black" pitchFamily="34" charset="0"/>
                <a:cs typeface="Aharoni" pitchFamily="2" charset="-79"/>
              </a:rPr>
              <a:t>t</a:t>
            </a:r>
            <a:r>
              <a:rPr lang="ro-RO" sz="2400" dirty="0" smtClean="0">
                <a:solidFill>
                  <a:srgbClr val="FF0000"/>
                </a:solidFill>
                <a:latin typeface="Arial Black" pitchFamily="34" charset="0"/>
                <a:cs typeface="Aharoni" pitchFamily="2" charset="-79"/>
              </a:rPr>
              <a:t>ă</a:t>
            </a:r>
            <a:r>
              <a:rPr lang="en-US" sz="2400" dirty="0" smtClean="0">
                <a:solidFill>
                  <a:srgbClr val="FF0000"/>
                </a:solidFill>
                <a:latin typeface="Arial Black" pitchFamily="34" charset="0"/>
                <a:cs typeface="Aharoni" pitchFamily="2" charset="-79"/>
              </a:rPr>
              <a:t> </a:t>
            </a:r>
            <a:r>
              <a:rPr lang="ro-RO" sz="2400" dirty="0" smtClean="0">
                <a:solidFill>
                  <a:srgbClr val="FF0000"/>
                </a:solidFill>
                <a:latin typeface="Arial Black" pitchFamily="34" charset="0"/>
                <a:cs typeface="Aharoni" pitchFamily="2" charset="-79"/>
              </a:rPr>
              <a:t>î</a:t>
            </a:r>
            <a:r>
              <a:rPr lang="en-US" sz="2400" dirty="0" smtClean="0">
                <a:solidFill>
                  <a:srgbClr val="FF0000"/>
                </a:solidFill>
                <a:latin typeface="Arial Black" pitchFamily="34" charset="0"/>
                <a:cs typeface="Aharoni" pitchFamily="2" charset="-79"/>
              </a:rPr>
              <a:t>n </a:t>
            </a:r>
            <a:r>
              <a:rPr lang="en-US" sz="2400" dirty="0" err="1" smtClean="0">
                <a:solidFill>
                  <a:srgbClr val="FF0000"/>
                </a:solidFill>
                <a:latin typeface="Arial Black" pitchFamily="34" charset="0"/>
                <a:cs typeface="Aharoni" pitchFamily="2" charset="-79"/>
              </a:rPr>
              <a:t>Monitorul</a:t>
            </a:r>
            <a:r>
              <a:rPr lang="en-US" sz="2400" dirty="0" smtClean="0">
                <a:solidFill>
                  <a:srgbClr val="FF0000"/>
                </a:solidFill>
                <a:latin typeface="Arial Black" pitchFamily="34" charset="0"/>
                <a:cs typeface="Aharoni" pitchFamily="2" charset="-79"/>
              </a:rPr>
              <a:t> </a:t>
            </a:r>
            <a:r>
              <a:rPr lang="en-US" sz="2400" dirty="0" err="1" smtClean="0">
                <a:solidFill>
                  <a:srgbClr val="FF0000"/>
                </a:solidFill>
                <a:latin typeface="Arial Black" pitchFamily="34" charset="0"/>
                <a:cs typeface="Aharoni" pitchFamily="2" charset="-79"/>
              </a:rPr>
              <a:t>Oficial</a:t>
            </a:r>
            <a:r>
              <a:rPr lang="en-US" sz="2400" dirty="0" smtClean="0">
                <a:solidFill>
                  <a:srgbClr val="FF0000"/>
                </a:solidFill>
                <a:latin typeface="Arial Black" pitchFamily="34" charset="0"/>
                <a:cs typeface="Aharoni" pitchFamily="2" charset="-79"/>
              </a:rPr>
              <a:t> nr. 353-357 (7681-7685) din 22.12.2020</a:t>
            </a:r>
            <a:endParaRPr lang="en-US" sz="2400" dirty="0">
              <a:solidFill>
                <a:srgbClr val="FF0000"/>
              </a:solidFill>
              <a:latin typeface="Arial Black" pitchFamily="34" charset="0"/>
              <a:cs typeface="Aharoni" pitchFamily="2" charset="-79"/>
            </a:endParaRPr>
          </a:p>
        </p:txBody>
      </p:sp>
      <p:sp>
        <p:nvSpPr>
          <p:cNvPr id="3" name="Content Placeholder 2"/>
          <p:cNvSpPr>
            <a:spLocks noGrp="1"/>
          </p:cNvSpPr>
          <p:nvPr>
            <p:ph idx="1"/>
          </p:nvPr>
        </p:nvSpPr>
        <p:spPr/>
        <p:txBody>
          <a:bodyPr/>
          <a:lstStyle/>
          <a:p>
            <a:r>
              <a:rPr lang="ro-RO" b="1" dirty="0" smtClean="0">
                <a:solidFill>
                  <a:schemeClr val="tx2">
                    <a:lumMod val="10000"/>
                  </a:schemeClr>
                </a:solidFill>
              </a:rPr>
              <a:t>Art. XIII, Legea nr. 489/1999 privind sistemul public de asigurări sociale,</a:t>
            </a:r>
          </a:p>
          <a:p>
            <a:r>
              <a:rPr lang="ro-RO" b="1" dirty="0" smtClean="0">
                <a:solidFill>
                  <a:schemeClr val="tx2">
                    <a:lumMod val="10000"/>
                  </a:schemeClr>
                </a:solidFill>
              </a:rPr>
              <a:t>Art. XIV, Articolul 14 din Legea asigurării pentru accidente de muncă şi boli profesionale nr. 756/1999</a:t>
            </a:r>
          </a:p>
          <a:p>
            <a:r>
              <a:rPr lang="ro-RO" b="1" dirty="0" smtClean="0">
                <a:solidFill>
                  <a:schemeClr val="tx2">
                    <a:lumMod val="10000"/>
                  </a:schemeClr>
                </a:solidFill>
              </a:rPr>
              <a:t>Art. XXVI, Legea nr. 289/2004 privind indemnizaţiile pentru incapacitate temporară de muncă şi alte prestaţii de asigurări sociale.</a:t>
            </a:r>
            <a:endParaRPr lang="en-US" b="1" dirty="0">
              <a:solidFill>
                <a:schemeClr val="tx2">
                  <a:lumMod val="10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Прямоугольник 3">
            <a:extLst>
              <a:ext uri="{FF2B5EF4-FFF2-40B4-BE49-F238E27FC236}">
                <a16:creationId xmlns="" xmlns:a16="http://schemas.microsoft.com/office/drawing/2014/main" id="{952F03F6-EBE2-4238-9AE9-7A26250363DC}"/>
              </a:ext>
            </a:extLst>
          </p:cNvPr>
          <p:cNvSpPr/>
          <p:nvPr/>
        </p:nvSpPr>
        <p:spPr>
          <a:xfrm>
            <a:off x="357158" y="285728"/>
            <a:ext cx="8786842" cy="623734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ctr">
              <a:lnSpc>
                <a:spcPct val="115000"/>
              </a:lnSpc>
              <a:spcAft>
                <a:spcPts val="1000"/>
              </a:spcAft>
            </a:pPr>
            <a:r>
              <a:rPr lang="ro-RO" sz="2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ro-RO" sz="28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DECLARAŢIE</a:t>
            </a:r>
            <a:endParaRPr lang="ru-RU" sz="2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ro-RO" sz="28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o-RO" sz="23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Subsemnata/tul ___________________________________________________________ confirm pe proprie răspundere pierderea integrală  a venitului asigurat pentru  perioada_____________________________, la toate unităţile în care desfăşoară activităţi.</a:t>
            </a:r>
            <a:endParaRPr lang="ru-RU" sz="23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ro-RO" sz="23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În cazul în care se demonstrează că informaţia declarată mai sus nu este veridică mă oblig să restitui benevol sumele plătite nejustificat din contul angajatorului sau/şi din bugetul asigurărilor sociale de stat.	</a:t>
            </a:r>
            <a:endParaRPr lang="ru-RU" sz="23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ro-RO" sz="23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Data									Semnătura</a:t>
            </a:r>
            <a:endParaRPr lang="ru-RU" sz="23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ru-RU" sz="2000" dirty="0">
                <a:latin typeface="Calibri" panose="020F0502020204030204" pitchFamily="34" charset="0"/>
                <a:ea typeface="Calibri" panose="020F0502020204030204" pitchFamily="34" charset="0"/>
                <a:cs typeface="Times New Roman" panose="02020603050405020304" pitchFamily="18" charset="0"/>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12" name="Прямоугольник: скругленные углы 11">
            <a:extLst>
              <a:ext uri="{FF2B5EF4-FFF2-40B4-BE49-F238E27FC236}">
                <a16:creationId xmlns="" xmlns:a16="http://schemas.microsoft.com/office/drawing/2014/main" id="{644DC0F5-D3CC-4C33-BCD6-30BB83CE5AEB}"/>
              </a:ext>
            </a:extLst>
          </p:cNvPr>
          <p:cNvSpPr/>
          <p:nvPr/>
        </p:nvSpPr>
        <p:spPr>
          <a:xfrm>
            <a:off x="142844" y="1"/>
            <a:ext cx="8858312" cy="8572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o-RO" sz="2300" b="1" dirty="0">
                <a:solidFill>
                  <a:srgbClr val="C00000"/>
                </a:solidFill>
                <a:latin typeface="Times New Roman" panose="02020603050405020304" pitchFamily="18" charset="0"/>
                <a:cs typeface="Times New Roman" panose="02020603050405020304" pitchFamily="18" charset="0"/>
              </a:rPr>
              <a:t>Combinaţii de coduri ale categoriilor persoanelor asigurate care</a:t>
            </a:r>
            <a:endParaRPr lang="ru-RU" sz="2300" dirty="0">
              <a:solidFill>
                <a:srgbClr val="C00000"/>
              </a:solidFill>
              <a:latin typeface="Times New Roman" panose="02020603050405020304" pitchFamily="18" charset="0"/>
              <a:cs typeface="Times New Roman" panose="02020603050405020304" pitchFamily="18" charset="0"/>
            </a:endParaRPr>
          </a:p>
          <a:p>
            <a:pPr algn="ctr"/>
            <a:r>
              <a:rPr lang="ro-RO" sz="2300" b="1" dirty="0">
                <a:solidFill>
                  <a:srgbClr val="C00000"/>
                </a:solidFill>
                <a:latin typeface="Times New Roman" panose="02020603050405020304" pitchFamily="18" charset="0"/>
                <a:cs typeface="Times New Roman" panose="02020603050405020304" pitchFamily="18" charset="0"/>
              </a:rPr>
              <a:t>presupun suprapunere de perioade</a:t>
            </a:r>
            <a:endParaRPr lang="ru-RU" sz="2300" dirty="0">
              <a:solidFill>
                <a:srgbClr val="C00000"/>
              </a:solidFill>
              <a:latin typeface="Times New Roman" panose="02020603050405020304" pitchFamily="18" charset="0"/>
              <a:cs typeface="Times New Roman" panose="02020603050405020304" pitchFamily="18" charset="0"/>
            </a:endParaRPr>
          </a:p>
        </p:txBody>
      </p:sp>
      <p:graphicFrame>
        <p:nvGraphicFramePr>
          <p:cNvPr id="13" name="Таблица 12">
            <a:extLst>
              <a:ext uri="{FF2B5EF4-FFF2-40B4-BE49-F238E27FC236}">
                <a16:creationId xmlns="" xmlns:a16="http://schemas.microsoft.com/office/drawing/2014/main" id="{017D1F4C-FCF9-497A-B48B-FD310FA92E5D}"/>
              </a:ext>
            </a:extLst>
          </p:cNvPr>
          <p:cNvGraphicFramePr>
            <a:graphicFrameLocks noGrp="1"/>
          </p:cNvGraphicFramePr>
          <p:nvPr>
            <p:extLst>
              <p:ext uri="{D42A27DB-BD31-4B8C-83A1-F6EECF244321}">
                <p14:modId xmlns="" xmlns:p14="http://schemas.microsoft.com/office/powerpoint/2010/main" val="3822241326"/>
              </p:ext>
            </p:extLst>
          </p:nvPr>
        </p:nvGraphicFramePr>
        <p:xfrm>
          <a:off x="71406" y="896588"/>
          <a:ext cx="9072595" cy="5961412"/>
        </p:xfrm>
        <a:graphic>
          <a:graphicData uri="http://schemas.openxmlformats.org/drawingml/2006/table">
            <a:tbl>
              <a:tblPr firstRow="1" bandRow="1">
                <a:tableStyleId>{21E4AEA4-8DFA-4A89-87EB-49C32662AFE0}</a:tableStyleId>
              </a:tblPr>
              <a:tblGrid>
                <a:gridCol w="2321729">
                  <a:extLst>
                    <a:ext uri="{9D8B030D-6E8A-4147-A177-3AD203B41FA5}">
                      <a16:colId xmlns="" xmlns:a16="http://schemas.microsoft.com/office/drawing/2014/main" val="2262503735"/>
                    </a:ext>
                  </a:extLst>
                </a:gridCol>
                <a:gridCol w="1567068">
                  <a:extLst>
                    <a:ext uri="{9D8B030D-6E8A-4147-A177-3AD203B41FA5}">
                      <a16:colId xmlns="" xmlns:a16="http://schemas.microsoft.com/office/drawing/2014/main" val="300709761"/>
                    </a:ext>
                  </a:extLst>
                </a:gridCol>
                <a:gridCol w="2440072">
                  <a:extLst>
                    <a:ext uri="{9D8B030D-6E8A-4147-A177-3AD203B41FA5}">
                      <a16:colId xmlns="" xmlns:a16="http://schemas.microsoft.com/office/drawing/2014/main" val="3419879452"/>
                    </a:ext>
                  </a:extLst>
                </a:gridCol>
                <a:gridCol w="2743726">
                  <a:extLst>
                    <a:ext uri="{9D8B030D-6E8A-4147-A177-3AD203B41FA5}">
                      <a16:colId xmlns="" xmlns:a16="http://schemas.microsoft.com/office/drawing/2014/main" val="4098151290"/>
                    </a:ext>
                  </a:extLst>
                </a:gridCol>
              </a:tblGrid>
              <a:tr h="1304825">
                <a:tc>
                  <a:txBody>
                    <a:bodyPr/>
                    <a:lstStyle/>
                    <a:p>
                      <a:pPr algn="ctr">
                        <a:lnSpc>
                          <a:spcPct val="115000"/>
                        </a:lnSpc>
                        <a:spcAft>
                          <a:spcPts val="0"/>
                        </a:spcAft>
                      </a:pPr>
                      <a:r>
                        <a:rPr lang="ro-RO" sz="1800" b="1" dirty="0">
                          <a:solidFill>
                            <a:schemeClr val="tx2">
                              <a:lumMod val="10000"/>
                            </a:schemeClr>
                          </a:solidFill>
                          <a:effectLst/>
                        </a:rPr>
                        <a:t>Combinaţii de coduri</a:t>
                      </a:r>
                      <a:endParaRPr lang="ru-RU" sz="18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0"/>
                        </a:spcAft>
                      </a:pPr>
                      <a:r>
                        <a:rPr lang="ro-RO" sz="1800" b="1" dirty="0">
                          <a:solidFill>
                            <a:schemeClr val="tx2">
                              <a:lumMod val="10000"/>
                            </a:schemeClr>
                          </a:solidFill>
                          <a:effectLst/>
                        </a:rPr>
                        <a:t>Se acceptă/nu se acceptă suprapunerea perioadelor</a:t>
                      </a:r>
                      <a:endParaRPr lang="ru-RU" sz="18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0"/>
                        </a:spcAft>
                      </a:pPr>
                      <a:r>
                        <a:rPr lang="ro-RO" sz="1800" b="1" dirty="0">
                          <a:solidFill>
                            <a:schemeClr val="tx2">
                              <a:lumMod val="10000"/>
                            </a:schemeClr>
                          </a:solidFill>
                          <a:effectLst/>
                        </a:rPr>
                        <a:t>Legea sau Hotărârea Guvernului care reglementează situaţia</a:t>
                      </a:r>
                      <a:endParaRPr lang="ru-RU" sz="18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0"/>
                        </a:spcAft>
                      </a:pPr>
                      <a:r>
                        <a:rPr lang="ro-RO" sz="1800" b="1" dirty="0">
                          <a:solidFill>
                            <a:schemeClr val="tx2">
                              <a:lumMod val="10000"/>
                            </a:schemeClr>
                          </a:solidFill>
                          <a:effectLst/>
                        </a:rPr>
                        <a:t>Comentarii</a:t>
                      </a:r>
                      <a:endParaRPr lang="ru-RU" sz="18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2192915544"/>
                  </a:ext>
                </a:extLst>
              </a:tr>
              <a:tr h="1159815">
                <a:tc>
                  <a:txBody>
                    <a:bodyPr/>
                    <a:lstStyle/>
                    <a:p>
                      <a:pPr algn="just">
                        <a:lnSpc>
                          <a:spcPct val="115000"/>
                        </a:lnSpc>
                        <a:spcAft>
                          <a:spcPts val="0"/>
                        </a:spcAft>
                      </a:pPr>
                      <a:r>
                        <a:rPr lang="ro-RO" sz="1600" b="1" dirty="0">
                          <a:solidFill>
                            <a:srgbClr val="FF0000"/>
                          </a:solidFill>
                          <a:effectLst/>
                        </a:rPr>
                        <a:t>101–153</a:t>
                      </a:r>
                      <a:endParaRPr lang="ru-RU" sz="1600" b="1" dirty="0">
                        <a:solidFill>
                          <a:srgbClr val="FF0000"/>
                        </a:solidFill>
                        <a:effectLst/>
                      </a:endParaRPr>
                    </a:p>
                    <a:p>
                      <a:pPr algn="just">
                        <a:lnSpc>
                          <a:spcPct val="115000"/>
                        </a:lnSpc>
                        <a:spcAft>
                          <a:spcPts val="0"/>
                        </a:spcAft>
                      </a:pPr>
                      <a:r>
                        <a:rPr lang="ro-RO" sz="1600" b="1" dirty="0">
                          <a:solidFill>
                            <a:srgbClr val="7030A0"/>
                          </a:solidFill>
                          <a:effectLst/>
                        </a:rPr>
                        <a:t>Suprapunerea perioadelor de activitate cu perioadele de ITM.</a:t>
                      </a:r>
                      <a:endParaRPr lang="ru-RU" sz="16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600" b="1" dirty="0">
                          <a:solidFill>
                            <a:schemeClr val="tx2">
                              <a:lumMod val="10000"/>
                            </a:schemeClr>
                          </a:solidFill>
                          <a:effectLst/>
                        </a:rPr>
                        <a:t>Nu se acceptă</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15000"/>
                        </a:lnSpc>
                        <a:spcAft>
                          <a:spcPts val="0"/>
                        </a:spcAft>
                      </a:pPr>
                      <a:r>
                        <a:rPr lang="ro-RO" sz="1600" b="1" dirty="0">
                          <a:solidFill>
                            <a:srgbClr val="7030A0"/>
                          </a:solidFill>
                          <a:effectLst/>
                        </a:rPr>
                        <a:t>Art. 2 din Legea nr. 289/2004;</a:t>
                      </a:r>
                      <a:endParaRPr lang="ru-RU" sz="1600" b="1" dirty="0">
                        <a:solidFill>
                          <a:srgbClr val="7030A0"/>
                        </a:solidFill>
                        <a:effectLst/>
                      </a:endParaRPr>
                    </a:p>
                    <a:p>
                      <a:pPr>
                        <a:lnSpc>
                          <a:spcPct val="115000"/>
                        </a:lnSpc>
                        <a:spcAft>
                          <a:spcPts val="0"/>
                        </a:spcAft>
                      </a:pPr>
                      <a:r>
                        <a:rPr lang="ro-RO" sz="1600" b="1" dirty="0">
                          <a:solidFill>
                            <a:srgbClr val="7030A0"/>
                          </a:solidFill>
                          <a:effectLst/>
                        </a:rPr>
                        <a:t>Pct. 14 din HG nr. 108/2005</a:t>
                      </a:r>
                      <a:endParaRPr lang="ru-RU" sz="16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600" b="1" dirty="0">
                          <a:solidFill>
                            <a:srgbClr val="7030A0"/>
                          </a:solidFill>
                          <a:effectLst/>
                        </a:rPr>
                        <a:t>Este obligatorie pierderea venitului asigurat pe perioada de ITM la toate entităţile la care </a:t>
                      </a:r>
                      <a:r>
                        <a:rPr lang="ro-RO" sz="1600" b="1" dirty="0" smtClean="0">
                          <a:solidFill>
                            <a:srgbClr val="7030A0"/>
                          </a:solidFill>
                          <a:effectLst/>
                        </a:rPr>
                        <a:t>desfăşoară</a:t>
                      </a:r>
                      <a:r>
                        <a:rPr lang="en-US" sz="1600" b="1" dirty="0" smtClean="0">
                          <a:solidFill>
                            <a:srgbClr val="7030A0"/>
                          </a:solidFill>
                          <a:effectLst/>
                        </a:rPr>
                        <a:t> </a:t>
                      </a:r>
                      <a:r>
                        <a:rPr lang="ro-RO" sz="1600" b="1" dirty="0" smtClean="0">
                          <a:solidFill>
                            <a:srgbClr val="7030A0"/>
                          </a:solidFill>
                          <a:effectLst/>
                        </a:rPr>
                        <a:t>activităţi</a:t>
                      </a:r>
                      <a:r>
                        <a:rPr lang="ro-RO" sz="1600" b="1" dirty="0">
                          <a:solidFill>
                            <a:srgbClr val="7030A0"/>
                          </a:solidFill>
                          <a:effectLst/>
                        </a:rPr>
                        <a:t>.</a:t>
                      </a:r>
                      <a:endParaRPr lang="ru-RU" sz="16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4182743435"/>
                  </a:ext>
                </a:extLst>
              </a:tr>
              <a:tr h="1748386">
                <a:tc>
                  <a:txBody>
                    <a:bodyPr/>
                    <a:lstStyle/>
                    <a:p>
                      <a:pPr algn="just">
                        <a:lnSpc>
                          <a:spcPct val="115000"/>
                        </a:lnSpc>
                        <a:spcAft>
                          <a:spcPts val="0"/>
                        </a:spcAft>
                      </a:pPr>
                      <a:r>
                        <a:rPr lang="ro-RO" sz="1600" b="1" dirty="0">
                          <a:solidFill>
                            <a:srgbClr val="FF0000"/>
                          </a:solidFill>
                          <a:effectLst/>
                        </a:rPr>
                        <a:t>160–153</a:t>
                      </a:r>
                      <a:endParaRPr lang="ru-RU" sz="1600" b="1" dirty="0">
                        <a:solidFill>
                          <a:srgbClr val="FF0000"/>
                        </a:solidFill>
                        <a:effectLst/>
                      </a:endParaRPr>
                    </a:p>
                    <a:p>
                      <a:pPr algn="l">
                        <a:lnSpc>
                          <a:spcPct val="115000"/>
                        </a:lnSpc>
                        <a:spcAft>
                          <a:spcPts val="0"/>
                        </a:spcAft>
                      </a:pPr>
                      <a:r>
                        <a:rPr lang="ro-RO" sz="1600" b="1" dirty="0">
                          <a:solidFill>
                            <a:srgbClr val="7030A0"/>
                          </a:solidFill>
                          <a:effectLst/>
                        </a:rPr>
                        <a:t>Suprapunerea  perioadelor de concediului de odihnă anual cu perioada de ITM.</a:t>
                      </a:r>
                      <a:endParaRPr lang="ru-RU" sz="16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600" b="1" dirty="0">
                          <a:solidFill>
                            <a:schemeClr val="tx2">
                              <a:lumMod val="10000"/>
                            </a:schemeClr>
                          </a:solidFill>
                          <a:effectLst/>
                        </a:rPr>
                        <a:t>Se acceptă</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600" b="1" dirty="0">
                          <a:solidFill>
                            <a:srgbClr val="7030A0"/>
                          </a:solidFill>
                          <a:effectLst/>
                        </a:rPr>
                        <a:t>Pct. 32 din HG nr. 108/2005</a:t>
                      </a:r>
                      <a:endParaRPr lang="ru-RU" sz="16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15000"/>
                        </a:lnSpc>
                        <a:spcAft>
                          <a:spcPts val="0"/>
                        </a:spcAft>
                      </a:pPr>
                      <a:r>
                        <a:rPr lang="ro-RO" sz="1600" b="1" dirty="0">
                          <a:solidFill>
                            <a:srgbClr val="7030A0"/>
                          </a:solidFill>
                          <a:effectLst/>
                        </a:rPr>
                        <a:t>Legislaţia prevede situaţii de aflare în  concediu medical  în perioada aflării în concediul de odihnă anual.</a:t>
                      </a:r>
                      <a:endParaRPr lang="ru-RU" sz="16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62421533"/>
                  </a:ext>
                </a:extLst>
              </a:tr>
              <a:tr h="1748386">
                <a:tc>
                  <a:txBody>
                    <a:bodyPr/>
                    <a:lstStyle/>
                    <a:p>
                      <a:pPr algn="just">
                        <a:lnSpc>
                          <a:spcPct val="115000"/>
                        </a:lnSpc>
                        <a:spcAft>
                          <a:spcPts val="0"/>
                        </a:spcAft>
                      </a:pPr>
                      <a:r>
                        <a:rPr lang="ro-RO" sz="1600" b="1" dirty="0">
                          <a:solidFill>
                            <a:srgbClr val="FF0000"/>
                          </a:solidFill>
                          <a:effectLst/>
                        </a:rPr>
                        <a:t>155–153</a:t>
                      </a:r>
                      <a:endParaRPr lang="ru-RU" sz="1600" b="1" dirty="0">
                        <a:solidFill>
                          <a:srgbClr val="FF0000"/>
                        </a:solidFill>
                        <a:effectLst/>
                      </a:endParaRPr>
                    </a:p>
                    <a:p>
                      <a:pPr algn="just">
                        <a:lnSpc>
                          <a:spcPct val="115000"/>
                        </a:lnSpc>
                        <a:spcAft>
                          <a:spcPts val="0"/>
                        </a:spcAft>
                      </a:pPr>
                      <a:r>
                        <a:rPr lang="ro-RO" sz="1600" b="1" dirty="0">
                          <a:solidFill>
                            <a:srgbClr val="7030A0"/>
                          </a:solidFill>
                          <a:effectLst/>
                        </a:rPr>
                        <a:t>suprapunerea  perioadelor de prelungire a concediului de odihnă anual cu perioada de ITM.</a:t>
                      </a:r>
                      <a:endParaRPr lang="ru-RU" sz="16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600" b="1" dirty="0">
                          <a:solidFill>
                            <a:schemeClr val="tx2">
                              <a:lumMod val="10000"/>
                            </a:schemeClr>
                          </a:solidFill>
                          <a:effectLst/>
                        </a:rPr>
                        <a:t>Se acceptă</a:t>
                      </a:r>
                      <a:endParaRPr lang="ru-RU" sz="16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600" b="1" dirty="0">
                          <a:solidFill>
                            <a:srgbClr val="7030A0"/>
                          </a:solidFill>
                          <a:effectLst/>
                        </a:rPr>
                        <a:t>Art. 122 din Codul Muncii;</a:t>
                      </a:r>
                      <a:endParaRPr lang="ru-RU" sz="1600" b="1" dirty="0">
                        <a:solidFill>
                          <a:srgbClr val="7030A0"/>
                        </a:solidFill>
                        <a:effectLst/>
                      </a:endParaRPr>
                    </a:p>
                    <a:p>
                      <a:pPr algn="just">
                        <a:lnSpc>
                          <a:spcPct val="115000"/>
                        </a:lnSpc>
                        <a:spcAft>
                          <a:spcPts val="0"/>
                        </a:spcAft>
                      </a:pPr>
                      <a:r>
                        <a:rPr lang="ro-RO" sz="1600" b="1" dirty="0">
                          <a:solidFill>
                            <a:srgbClr val="7030A0"/>
                          </a:solidFill>
                          <a:effectLst/>
                        </a:rPr>
                        <a:t>Pct. 32 din HG nr. 108/2005</a:t>
                      </a:r>
                      <a:endParaRPr lang="ru-RU" sz="16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15000"/>
                        </a:lnSpc>
                        <a:spcAft>
                          <a:spcPts val="0"/>
                        </a:spcAft>
                      </a:pPr>
                      <a:r>
                        <a:rPr lang="ro-RO" sz="1600" b="1" dirty="0">
                          <a:solidFill>
                            <a:srgbClr val="7030A0"/>
                          </a:solidFill>
                          <a:effectLst/>
                        </a:rPr>
                        <a:t>În perioada de prelungire a concediului de odihnă anual persoana asigurată pierde venitul asigurat ceia ce dă dreptul la ITM .</a:t>
                      </a:r>
                      <a:endParaRPr lang="ru-RU" sz="1600" b="1"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816764031"/>
                  </a:ext>
                </a:extLst>
              </a:tr>
            </a:tbl>
          </a:graphicData>
        </a:graphic>
      </p:graphicFrame>
    </p:spTree>
    <p:extLst>
      <p:ext uri="{BB962C8B-B14F-4D97-AF65-F5344CB8AC3E}">
        <p14:creationId xmlns="" xmlns:p14="http://schemas.microsoft.com/office/powerpoint/2010/main" val="27712162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graphicFrame>
        <p:nvGraphicFramePr>
          <p:cNvPr id="13" name="Таблица 12">
            <a:extLst>
              <a:ext uri="{FF2B5EF4-FFF2-40B4-BE49-F238E27FC236}">
                <a16:creationId xmlns="" xmlns:a16="http://schemas.microsoft.com/office/drawing/2014/main" id="{017D1F4C-FCF9-497A-B48B-FD310FA92E5D}"/>
              </a:ext>
            </a:extLst>
          </p:cNvPr>
          <p:cNvGraphicFramePr>
            <a:graphicFrameLocks noGrp="1"/>
          </p:cNvGraphicFramePr>
          <p:nvPr>
            <p:extLst>
              <p:ext uri="{D42A27DB-BD31-4B8C-83A1-F6EECF244321}">
                <p14:modId xmlns="" xmlns:p14="http://schemas.microsoft.com/office/powerpoint/2010/main" val="282953659"/>
              </p:ext>
            </p:extLst>
          </p:nvPr>
        </p:nvGraphicFramePr>
        <p:xfrm>
          <a:off x="1" y="0"/>
          <a:ext cx="9144000" cy="6966830"/>
        </p:xfrm>
        <a:graphic>
          <a:graphicData uri="http://schemas.openxmlformats.org/drawingml/2006/table">
            <a:tbl>
              <a:tblPr firstRow="1" bandRow="1">
                <a:tableStyleId>{46F890A9-2807-4EBB-B81D-B2AA78EC7F39}</a:tableStyleId>
              </a:tblPr>
              <a:tblGrid>
                <a:gridCol w="2293793">
                  <a:extLst>
                    <a:ext uri="{9D8B030D-6E8A-4147-A177-3AD203B41FA5}">
                      <a16:colId xmlns="" xmlns:a16="http://schemas.microsoft.com/office/drawing/2014/main" val="2262503735"/>
                    </a:ext>
                  </a:extLst>
                </a:gridCol>
                <a:gridCol w="1590128">
                  <a:extLst>
                    <a:ext uri="{9D8B030D-6E8A-4147-A177-3AD203B41FA5}">
                      <a16:colId xmlns="" xmlns:a16="http://schemas.microsoft.com/office/drawing/2014/main" val="300709761"/>
                    </a:ext>
                  </a:extLst>
                </a:gridCol>
                <a:gridCol w="2475978">
                  <a:extLst>
                    <a:ext uri="{9D8B030D-6E8A-4147-A177-3AD203B41FA5}">
                      <a16:colId xmlns="" xmlns:a16="http://schemas.microsoft.com/office/drawing/2014/main" val="3419879452"/>
                    </a:ext>
                  </a:extLst>
                </a:gridCol>
                <a:gridCol w="2784101">
                  <a:extLst>
                    <a:ext uri="{9D8B030D-6E8A-4147-A177-3AD203B41FA5}">
                      <a16:colId xmlns="" xmlns:a16="http://schemas.microsoft.com/office/drawing/2014/main" val="4098151290"/>
                    </a:ext>
                  </a:extLst>
                </a:gridCol>
              </a:tblGrid>
              <a:tr h="1214422">
                <a:tc>
                  <a:txBody>
                    <a:bodyPr/>
                    <a:lstStyle/>
                    <a:p>
                      <a:pPr algn="ctr">
                        <a:lnSpc>
                          <a:spcPct val="115000"/>
                        </a:lnSpc>
                        <a:spcAft>
                          <a:spcPts val="0"/>
                        </a:spcAft>
                      </a:pPr>
                      <a:r>
                        <a:rPr lang="ro-RO" sz="1800" dirty="0">
                          <a:solidFill>
                            <a:schemeClr val="tx2">
                              <a:lumMod val="10000"/>
                            </a:schemeClr>
                          </a:solidFill>
                          <a:effectLst/>
                          <a:latin typeface="Times New Roman" panose="02020603050405020304" pitchFamily="18" charset="0"/>
                          <a:cs typeface="Times New Roman" panose="02020603050405020304" pitchFamily="18" charset="0"/>
                        </a:rPr>
                        <a:t>Combinaţii de coduri</a:t>
                      </a:r>
                      <a:endParaRPr lang="ru-RU" sz="1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0"/>
                        </a:spcAft>
                      </a:pPr>
                      <a:r>
                        <a:rPr lang="ro-RO" sz="1800" dirty="0">
                          <a:solidFill>
                            <a:schemeClr val="tx2">
                              <a:lumMod val="10000"/>
                            </a:schemeClr>
                          </a:solidFill>
                          <a:effectLst/>
                          <a:latin typeface="Times New Roman" panose="02020603050405020304" pitchFamily="18" charset="0"/>
                          <a:cs typeface="Times New Roman" panose="02020603050405020304" pitchFamily="18" charset="0"/>
                        </a:rPr>
                        <a:t>Se acceptă/nu se acceptă suprapunerea perioadelor</a:t>
                      </a:r>
                      <a:endParaRPr lang="ru-RU" sz="1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0"/>
                        </a:spcAft>
                      </a:pPr>
                      <a:r>
                        <a:rPr lang="ro-RO" sz="1800" dirty="0">
                          <a:solidFill>
                            <a:schemeClr val="tx2">
                              <a:lumMod val="10000"/>
                            </a:schemeClr>
                          </a:solidFill>
                          <a:effectLst/>
                          <a:latin typeface="Times New Roman" panose="02020603050405020304" pitchFamily="18" charset="0"/>
                          <a:cs typeface="Times New Roman" panose="02020603050405020304" pitchFamily="18" charset="0"/>
                        </a:rPr>
                        <a:t>Legea sau Hotărârea Guvernului care reglementează situaţia</a:t>
                      </a:r>
                      <a:endParaRPr lang="ru-RU" sz="1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ctr">
                        <a:lnSpc>
                          <a:spcPct val="115000"/>
                        </a:lnSpc>
                        <a:spcAft>
                          <a:spcPts val="0"/>
                        </a:spcAft>
                      </a:pPr>
                      <a:r>
                        <a:rPr lang="ro-RO" sz="1800" dirty="0">
                          <a:solidFill>
                            <a:schemeClr val="tx2">
                              <a:lumMod val="10000"/>
                            </a:schemeClr>
                          </a:solidFill>
                          <a:effectLst/>
                          <a:latin typeface="Times New Roman" panose="02020603050405020304" pitchFamily="18" charset="0"/>
                          <a:cs typeface="Times New Roman" panose="02020603050405020304" pitchFamily="18" charset="0"/>
                        </a:rPr>
                        <a:t>Comentarii</a:t>
                      </a:r>
                      <a:endParaRPr lang="ru-RU" sz="18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2192915544"/>
                  </a:ext>
                </a:extLst>
              </a:tr>
              <a:tr h="2280437">
                <a:tc>
                  <a:txBody>
                    <a:bodyPr/>
                    <a:lstStyle/>
                    <a:p>
                      <a:pPr algn="just">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143–160</a:t>
                      </a:r>
                      <a:endParaRPr lang="ru-RU" sz="1400" dirty="0">
                        <a:solidFill>
                          <a:srgbClr val="7030A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143–101</a:t>
                      </a:r>
                      <a:endParaRPr lang="ru-RU" sz="1400" dirty="0">
                        <a:solidFill>
                          <a:srgbClr val="7030A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Suprapunerea codului 143 cu perioadele de activitate sau perioada concediului de odihnă anual.</a:t>
                      </a:r>
                      <a:endParaRPr lang="ru-RU" sz="1400"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Nu se acceptă</a:t>
                      </a:r>
                      <a:endParaRPr lang="ru-RU" sz="1400"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Art. 1 din Legea 489/1999 (noţiunea de recompensă);</a:t>
                      </a:r>
                      <a:endParaRPr lang="ru-RU" sz="1400"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Codul 143 este prevăzut pentru reflectarea plăţilor cu caracter unic pe perioada concediului medical, concediului de maternitate şi  de îngrijire a copilului, </a:t>
                      </a:r>
                      <a:r>
                        <a:rPr lang="ro-RO" sz="1400" dirty="0" smtClean="0">
                          <a:solidFill>
                            <a:srgbClr val="7030A0"/>
                          </a:solidFill>
                          <a:effectLst/>
                          <a:latin typeface="Times New Roman" panose="02020603050405020304" pitchFamily="18" charset="0"/>
                          <a:cs typeface="Times New Roman" panose="02020603050405020304" pitchFamily="18" charset="0"/>
                        </a:rPr>
                        <a:t>de</a:t>
                      </a:r>
                      <a:r>
                        <a:rPr lang="en-US" sz="1400" dirty="0" smtClean="0">
                          <a:solidFill>
                            <a:srgbClr val="7030A0"/>
                          </a:solidFill>
                          <a:effectLst/>
                          <a:latin typeface="Times New Roman" panose="02020603050405020304" pitchFamily="18" charset="0"/>
                          <a:cs typeface="Times New Roman" panose="02020603050405020304" pitchFamily="18" charset="0"/>
                        </a:rPr>
                        <a:t> </a:t>
                      </a:r>
                      <a:r>
                        <a:rPr lang="ro-RO" sz="1400" dirty="0" smtClean="0">
                          <a:solidFill>
                            <a:srgbClr val="7030A0"/>
                          </a:solidFill>
                          <a:effectLst/>
                          <a:latin typeface="Times New Roman" panose="02020603050405020304" pitchFamily="18" charset="0"/>
                          <a:cs typeface="Times New Roman" panose="02020603050405020304" pitchFamily="18" charset="0"/>
                        </a:rPr>
                        <a:t>aceea </a:t>
                      </a:r>
                      <a:r>
                        <a:rPr lang="ro-RO" sz="1400" dirty="0">
                          <a:solidFill>
                            <a:srgbClr val="7030A0"/>
                          </a:solidFill>
                          <a:effectLst/>
                          <a:latin typeface="Times New Roman" panose="02020603050405020304" pitchFamily="18" charset="0"/>
                          <a:cs typeface="Times New Roman" panose="02020603050405020304" pitchFamily="18" charset="0"/>
                        </a:rPr>
                        <a:t>nu se acceptă utilizarea în combinaţie cu alte coduri care presupun activitate sau concediu de odihnă. Plata cu caracter unic este un venit asigurat şi se declară împreună cu fondul de retribuire a muncii.</a:t>
                      </a:r>
                      <a:endParaRPr lang="ru-RU" sz="1400"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4182743435"/>
                  </a:ext>
                </a:extLst>
              </a:tr>
              <a:tr h="1288406">
                <a:tc>
                  <a:txBody>
                    <a:bodyPr/>
                    <a:lstStyle/>
                    <a:p>
                      <a:pPr algn="just">
                        <a:lnSpc>
                          <a:spcPct val="115000"/>
                        </a:lnSpc>
                        <a:spcAft>
                          <a:spcPts val="0"/>
                        </a:spcAft>
                      </a:pPr>
                      <a:r>
                        <a:rPr lang="ro-RO" sz="1400">
                          <a:solidFill>
                            <a:srgbClr val="7030A0"/>
                          </a:solidFill>
                          <a:effectLst/>
                          <a:latin typeface="Times New Roman" panose="02020603050405020304" pitchFamily="18" charset="0"/>
                          <a:cs typeface="Times New Roman" panose="02020603050405020304" pitchFamily="18" charset="0"/>
                        </a:rPr>
                        <a:t>160–101</a:t>
                      </a:r>
                      <a:endParaRPr lang="ru-RU" sz="1400">
                        <a:solidFill>
                          <a:srgbClr val="7030A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o-RO" sz="1400">
                          <a:solidFill>
                            <a:srgbClr val="7030A0"/>
                          </a:solidFill>
                          <a:effectLst/>
                          <a:latin typeface="Times New Roman" panose="02020603050405020304" pitchFamily="18" charset="0"/>
                          <a:cs typeface="Times New Roman" panose="02020603050405020304" pitchFamily="18" charset="0"/>
                        </a:rPr>
                        <a:t>Suprapunerea perioadelor de activitate cu perioadele de beneficiere de indemnizaţie de concediu de odihnă anual</a:t>
                      </a:r>
                      <a:endParaRPr lang="ru-RU"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400">
                          <a:solidFill>
                            <a:srgbClr val="7030A0"/>
                          </a:solidFill>
                          <a:effectLst/>
                          <a:latin typeface="Times New Roman" panose="02020603050405020304" pitchFamily="18" charset="0"/>
                          <a:cs typeface="Times New Roman" panose="02020603050405020304" pitchFamily="18" charset="0"/>
                        </a:rPr>
                        <a:t>Se acceptă</a:t>
                      </a:r>
                      <a:endParaRPr lang="ru-RU"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400">
                          <a:solidFill>
                            <a:srgbClr val="7030A0"/>
                          </a:solidFill>
                          <a:effectLst/>
                          <a:latin typeface="Times New Roman" panose="02020603050405020304" pitchFamily="18" charset="0"/>
                          <a:cs typeface="Times New Roman" panose="02020603050405020304" pitchFamily="18" charset="0"/>
                        </a:rPr>
                        <a:t>Art. 122 din Codul Muncii;</a:t>
                      </a:r>
                      <a:endParaRPr lang="ru-RU" sz="1400">
                        <a:solidFill>
                          <a:srgbClr val="7030A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o-RO" sz="1400">
                          <a:solidFill>
                            <a:srgbClr val="7030A0"/>
                          </a:solidFill>
                          <a:effectLst/>
                          <a:latin typeface="Times New Roman" panose="02020603050405020304" pitchFamily="18" charset="0"/>
                          <a:cs typeface="Times New Roman" panose="02020603050405020304" pitchFamily="18" charset="0"/>
                        </a:rPr>
                        <a:t> </a:t>
                      </a:r>
                      <a:endParaRPr lang="ru-RU"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La aflarea angajatului în concediul de odihnă anual, acesta poate fi rechemat şi remunerat pentru activitate în perioada respectivă.</a:t>
                      </a:r>
                      <a:endParaRPr lang="ru-RU" sz="1400"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62421533"/>
                  </a:ext>
                </a:extLst>
              </a:tr>
              <a:tr h="1451187">
                <a:tc>
                  <a:txBody>
                    <a:bodyPr/>
                    <a:lstStyle/>
                    <a:p>
                      <a:pPr algn="just">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163–153</a:t>
                      </a:r>
                      <a:endParaRPr lang="ru-RU" sz="1400" dirty="0">
                        <a:solidFill>
                          <a:srgbClr val="7030A0"/>
                        </a:solidFill>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Suprapunerea perioadei în care persoana a fost remunerată în calitate de membru al Consiliului de administraţie cu perioada de ITM</a:t>
                      </a:r>
                      <a:endParaRPr lang="ru-RU" sz="1400"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Se acceptă</a:t>
                      </a:r>
                      <a:endParaRPr lang="ru-RU" sz="1400"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400">
                          <a:solidFill>
                            <a:srgbClr val="7030A0"/>
                          </a:solidFill>
                          <a:effectLst/>
                          <a:latin typeface="Times New Roman" panose="02020603050405020304" pitchFamily="18" charset="0"/>
                          <a:cs typeface="Times New Roman" panose="02020603050405020304" pitchFamily="18" charset="0"/>
                        </a:rPr>
                        <a:t>Art. 1 din Legea 489/1999 (noţiunea de recompensă);</a:t>
                      </a:r>
                      <a:endParaRPr lang="ru-RU" sz="140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just">
                        <a:lnSpc>
                          <a:spcPct val="115000"/>
                        </a:lnSpc>
                        <a:spcAft>
                          <a:spcPts val="0"/>
                        </a:spcAft>
                      </a:pPr>
                      <a:r>
                        <a:rPr lang="ro-RO" sz="1400" dirty="0">
                          <a:solidFill>
                            <a:srgbClr val="7030A0"/>
                          </a:solidFill>
                          <a:effectLst/>
                          <a:latin typeface="Times New Roman" panose="02020603050405020304" pitchFamily="18" charset="0"/>
                          <a:cs typeface="Times New Roman" panose="02020603050405020304" pitchFamily="18" charset="0"/>
                        </a:rPr>
                        <a:t>Se constată situaţii de remunerare a persoanelor care, efectiv nu activează dar se achită o plată în calitate de membru al consiliului de administraţie al unei entităţi economice.</a:t>
                      </a:r>
                      <a:endParaRPr lang="ru-RU" sz="1400"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816764031"/>
                  </a:ext>
                </a:extLst>
              </a:tr>
            </a:tbl>
          </a:graphicData>
        </a:graphic>
      </p:graphicFrame>
    </p:spTree>
    <p:extLst>
      <p:ext uri="{BB962C8B-B14F-4D97-AF65-F5344CB8AC3E}">
        <p14:creationId xmlns="" xmlns:p14="http://schemas.microsoft.com/office/powerpoint/2010/main" val="1694710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Таблица 12">
            <a:extLst>
              <a:ext uri="{FF2B5EF4-FFF2-40B4-BE49-F238E27FC236}">
                <a16:creationId xmlns="" xmlns:a16="http://schemas.microsoft.com/office/drawing/2014/main" id="{017D1F4C-FCF9-497A-B48B-FD310FA92E5D}"/>
              </a:ext>
            </a:extLst>
          </p:cNvPr>
          <p:cNvGraphicFramePr>
            <a:graphicFrameLocks noGrp="1"/>
          </p:cNvGraphicFramePr>
          <p:nvPr>
            <p:extLst>
              <p:ext uri="{D42A27DB-BD31-4B8C-83A1-F6EECF244321}">
                <p14:modId xmlns="" xmlns:p14="http://schemas.microsoft.com/office/powerpoint/2010/main" val="3569990250"/>
              </p:ext>
            </p:extLst>
          </p:nvPr>
        </p:nvGraphicFramePr>
        <p:xfrm>
          <a:off x="71407" y="-1"/>
          <a:ext cx="9072592" cy="6890448"/>
        </p:xfrm>
        <a:graphic>
          <a:graphicData uri="http://schemas.openxmlformats.org/drawingml/2006/table">
            <a:tbl>
              <a:tblPr firstRow="1" bandRow="1">
                <a:tableStyleId>{21E4AEA4-8DFA-4A89-87EB-49C32662AFE0}</a:tableStyleId>
              </a:tblPr>
              <a:tblGrid>
                <a:gridCol w="2304046">
                  <a:extLst>
                    <a:ext uri="{9D8B030D-6E8A-4147-A177-3AD203B41FA5}">
                      <a16:colId xmlns="" xmlns:a16="http://schemas.microsoft.com/office/drawing/2014/main" val="2262503735"/>
                    </a:ext>
                  </a:extLst>
                </a:gridCol>
                <a:gridCol w="1571173">
                  <a:extLst>
                    <a:ext uri="{9D8B030D-6E8A-4147-A177-3AD203B41FA5}">
                      <a16:colId xmlns="" xmlns:a16="http://schemas.microsoft.com/office/drawing/2014/main" val="300709761"/>
                    </a:ext>
                  </a:extLst>
                </a:gridCol>
                <a:gridCol w="2446461">
                  <a:extLst>
                    <a:ext uri="{9D8B030D-6E8A-4147-A177-3AD203B41FA5}">
                      <a16:colId xmlns="" xmlns:a16="http://schemas.microsoft.com/office/drawing/2014/main" val="3419879452"/>
                    </a:ext>
                  </a:extLst>
                </a:gridCol>
                <a:gridCol w="2750912">
                  <a:extLst>
                    <a:ext uri="{9D8B030D-6E8A-4147-A177-3AD203B41FA5}">
                      <a16:colId xmlns="" xmlns:a16="http://schemas.microsoft.com/office/drawing/2014/main" val="4098151290"/>
                    </a:ext>
                  </a:extLst>
                </a:gridCol>
              </a:tblGrid>
              <a:tr h="1317346">
                <a:tc>
                  <a:txBody>
                    <a:bodyPr/>
                    <a:lstStyle/>
                    <a:p>
                      <a:pPr algn="ctr">
                        <a:lnSpc>
                          <a:spcPct val="115000"/>
                        </a:lnSpc>
                        <a:spcAft>
                          <a:spcPts val="0"/>
                        </a:spcAft>
                      </a:pPr>
                      <a:r>
                        <a:rPr lang="ro-RO" sz="1800" dirty="0">
                          <a:solidFill>
                            <a:schemeClr val="tx2">
                              <a:lumMod val="10000"/>
                            </a:schemeClr>
                          </a:solidFill>
                          <a:effectLst/>
                        </a:rPr>
                        <a:t>Combinaţii de coduri</a:t>
                      </a:r>
                      <a:endParaRPr lang="ru-RU" sz="1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ro-RO" sz="1800" dirty="0">
                          <a:solidFill>
                            <a:schemeClr val="tx2">
                              <a:lumMod val="10000"/>
                            </a:schemeClr>
                          </a:solidFill>
                          <a:effectLst/>
                        </a:rPr>
                        <a:t>Se acceptă/nu se acceptă suprapunerea perioadelor</a:t>
                      </a:r>
                      <a:endParaRPr lang="ru-RU" sz="1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ro-RO" sz="1800" dirty="0">
                          <a:solidFill>
                            <a:schemeClr val="tx2">
                              <a:lumMod val="10000"/>
                            </a:schemeClr>
                          </a:solidFill>
                          <a:effectLst/>
                        </a:rPr>
                        <a:t>Legea sau Hotărârea Guvernului care reglementează situaţia</a:t>
                      </a:r>
                      <a:endParaRPr lang="ru-RU" sz="1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0"/>
                        </a:spcAft>
                      </a:pPr>
                      <a:r>
                        <a:rPr lang="ro-RO" sz="1800" dirty="0">
                          <a:solidFill>
                            <a:schemeClr val="tx2">
                              <a:lumMod val="10000"/>
                            </a:schemeClr>
                          </a:solidFill>
                          <a:effectLst/>
                        </a:rPr>
                        <a:t>Comentarii</a:t>
                      </a:r>
                      <a:endParaRPr lang="ru-RU" sz="18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2192915544"/>
                  </a:ext>
                </a:extLst>
              </a:tr>
              <a:tr h="1523763">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159–153</a:t>
                      </a:r>
                      <a:endParaRPr lang="ru-RU"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Suprapunerea perioadei de aflare în concediu neplătit (din cont propriu) cu perioada de ITM.</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ro-RO" sz="14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Nu se acceptă</a:t>
                      </a:r>
                      <a:endParaRPr lang="ru-RU" sz="14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Pct. 36 din HG nr. 108/2005</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Pentru zilele de concediu neplătit, indemnizaţia de ITM nu se stabileşte.</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4182743435"/>
                  </a:ext>
                </a:extLst>
              </a:tr>
              <a:tr h="2731993">
                <a:tc>
                  <a:txBody>
                    <a:bodyPr/>
                    <a:lstStyle/>
                    <a:p>
                      <a:pPr algn="just">
                        <a:lnSpc>
                          <a:spcPct val="115000"/>
                        </a:lnSpc>
                        <a:spcAft>
                          <a:spcPts val="0"/>
                        </a:spcAft>
                      </a:pPr>
                      <a:r>
                        <a:rPr lang="ro-RO" sz="1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159–101</a:t>
                      </a:r>
                      <a:endParaRPr lang="ru-RU"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Suprapunerea perioadei de aflare în concediu neplătit (din cont propriu) cu perioada de activitate.</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ro-RO" sz="14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Se acceptă</a:t>
                      </a:r>
                      <a:endParaRPr lang="ru-RU" sz="14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Art. 120 din Codul Muncii</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În perioada concediului neplătit se pot acorda unele plăţi cu caracter unic care se declară cu codul 101. Totodată şi în cazul în care, persoana a decis să revină la muncă înainte de expirarea concediului neplătit care a fost declarat în lunile anterioare, se va declara venitul asigurat realizat în această perioadă.</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62421533"/>
                  </a:ext>
                </a:extLst>
              </a:tr>
              <a:tr h="1317346">
                <a:tc>
                  <a:txBody>
                    <a:bodyPr/>
                    <a:lstStyle/>
                    <a:p>
                      <a:pPr algn="just">
                        <a:lnSpc>
                          <a:spcPct val="115000"/>
                        </a:lnSpc>
                        <a:spcAft>
                          <a:spcPts val="0"/>
                        </a:spcAft>
                      </a:pPr>
                      <a:r>
                        <a:rPr lang="ro-RO" sz="1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165–101</a:t>
                      </a:r>
                      <a:endParaRPr lang="ru-RU"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Suprapunerea perioadei de aflare în concediu paternal cu perioada de activitate.</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ro-RO" sz="14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Nu se acceptă</a:t>
                      </a:r>
                      <a:endParaRPr lang="ru-RU" sz="1400" b="1"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ro-RO" sz="140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Pct. 14 din HG nr. 1245/2016</a:t>
                      </a:r>
                      <a:endParaRPr lang="ru-RU" sz="140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15000"/>
                        </a:lnSpc>
                        <a:spcAft>
                          <a:spcPts val="0"/>
                        </a:spcAft>
                      </a:pPr>
                      <a:r>
                        <a:rPr lang="ro-RO" sz="1400"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Pentru perioada concediului paternal care se suprapune cu perioada de activitate se plăteşte salariul dar nu indemnizaţia.</a:t>
                      </a:r>
                      <a:endParaRPr lang="ru-RU" sz="1400" dirty="0">
                        <a:solidFill>
                          <a:schemeClr val="tx2">
                            <a:lumMod val="10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81676403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graphicFrame>
        <p:nvGraphicFramePr>
          <p:cNvPr id="13" name="Таблица 12">
            <a:extLst>
              <a:ext uri="{FF2B5EF4-FFF2-40B4-BE49-F238E27FC236}">
                <a16:creationId xmlns="" xmlns:a16="http://schemas.microsoft.com/office/drawing/2014/main" id="{017D1F4C-FCF9-497A-B48B-FD310FA92E5D}"/>
              </a:ext>
            </a:extLst>
          </p:cNvPr>
          <p:cNvGraphicFramePr>
            <a:graphicFrameLocks noGrp="1"/>
          </p:cNvGraphicFramePr>
          <p:nvPr>
            <p:extLst>
              <p:ext uri="{D42A27DB-BD31-4B8C-83A1-F6EECF244321}">
                <p14:modId xmlns="" xmlns:p14="http://schemas.microsoft.com/office/powerpoint/2010/main" val="3036098990"/>
              </p:ext>
            </p:extLst>
          </p:nvPr>
        </p:nvGraphicFramePr>
        <p:xfrm>
          <a:off x="0" y="1"/>
          <a:ext cx="9144000" cy="6694317"/>
        </p:xfrm>
        <a:graphic>
          <a:graphicData uri="http://schemas.openxmlformats.org/drawingml/2006/table">
            <a:tbl>
              <a:tblPr firstRow="1" bandRow="1">
                <a:tableStyleId>{93296810-A885-4BE3-A3E7-6D5BEEA58F35}</a:tableStyleId>
              </a:tblPr>
              <a:tblGrid>
                <a:gridCol w="2285999">
                  <a:extLst>
                    <a:ext uri="{9D8B030D-6E8A-4147-A177-3AD203B41FA5}">
                      <a16:colId xmlns="" xmlns:a16="http://schemas.microsoft.com/office/drawing/2014/main" val="2262503735"/>
                    </a:ext>
                  </a:extLst>
                </a:gridCol>
                <a:gridCol w="1591937">
                  <a:extLst>
                    <a:ext uri="{9D8B030D-6E8A-4147-A177-3AD203B41FA5}">
                      <a16:colId xmlns="" xmlns:a16="http://schemas.microsoft.com/office/drawing/2014/main" val="300709761"/>
                    </a:ext>
                  </a:extLst>
                </a:gridCol>
                <a:gridCol w="2478796">
                  <a:extLst>
                    <a:ext uri="{9D8B030D-6E8A-4147-A177-3AD203B41FA5}">
                      <a16:colId xmlns="" xmlns:a16="http://schemas.microsoft.com/office/drawing/2014/main" val="3419879452"/>
                    </a:ext>
                  </a:extLst>
                </a:gridCol>
                <a:gridCol w="2787268">
                  <a:extLst>
                    <a:ext uri="{9D8B030D-6E8A-4147-A177-3AD203B41FA5}">
                      <a16:colId xmlns="" xmlns:a16="http://schemas.microsoft.com/office/drawing/2014/main" val="4098151290"/>
                    </a:ext>
                  </a:extLst>
                </a:gridCol>
              </a:tblGrid>
              <a:tr h="1108169">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ro-RO" sz="1600" b="1" dirty="0">
                          <a:solidFill>
                            <a:srgbClr val="7030A0"/>
                          </a:solidFill>
                          <a:effectLst/>
                          <a:latin typeface="Times New Roman" panose="02020603050405020304" pitchFamily="18" charset="0"/>
                          <a:cs typeface="Times New Roman" panose="02020603050405020304" pitchFamily="18" charset="0"/>
                        </a:rPr>
                        <a:t>Combinaţii de coduri</a:t>
                      </a:r>
                      <a:endParaRPr lang="ru-RU" sz="16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0"/>
                        </a:spcAft>
                      </a:pPr>
                      <a:endParaRPr lang="ru-RU" sz="16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l">
                        <a:lnSpc>
                          <a:spcPct val="115000"/>
                        </a:lnSpc>
                        <a:spcAft>
                          <a:spcPts val="0"/>
                        </a:spcAft>
                      </a:pPr>
                      <a:r>
                        <a:rPr lang="ro-RO" sz="1600" b="1" dirty="0">
                          <a:solidFill>
                            <a:srgbClr val="7030A0"/>
                          </a:solidFill>
                          <a:effectLst/>
                          <a:latin typeface="Times New Roman" panose="02020603050405020304" pitchFamily="18" charset="0"/>
                          <a:cs typeface="Times New Roman" panose="02020603050405020304" pitchFamily="18" charset="0"/>
                        </a:rPr>
                        <a:t>Se acceptă/nu se acceptă suprapunerea perioadelor</a:t>
                      </a:r>
                      <a:endParaRPr lang="ru-RU" sz="16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l">
                        <a:lnSpc>
                          <a:spcPct val="115000"/>
                        </a:lnSpc>
                        <a:spcAft>
                          <a:spcPts val="0"/>
                        </a:spcAft>
                      </a:pPr>
                      <a:r>
                        <a:rPr lang="ro-RO" sz="1600" b="1" dirty="0">
                          <a:solidFill>
                            <a:srgbClr val="7030A0"/>
                          </a:solidFill>
                          <a:effectLst/>
                          <a:latin typeface="Times New Roman" panose="02020603050405020304" pitchFamily="18" charset="0"/>
                          <a:cs typeface="Times New Roman" panose="02020603050405020304" pitchFamily="18" charset="0"/>
                        </a:rPr>
                        <a:t>Legea sau Hotărârea Guvernului care reglementează situaţia</a:t>
                      </a:r>
                      <a:endParaRPr lang="ru-RU" sz="16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l">
                        <a:lnSpc>
                          <a:spcPct val="115000"/>
                        </a:lnSpc>
                        <a:spcAft>
                          <a:spcPts val="0"/>
                        </a:spcAft>
                      </a:pPr>
                      <a:r>
                        <a:rPr lang="ro-RO" sz="1600" b="1" dirty="0">
                          <a:solidFill>
                            <a:srgbClr val="7030A0"/>
                          </a:solidFill>
                          <a:effectLst/>
                          <a:latin typeface="Times New Roman" panose="02020603050405020304" pitchFamily="18" charset="0"/>
                          <a:cs typeface="Times New Roman" panose="02020603050405020304" pitchFamily="18" charset="0"/>
                        </a:rPr>
                        <a:t>Comentarii</a:t>
                      </a:r>
                      <a:endParaRPr lang="ru-RU" sz="16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2192915544"/>
                  </a:ext>
                </a:extLst>
              </a:tr>
              <a:tr h="2488077">
                <a:tc>
                  <a:txBody>
                    <a:bodyPr/>
                    <a:lstStyle/>
                    <a:p>
                      <a:pPr algn="l">
                        <a:lnSpc>
                          <a:spcPct val="115000"/>
                        </a:lnSpc>
                        <a:spcAft>
                          <a:spcPts val="0"/>
                        </a:spcAft>
                      </a:pPr>
                      <a:r>
                        <a:rPr lang="ro-RO"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165–143</a:t>
                      </a:r>
                      <a:endParaRPr lang="ru-RU"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Suprapunerea perioadei de aflare în concediu paternal cu beneficierea de o plată cu caracter unic.</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Nu se acceptă</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Pct. 32 din HG nr. 1245/2016</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Durata concediului paternal este de 14 zile. În cazul unei plăţi cu caracter unic acordate pe parcursul lunii respective, se va declara în altă perioadă împreună cu fondul de salariu, după caz, indemnizaţia de concediu ordinar.</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4182743435"/>
                  </a:ext>
                </a:extLst>
              </a:tr>
              <a:tr h="3047464">
                <a:tc>
                  <a:txBody>
                    <a:bodyPr/>
                    <a:lstStyle/>
                    <a:p>
                      <a:pPr algn="l">
                        <a:lnSpc>
                          <a:spcPct val="115000"/>
                        </a:lnSpc>
                        <a:spcAft>
                          <a:spcPts val="0"/>
                        </a:spcAft>
                      </a:pPr>
                      <a:r>
                        <a:rPr lang="ro-RO"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16011 – 153</a:t>
                      </a:r>
                      <a:endParaRPr lang="ru-RU" sz="16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Suprapunerea perioadei de aflare în concediu de studii cu perioada de ITM.</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l">
                        <a:lnSpc>
                          <a:spcPct val="115000"/>
                        </a:lnSpc>
                        <a:spcAft>
                          <a:spcPts val="0"/>
                        </a:spcAft>
                      </a:pPr>
                      <a:r>
                        <a:rPr lang="ro-RO" sz="1600" b="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Nu se acceptă</a:t>
                      </a:r>
                      <a:endParaRPr lang="ru-RU" sz="1600" b="1">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Art. 2 din Legea nr. 289/2004</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algn="l">
                        <a:lnSpc>
                          <a:spcPct val="115000"/>
                        </a:lnSpc>
                        <a:spcAft>
                          <a:spcPts val="0"/>
                        </a:spcAft>
                      </a:pPr>
                      <a:r>
                        <a:rPr lang="ro-RO"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rPr>
                        <a:t>Pe perioada concediului de studii, conform contractului colectiv de muncă,  angajatul beneficiază de  salariu sau de un anumit procent din salariu, din care se datorează contribuţii de asigurări sociale. Situaţia presupune că angajatul în perioada respectivă are venit asigurat şi nu are dreptul la ITM.</a:t>
                      </a:r>
                      <a:endParaRPr lang="ru-RU" sz="1600" b="1" dirty="0">
                        <a:solidFill>
                          <a:schemeClr val="tx2">
                            <a:lumMod val="10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62421533"/>
                  </a:ext>
                </a:extLst>
              </a:tr>
            </a:tbl>
          </a:graphicData>
        </a:graphic>
      </p:graphicFrame>
    </p:spTree>
    <p:extLst>
      <p:ext uri="{BB962C8B-B14F-4D97-AF65-F5344CB8AC3E}">
        <p14:creationId xmlns="" xmlns:p14="http://schemas.microsoft.com/office/powerpoint/2010/main" val="2795436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graphicFrame>
        <p:nvGraphicFramePr>
          <p:cNvPr id="4" name="Таблица 3">
            <a:extLst>
              <a:ext uri="{FF2B5EF4-FFF2-40B4-BE49-F238E27FC236}">
                <a16:creationId xmlns="" xmlns:a16="http://schemas.microsoft.com/office/drawing/2014/main" id="{7CC2166D-EE15-4774-BF96-8DB81B5B0C97}"/>
              </a:ext>
            </a:extLst>
          </p:cNvPr>
          <p:cNvGraphicFramePr>
            <a:graphicFrameLocks noGrp="1"/>
          </p:cNvGraphicFramePr>
          <p:nvPr>
            <p:extLst>
              <p:ext uri="{D42A27DB-BD31-4B8C-83A1-F6EECF244321}">
                <p14:modId xmlns="" xmlns:p14="http://schemas.microsoft.com/office/powerpoint/2010/main" val="770569176"/>
              </p:ext>
            </p:extLst>
          </p:nvPr>
        </p:nvGraphicFramePr>
        <p:xfrm>
          <a:off x="142844" y="1600200"/>
          <a:ext cx="8812314" cy="5114950"/>
        </p:xfrm>
        <a:graphic>
          <a:graphicData uri="http://schemas.openxmlformats.org/drawingml/2006/table">
            <a:tbl>
              <a:tblPr>
                <a:tableStyleId>{BC89EF96-8CEA-46FF-86C4-4CE0E7609802}</a:tableStyleId>
              </a:tblPr>
              <a:tblGrid>
                <a:gridCol w="957159">
                  <a:extLst>
                    <a:ext uri="{9D8B030D-6E8A-4147-A177-3AD203B41FA5}">
                      <a16:colId xmlns="" xmlns:a16="http://schemas.microsoft.com/office/drawing/2014/main" val="1903707682"/>
                    </a:ext>
                  </a:extLst>
                </a:gridCol>
                <a:gridCol w="4878086">
                  <a:extLst>
                    <a:ext uri="{9D8B030D-6E8A-4147-A177-3AD203B41FA5}">
                      <a16:colId xmlns="" xmlns:a16="http://schemas.microsoft.com/office/drawing/2014/main" val="896427301"/>
                    </a:ext>
                  </a:extLst>
                </a:gridCol>
                <a:gridCol w="2977069">
                  <a:extLst>
                    <a:ext uri="{9D8B030D-6E8A-4147-A177-3AD203B41FA5}">
                      <a16:colId xmlns="" xmlns:a16="http://schemas.microsoft.com/office/drawing/2014/main" val="4781891"/>
                    </a:ext>
                  </a:extLst>
                </a:gridCol>
              </a:tblGrid>
              <a:tr h="1068374">
                <a:tc>
                  <a:txBody>
                    <a:bodyPr/>
                    <a:lstStyle/>
                    <a:p>
                      <a:pPr algn="l" fontAlgn="ctr"/>
                      <a:r>
                        <a:rPr lang="en-US" sz="1200" b="1" i="0" u="none" strike="noStrike" dirty="0">
                          <a:solidFill>
                            <a:srgbClr val="000000"/>
                          </a:solidFill>
                          <a:latin typeface="Times New Roman"/>
                        </a:rPr>
                        <a:t>Cod/                           </a:t>
                      </a:r>
                      <a:r>
                        <a:rPr lang="ru-RU" sz="1200" b="1" i="0" u="none" strike="noStrike" dirty="0">
                          <a:solidFill>
                            <a:srgbClr val="000000"/>
                          </a:solidFill>
                          <a:latin typeface="Times New Roman"/>
                        </a:rPr>
                        <a:t>Код</a:t>
                      </a:r>
                    </a:p>
                  </a:txBody>
                  <a:tcPr marL="7620" marR="7620" marT="7620" marB="0" anchor="ctr"/>
                </a:tc>
                <a:tc>
                  <a:txBody>
                    <a:bodyPr/>
                    <a:lstStyle/>
                    <a:p>
                      <a:pPr algn="ctr" fontAlgn="ctr"/>
                      <a:r>
                        <a:rPr lang="en-US" sz="1200" b="1" i="0" u="none" strike="noStrike">
                          <a:solidFill>
                            <a:srgbClr val="000000"/>
                          </a:solidFill>
                          <a:latin typeface="Times New Roman"/>
                        </a:rPr>
                        <a:t>Denumirea categoriei/                                                                                                </a:t>
                      </a:r>
                      <a:r>
                        <a:rPr lang="ru-RU" sz="1200" b="1" i="0" u="none" strike="noStrike">
                          <a:solidFill>
                            <a:srgbClr val="000000"/>
                          </a:solidFill>
                          <a:latin typeface="Times New Roman"/>
                        </a:rPr>
                        <a:t>Наименование категории</a:t>
                      </a:r>
                    </a:p>
                  </a:txBody>
                  <a:tcPr marL="7620" marR="7620" marT="7620" marB="0" anchor="ctr"/>
                </a:tc>
                <a:tc>
                  <a:txBody>
                    <a:bodyPr/>
                    <a:lstStyle/>
                    <a:p>
                      <a:pPr algn="ctr" fontAlgn="ctr"/>
                      <a:r>
                        <a:rPr lang="vi-VN" sz="1000" b="1" i="0" u="none" strike="noStrike" dirty="0">
                          <a:solidFill>
                            <a:srgbClr val="000000"/>
                          </a:solidFill>
                          <a:latin typeface="Times New Roman"/>
                        </a:rPr>
                        <a:t>Tarifele contibuţiei de asigurări sociale de stat pe an/2021                        </a:t>
                      </a:r>
                      <a:endParaRPr lang="en-US" sz="1000" b="1" i="0" u="none" strike="noStrike" dirty="0" smtClean="0">
                        <a:solidFill>
                          <a:srgbClr val="000000"/>
                        </a:solidFill>
                        <a:latin typeface="Times New Roman"/>
                      </a:endParaRPr>
                    </a:p>
                    <a:p>
                      <a:pPr algn="ctr" fontAlgn="ctr"/>
                      <a:r>
                        <a:rPr lang="vi-VN" sz="1000" b="1" i="0" u="none" strike="noStrike" dirty="0" smtClean="0">
                          <a:solidFill>
                            <a:srgbClr val="000000"/>
                          </a:solidFill>
                          <a:latin typeface="Times New Roman"/>
                        </a:rPr>
                        <a:t>          </a:t>
                      </a:r>
                      <a:r>
                        <a:rPr lang="ru-RU" sz="1000" b="1" i="0" u="none" strike="noStrike" dirty="0">
                          <a:solidFill>
                            <a:srgbClr val="000000"/>
                          </a:solidFill>
                          <a:latin typeface="Times New Roman"/>
                        </a:rPr>
                        <a:t>Тариф взнос</a:t>
                      </a:r>
                      <a:r>
                        <a:rPr lang="vi-VN" sz="1000" b="1" i="0" u="none" strike="noStrike" dirty="0">
                          <a:solidFill>
                            <a:srgbClr val="000000"/>
                          </a:solidFill>
                          <a:latin typeface="Times New Roman"/>
                        </a:rPr>
                        <a:t>a </a:t>
                      </a:r>
                      <a:r>
                        <a:rPr lang="ru-RU" sz="1000" b="1" i="0" u="none" strike="noStrike" dirty="0">
                          <a:solidFill>
                            <a:srgbClr val="000000"/>
                          </a:solidFill>
                          <a:latin typeface="Times New Roman"/>
                        </a:rPr>
                        <a:t>государственного социального страхования на год /2021</a:t>
                      </a:r>
                    </a:p>
                  </a:txBody>
                  <a:tcPr marL="7620" marR="7620" marT="7620" marB="0" anchor="ctr"/>
                </a:tc>
                <a:extLst>
                  <a:ext uri="{0D108BD9-81ED-4DB2-BD59-A6C34878D82A}">
                    <a16:rowId xmlns="" xmlns:a16="http://schemas.microsoft.com/office/drawing/2014/main" val="1570377154"/>
                  </a:ext>
                </a:extLst>
              </a:tr>
              <a:tr h="334428">
                <a:tc rowSpan="2">
                  <a:txBody>
                    <a:bodyPr/>
                    <a:lstStyle/>
                    <a:p>
                      <a:pPr algn="ctr" fontAlgn="ctr"/>
                      <a:r>
                        <a:rPr lang="en-US" sz="1200" b="1" i="0" u="none" strike="noStrike">
                          <a:solidFill>
                            <a:srgbClr val="000000"/>
                          </a:solidFill>
                          <a:latin typeface="Times New Roman"/>
                        </a:rPr>
                        <a:t>101</a:t>
                      </a:r>
                    </a:p>
                  </a:txBody>
                  <a:tcPr marL="7620" marR="7620" marT="7620" marB="0" anchor="ctr"/>
                </a:tc>
                <a:tc rowSpan="2">
                  <a:txBody>
                    <a:bodyPr/>
                    <a:lstStyle/>
                    <a:p>
                      <a:pPr algn="l" fontAlgn="ctr"/>
                      <a:r>
                        <a:rPr lang="en-US" sz="900" b="0" i="0" u="none" strike="noStrike">
                          <a:solidFill>
                            <a:srgbClr val="000000"/>
                          </a:solidFill>
                          <a:latin typeface="Times New Roman"/>
                        </a:rPr>
                        <a:t>PERSOANĂ ANGAJATĂ PE BAZĂ DE CONTRACT INDIVIDUAL DE MUNCĂ                                          </a:t>
                      </a:r>
                      <a:r>
                        <a:rPr lang="ru-RU" sz="900" b="0" i="0" u="none" strike="noStrike">
                          <a:solidFill>
                            <a:srgbClr val="000000"/>
                          </a:solidFill>
                          <a:latin typeface="Times New Roman"/>
                        </a:rPr>
                        <a:t>ЛИЦО, РАБОТАЮЩЕЕ НА ОСНОВАНИИ ИНДИВИДУАЛЬНОГО ТРУДОВОГО ДОГОВОРА</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1116632408"/>
                  </a:ext>
                </a:extLst>
              </a:tr>
              <a:tr h="356722">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2103625755"/>
                  </a:ext>
                </a:extLst>
              </a:tr>
              <a:tr h="356722">
                <a:tc rowSpan="2">
                  <a:txBody>
                    <a:bodyPr/>
                    <a:lstStyle/>
                    <a:p>
                      <a:pPr algn="ctr" fontAlgn="ctr"/>
                      <a:r>
                        <a:rPr lang="en-US" sz="1200" b="1" i="0" u="none" strike="noStrike">
                          <a:solidFill>
                            <a:srgbClr val="000000"/>
                          </a:solidFill>
                          <a:latin typeface="Times New Roman"/>
                        </a:rPr>
                        <a:t>105</a:t>
                      </a:r>
                    </a:p>
                  </a:txBody>
                  <a:tcPr marL="7620" marR="7620" marT="7620" marB="0" anchor="ctr"/>
                </a:tc>
                <a:tc rowSpan="2">
                  <a:txBody>
                    <a:bodyPr/>
                    <a:lstStyle/>
                    <a:p>
                      <a:pPr algn="l" fontAlgn="ctr"/>
                      <a:r>
                        <a:rPr lang="ru-RU" sz="900" b="0" i="0" u="none" strike="noStrike">
                          <a:solidFill>
                            <a:srgbClr val="000000"/>
                          </a:solidFill>
                          <a:latin typeface="Times New Roman"/>
                        </a:rPr>
                        <a:t>PERSOANĂ ANGAJATĂ PRIN CONTRACT CIVIL  ЛИЦО РАБОТАЮЩЕЕ ПО ГРАЖДАНСКО-ПРАВОВОМУ ДОГОВОРУ</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499087267"/>
                  </a:ext>
                </a:extLst>
              </a:tr>
              <a:tr h="345574">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1609135474"/>
                  </a:ext>
                </a:extLst>
              </a:tr>
              <a:tr h="367872">
                <a:tc rowSpan="4">
                  <a:txBody>
                    <a:bodyPr/>
                    <a:lstStyle/>
                    <a:p>
                      <a:pPr algn="ctr" fontAlgn="ctr"/>
                      <a:r>
                        <a:rPr lang="en-US" sz="1200" b="1" i="0" u="none" strike="noStrike">
                          <a:solidFill>
                            <a:srgbClr val="000000"/>
                          </a:solidFill>
                          <a:latin typeface="Times New Roman"/>
                        </a:rPr>
                        <a:t>116</a:t>
                      </a:r>
                    </a:p>
                  </a:txBody>
                  <a:tcPr marL="7620" marR="7620" marT="7620" marB="0" anchor="ctr"/>
                </a:tc>
                <a:tc rowSpan="4">
                  <a:txBody>
                    <a:bodyPr/>
                    <a:lstStyle/>
                    <a:p>
                      <a:pPr algn="l" fontAlgn="ctr"/>
                      <a:r>
                        <a:rPr lang="en-US" sz="900" b="0" i="0" u="none" strike="noStrike" dirty="0">
                          <a:solidFill>
                            <a:srgbClr val="000000"/>
                          </a:solidFill>
                          <a:latin typeface="Times New Roman"/>
                        </a:rPr>
                        <a:t>PERSOANĂ CARE A BENEFICIAT DE  CAREVA PLĂŢI DUPĂ ELIBERARE                                            </a:t>
                      </a:r>
                      <a:r>
                        <a:rPr lang="ru-RU" sz="900" b="0" i="0" u="none" strike="noStrike" dirty="0">
                          <a:solidFill>
                            <a:srgbClr val="000000"/>
                          </a:solidFill>
                          <a:latin typeface="Times New Roman"/>
                        </a:rPr>
                        <a:t>ЛИЦО, ПОЛУЧИВШЕЕ КАКИЕ-ЛИБО ВЫПЛАТЫ ПОСЛЕ УВОЛЬНЕНИЯ</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1939514834"/>
                  </a:ext>
                </a:extLst>
              </a:tr>
              <a:tr h="300986">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1282926056"/>
                  </a:ext>
                </a:extLst>
              </a:tr>
              <a:tr h="312133">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39%</a:t>
                      </a:r>
                    </a:p>
                  </a:txBody>
                  <a:tcPr marL="7620" marR="7620" marT="7620" marB="0" anchor="ctr"/>
                </a:tc>
                <a:extLst>
                  <a:ext uri="{0D108BD9-81ED-4DB2-BD59-A6C34878D82A}">
                    <a16:rowId xmlns="" xmlns:a16="http://schemas.microsoft.com/office/drawing/2014/main" val="516198429"/>
                  </a:ext>
                </a:extLst>
              </a:tr>
              <a:tr h="334428">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32%</a:t>
                      </a:r>
                    </a:p>
                  </a:txBody>
                  <a:tcPr marL="7620" marR="7620" marT="7620" marB="0" anchor="ctr"/>
                </a:tc>
                <a:extLst>
                  <a:ext uri="{0D108BD9-81ED-4DB2-BD59-A6C34878D82A}">
                    <a16:rowId xmlns="" xmlns:a16="http://schemas.microsoft.com/office/drawing/2014/main" val="1589022592"/>
                  </a:ext>
                </a:extLst>
              </a:tr>
              <a:tr h="356722">
                <a:tc rowSpan="4">
                  <a:txBody>
                    <a:bodyPr/>
                    <a:lstStyle/>
                    <a:p>
                      <a:pPr algn="ctr" fontAlgn="ctr"/>
                      <a:r>
                        <a:rPr lang="en-US" sz="1200" b="1" i="0" u="none" strike="noStrike">
                          <a:solidFill>
                            <a:srgbClr val="000000"/>
                          </a:solidFill>
                          <a:latin typeface="Times New Roman"/>
                        </a:rPr>
                        <a:t>123</a:t>
                      </a:r>
                    </a:p>
                  </a:txBody>
                  <a:tcPr marL="7620" marR="7620" marT="7620" marB="0" anchor="ctr"/>
                </a:tc>
                <a:tc rowSpan="4">
                  <a:txBody>
                    <a:bodyPr/>
                    <a:lstStyle/>
                    <a:p>
                      <a:pPr algn="l" fontAlgn="ctr"/>
                      <a:r>
                        <a:rPr lang="ru-RU" sz="900" b="0" i="0" u="none" strike="noStrike">
                          <a:solidFill>
                            <a:srgbClr val="000000"/>
                          </a:solidFill>
                          <a:latin typeface="Times New Roman"/>
                        </a:rPr>
                        <a:t>PERSOANĂ ANGAJATĂ PRIN CUMUL                                                                                                         ЛИЦО, РАБОТАЮЩЕЕ ПО СОВМЕСТИТЕЛЬСТВУ</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2752582635"/>
                  </a:ext>
                </a:extLst>
              </a:tr>
              <a:tr h="334428">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743854602"/>
                  </a:ext>
                </a:extLst>
              </a:tr>
              <a:tr h="334428">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39%</a:t>
                      </a:r>
                    </a:p>
                  </a:txBody>
                  <a:tcPr marL="7620" marR="7620" marT="7620" marB="0" anchor="ctr"/>
                </a:tc>
                <a:extLst>
                  <a:ext uri="{0D108BD9-81ED-4DB2-BD59-A6C34878D82A}">
                    <a16:rowId xmlns="" xmlns:a16="http://schemas.microsoft.com/office/drawing/2014/main" val="3901647945"/>
                  </a:ext>
                </a:extLst>
              </a:tr>
              <a:tr h="312133">
                <a:tc vMerge="1">
                  <a:txBody>
                    <a:bodyPr/>
                    <a:lstStyle/>
                    <a:p>
                      <a:endParaRPr lang="en-US"/>
                    </a:p>
                  </a:txBody>
                  <a:tcPr/>
                </a:tc>
                <a:tc vMerge="1">
                  <a:txBody>
                    <a:bodyPr/>
                    <a:lstStyle/>
                    <a:p>
                      <a:endParaRPr lang="en-US"/>
                    </a:p>
                  </a:txBody>
                  <a:tcPr/>
                </a:tc>
                <a:tc>
                  <a:txBody>
                    <a:bodyPr/>
                    <a:lstStyle/>
                    <a:p>
                      <a:pPr algn="ctr" fontAlgn="ctr"/>
                      <a:r>
                        <a:rPr lang="en-US" sz="1200" b="0" i="0" u="none" strike="noStrike" dirty="0">
                          <a:solidFill>
                            <a:srgbClr val="000000"/>
                          </a:solidFill>
                          <a:latin typeface="Times New Roman"/>
                        </a:rPr>
                        <a:t>32%</a:t>
                      </a:r>
                    </a:p>
                  </a:txBody>
                  <a:tcPr marL="7620" marR="7620" marT="7620" marB="0" anchor="ctr"/>
                </a:tc>
                <a:extLst>
                  <a:ext uri="{0D108BD9-81ED-4DB2-BD59-A6C34878D82A}">
                    <a16:rowId xmlns="" xmlns:a16="http://schemas.microsoft.com/office/drawing/2014/main" val="203470336"/>
                  </a:ext>
                </a:extLst>
              </a:tr>
            </a:tbl>
          </a:graphicData>
        </a:graphic>
      </p:graphicFrame>
      <p:graphicFrame>
        <p:nvGraphicFramePr>
          <p:cNvPr id="6" name="Таблица 5">
            <a:extLst>
              <a:ext uri="{FF2B5EF4-FFF2-40B4-BE49-F238E27FC236}">
                <a16:creationId xmlns="" xmlns:a16="http://schemas.microsoft.com/office/drawing/2014/main" id="{50160E6C-87BA-4657-B3BE-5CC2A0A6EA83}"/>
              </a:ext>
            </a:extLst>
          </p:cNvPr>
          <p:cNvGraphicFramePr>
            <a:graphicFrameLocks noGrp="1"/>
          </p:cNvGraphicFramePr>
          <p:nvPr>
            <p:extLst>
              <p:ext uri="{D42A27DB-BD31-4B8C-83A1-F6EECF244321}">
                <p14:modId xmlns="" xmlns:p14="http://schemas.microsoft.com/office/powerpoint/2010/main" val="2553784555"/>
              </p:ext>
            </p:extLst>
          </p:nvPr>
        </p:nvGraphicFramePr>
        <p:xfrm>
          <a:off x="142844" y="278296"/>
          <a:ext cx="8812313" cy="1196012"/>
        </p:xfrm>
        <a:graphic>
          <a:graphicData uri="http://schemas.openxmlformats.org/drawingml/2006/table">
            <a:tbl>
              <a:tblPr>
                <a:tableStyleId>{775DCB02-9BB8-47FD-8907-85C794F793BA}</a:tableStyleId>
              </a:tblPr>
              <a:tblGrid>
                <a:gridCol w="8448451">
                  <a:extLst>
                    <a:ext uri="{9D8B030D-6E8A-4147-A177-3AD203B41FA5}">
                      <a16:colId xmlns="" xmlns:a16="http://schemas.microsoft.com/office/drawing/2014/main" val="1502555585"/>
                    </a:ext>
                  </a:extLst>
                </a:gridCol>
                <a:gridCol w="363862">
                  <a:extLst>
                    <a:ext uri="{9D8B030D-6E8A-4147-A177-3AD203B41FA5}">
                      <a16:colId xmlns="" xmlns:a16="http://schemas.microsoft.com/office/drawing/2014/main" val="1012962443"/>
                    </a:ext>
                  </a:extLst>
                </a:gridCol>
              </a:tblGrid>
              <a:tr h="299003">
                <a:tc gridSpan="2">
                  <a:txBody>
                    <a:bodyPr/>
                    <a:lstStyle/>
                    <a:p>
                      <a:pPr algn="ctr" fontAlgn="ctr"/>
                      <a:r>
                        <a:rPr lang="en-US" sz="1600" b="1" u="none" strike="noStrike" dirty="0" err="1">
                          <a:solidFill>
                            <a:srgbClr val="FF0000"/>
                          </a:solidFill>
                          <a:effectLst/>
                        </a:rPr>
                        <a:t>Clasificatorul</a:t>
                      </a:r>
                      <a:r>
                        <a:rPr lang="en-US" sz="1600" b="1" u="none" strike="noStrike" dirty="0">
                          <a:solidFill>
                            <a:srgbClr val="FF0000"/>
                          </a:solidFill>
                          <a:effectLst/>
                        </a:rPr>
                        <a:t> </a:t>
                      </a:r>
                      <a:r>
                        <a:rPr lang="en-US" sz="1600" b="1" u="none" strike="noStrike" dirty="0" err="1">
                          <a:solidFill>
                            <a:srgbClr val="FF0000"/>
                          </a:solidFill>
                          <a:effectLst/>
                        </a:rPr>
                        <a:t>categoriei</a:t>
                      </a:r>
                      <a:r>
                        <a:rPr lang="en-US" sz="1600" b="1" u="none" strike="noStrike" dirty="0">
                          <a:solidFill>
                            <a:srgbClr val="FF0000"/>
                          </a:solidFill>
                          <a:effectLst/>
                        </a:rPr>
                        <a:t> </a:t>
                      </a:r>
                      <a:r>
                        <a:rPr lang="en-US" sz="1600" b="1" u="none" strike="noStrike" dirty="0" err="1">
                          <a:solidFill>
                            <a:srgbClr val="FF0000"/>
                          </a:solidFill>
                          <a:effectLst/>
                        </a:rPr>
                        <a:t>persoanelor</a:t>
                      </a:r>
                      <a:r>
                        <a:rPr lang="en-US" sz="1600" b="1" u="none" strike="noStrike" dirty="0">
                          <a:solidFill>
                            <a:srgbClr val="FF0000"/>
                          </a:solidFill>
                          <a:effectLst/>
                        </a:rPr>
                        <a:t> </a:t>
                      </a:r>
                      <a:r>
                        <a:rPr lang="en-US" sz="1600" b="1" u="none" strike="noStrike" dirty="0" err="1">
                          <a:solidFill>
                            <a:srgbClr val="FF0000"/>
                          </a:solidFill>
                          <a:effectLst/>
                        </a:rPr>
                        <a:t>asigurate</a:t>
                      </a:r>
                      <a:r>
                        <a:rPr lang="en-US" sz="1600" b="1" u="none" strike="noStrike" dirty="0">
                          <a:solidFill>
                            <a:srgbClr val="FF0000"/>
                          </a:solidFill>
                          <a:effectLst/>
                        </a:rPr>
                        <a:t> </a:t>
                      </a:r>
                      <a:endParaRPr lang="en-US" sz="1600" b="1" i="1" u="none" strike="noStrike" dirty="0">
                        <a:solidFill>
                          <a:srgbClr val="FF0000"/>
                        </a:solidFill>
                        <a:effectLst/>
                        <a:latin typeface="Times New Roman" panose="02020603050405020304" pitchFamily="18" charset="0"/>
                      </a:endParaRPr>
                    </a:p>
                  </a:txBody>
                  <a:tcPr marL="7144" marR="7144" marT="9525" marB="0" anchor="ctr">
                    <a:solidFill>
                      <a:srgbClr val="66FFCC"/>
                    </a:solidFill>
                  </a:tcPr>
                </a:tc>
                <a:tc hMerge="1">
                  <a:txBody>
                    <a:bodyPr/>
                    <a:lstStyle/>
                    <a:p>
                      <a:endParaRPr lang="ru-RU"/>
                    </a:p>
                  </a:txBody>
                  <a:tcPr/>
                </a:tc>
                <a:extLst>
                  <a:ext uri="{0D108BD9-81ED-4DB2-BD59-A6C34878D82A}">
                    <a16:rowId xmlns="" xmlns:a16="http://schemas.microsoft.com/office/drawing/2014/main" val="1899046160"/>
                  </a:ext>
                </a:extLst>
              </a:tr>
              <a:tr h="299003">
                <a:tc>
                  <a:txBody>
                    <a:bodyPr/>
                    <a:lstStyle/>
                    <a:p>
                      <a:pPr algn="ctr" fontAlgn="ctr"/>
                      <a:r>
                        <a:rPr lang="ru-RU" sz="1600" b="1" u="none" strike="noStrike" dirty="0">
                          <a:solidFill>
                            <a:srgbClr val="FF0000"/>
                          </a:solidFill>
                          <a:effectLst/>
                        </a:rPr>
                        <a:t>Классификатор категории застрахованных лиц</a:t>
                      </a:r>
                      <a:endParaRPr lang="ru-RU" sz="1600" b="1" i="1" u="none" strike="noStrike" dirty="0">
                        <a:solidFill>
                          <a:srgbClr val="FF0000"/>
                        </a:solidFill>
                        <a:effectLst/>
                        <a:latin typeface="Times New Roman" panose="02020603050405020304" pitchFamily="18" charset="0"/>
                      </a:endParaRPr>
                    </a:p>
                  </a:txBody>
                  <a:tcPr marL="7144" marR="7144" marT="9525" marB="0" anchor="ctr">
                    <a:solidFill>
                      <a:srgbClr val="66FFCC"/>
                    </a:solidFill>
                  </a:tcPr>
                </a:tc>
                <a:tc>
                  <a:txBody>
                    <a:bodyPr/>
                    <a:lstStyle/>
                    <a:p>
                      <a:pPr algn="ctr" fontAlgn="ctr"/>
                      <a:endParaRPr lang="ru-RU" sz="1200" b="1" i="1" u="none" strike="noStrike">
                        <a:solidFill>
                          <a:srgbClr val="000000"/>
                        </a:solidFill>
                        <a:effectLst/>
                        <a:latin typeface="Times New Roman" panose="02020603050405020304" pitchFamily="18" charset="0"/>
                      </a:endParaRPr>
                    </a:p>
                  </a:txBody>
                  <a:tcPr marL="7144" marR="7144" marT="9525" marB="0" anchor="ctr"/>
                </a:tc>
                <a:extLst>
                  <a:ext uri="{0D108BD9-81ED-4DB2-BD59-A6C34878D82A}">
                    <a16:rowId xmlns="" xmlns:a16="http://schemas.microsoft.com/office/drawing/2014/main" val="1077202476"/>
                  </a:ext>
                </a:extLst>
              </a:tr>
              <a:tr h="299003">
                <a:tc>
                  <a:txBody>
                    <a:bodyPr/>
                    <a:lstStyle/>
                    <a:p>
                      <a:pPr algn="l" fontAlgn="ctr"/>
                      <a:r>
                        <a:rPr lang="en-US" sz="1600" b="1" u="none" strike="noStrike" dirty="0" err="1">
                          <a:solidFill>
                            <a:srgbClr val="FF0000"/>
                          </a:solidFill>
                          <a:effectLst/>
                        </a:rPr>
                        <a:t>Categorii</a:t>
                      </a:r>
                      <a:r>
                        <a:rPr lang="en-US" sz="1600" b="1" u="none" strike="noStrike" dirty="0">
                          <a:solidFill>
                            <a:srgbClr val="FF0000"/>
                          </a:solidFill>
                          <a:effectLst/>
                        </a:rPr>
                        <a:t> </a:t>
                      </a:r>
                      <a:r>
                        <a:rPr lang="en-US" sz="1600" b="1" u="none" strike="noStrike" dirty="0" err="1">
                          <a:solidFill>
                            <a:srgbClr val="FF0000"/>
                          </a:solidFill>
                          <a:effectLst/>
                        </a:rPr>
                        <a:t>utilizate</a:t>
                      </a:r>
                      <a:r>
                        <a:rPr lang="en-US" sz="1600" b="1" u="none" strike="noStrike" dirty="0">
                          <a:solidFill>
                            <a:srgbClr val="FF0000"/>
                          </a:solidFill>
                          <a:effectLst/>
                        </a:rPr>
                        <a:t> la </a:t>
                      </a:r>
                      <a:r>
                        <a:rPr lang="en-US" sz="1600" b="1" u="none" strike="noStrike" dirty="0" err="1">
                          <a:solidFill>
                            <a:srgbClr val="FF0000"/>
                          </a:solidFill>
                          <a:effectLst/>
                        </a:rPr>
                        <a:t>completarea</a:t>
                      </a:r>
                      <a:r>
                        <a:rPr lang="en-US" sz="1600" b="1" u="none" strike="noStrike" dirty="0">
                          <a:solidFill>
                            <a:srgbClr val="FF0000"/>
                          </a:solidFill>
                          <a:effectLst/>
                        </a:rPr>
                        <a:t> </a:t>
                      </a:r>
                      <a:r>
                        <a:rPr lang="en-US" sz="1600" b="1" u="none" strike="noStrike" dirty="0" err="1">
                          <a:solidFill>
                            <a:srgbClr val="FF0000"/>
                          </a:solidFill>
                          <a:effectLst/>
                        </a:rPr>
                        <a:t>Dării</a:t>
                      </a:r>
                      <a:r>
                        <a:rPr lang="en-US" sz="1600" b="1" u="none" strike="noStrike" dirty="0">
                          <a:solidFill>
                            <a:srgbClr val="FF0000"/>
                          </a:solidFill>
                          <a:effectLst/>
                        </a:rPr>
                        <a:t> de </a:t>
                      </a:r>
                      <a:r>
                        <a:rPr lang="en-US" sz="1600" b="1" u="none" strike="noStrike" dirty="0" err="1">
                          <a:solidFill>
                            <a:srgbClr val="FF0000"/>
                          </a:solidFill>
                          <a:effectLst/>
                        </a:rPr>
                        <a:t>seamă</a:t>
                      </a:r>
                      <a:r>
                        <a:rPr lang="en-US" sz="1600" b="1" u="none" strike="noStrike" dirty="0">
                          <a:solidFill>
                            <a:srgbClr val="FF0000"/>
                          </a:solidFill>
                          <a:effectLst/>
                        </a:rPr>
                        <a:t> </a:t>
                      </a:r>
                      <a:r>
                        <a:rPr lang="en-US" sz="1600" b="1" u="none" strike="noStrike" dirty="0" smtClean="0">
                          <a:solidFill>
                            <a:srgbClr val="FF0000"/>
                          </a:solidFill>
                          <a:effectLst/>
                        </a:rPr>
                        <a:t>IPC21</a:t>
                      </a:r>
                      <a:endParaRPr lang="en-US" sz="1600" b="1" i="1" u="none" strike="noStrike" dirty="0">
                        <a:solidFill>
                          <a:srgbClr val="FF0000"/>
                        </a:solidFill>
                        <a:effectLst/>
                        <a:latin typeface="Times New Roman" panose="02020603050405020304" pitchFamily="18" charset="0"/>
                      </a:endParaRPr>
                    </a:p>
                  </a:txBody>
                  <a:tcPr marL="7144" marR="7144" marT="9525" marB="0" anchor="ctr">
                    <a:solidFill>
                      <a:srgbClr val="66FFCC"/>
                    </a:solidFill>
                  </a:tcPr>
                </a:tc>
                <a:tc>
                  <a:txBody>
                    <a:bodyPr/>
                    <a:lstStyle/>
                    <a:p>
                      <a:pPr algn="ctr" fontAlgn="ctr"/>
                      <a:endParaRPr lang="ru-RU" sz="1200" b="1" i="1" u="none" strike="noStrike">
                        <a:solidFill>
                          <a:srgbClr val="000000"/>
                        </a:solidFill>
                        <a:effectLst/>
                        <a:latin typeface="Times New Roman" panose="02020603050405020304" pitchFamily="18" charset="0"/>
                      </a:endParaRPr>
                    </a:p>
                  </a:txBody>
                  <a:tcPr marL="7144" marR="7144" marT="9525" marB="0" anchor="ctr"/>
                </a:tc>
                <a:extLst>
                  <a:ext uri="{0D108BD9-81ED-4DB2-BD59-A6C34878D82A}">
                    <a16:rowId xmlns="" xmlns:a16="http://schemas.microsoft.com/office/drawing/2014/main" val="1202169277"/>
                  </a:ext>
                </a:extLst>
              </a:tr>
              <a:tr h="299003">
                <a:tc>
                  <a:txBody>
                    <a:bodyPr/>
                    <a:lstStyle/>
                    <a:p>
                      <a:pPr algn="l" fontAlgn="ctr"/>
                      <a:r>
                        <a:rPr lang="ru-RU" sz="1600" b="1" u="none" strike="noStrike" dirty="0">
                          <a:solidFill>
                            <a:srgbClr val="FF0000"/>
                          </a:solidFill>
                          <a:effectLst/>
                        </a:rPr>
                        <a:t>Категории используемые при заполнении отчета </a:t>
                      </a:r>
                      <a:r>
                        <a:rPr lang="ru-RU" sz="1600" b="1" u="none" strike="noStrike" dirty="0" smtClean="0">
                          <a:solidFill>
                            <a:srgbClr val="FF0000"/>
                          </a:solidFill>
                          <a:effectLst/>
                        </a:rPr>
                        <a:t>IPC</a:t>
                      </a:r>
                      <a:r>
                        <a:rPr lang="en-US" sz="1600" b="1" u="none" strike="noStrike" dirty="0" smtClean="0">
                          <a:solidFill>
                            <a:srgbClr val="FF0000"/>
                          </a:solidFill>
                          <a:effectLst/>
                        </a:rPr>
                        <a:t>21</a:t>
                      </a:r>
                      <a:endParaRPr lang="ru-RU" sz="1600" b="1" i="1" u="none" strike="noStrike" dirty="0">
                        <a:solidFill>
                          <a:srgbClr val="FF0000"/>
                        </a:solidFill>
                        <a:effectLst/>
                        <a:latin typeface="Times New Roman" panose="02020603050405020304" pitchFamily="18" charset="0"/>
                      </a:endParaRPr>
                    </a:p>
                  </a:txBody>
                  <a:tcPr marL="7144" marR="7144" marT="9525" marB="0" anchor="ctr">
                    <a:solidFill>
                      <a:srgbClr val="66FFCC"/>
                    </a:solidFill>
                  </a:tcPr>
                </a:tc>
                <a:tc>
                  <a:txBody>
                    <a:bodyPr/>
                    <a:lstStyle/>
                    <a:p>
                      <a:pPr algn="ctr" fontAlgn="ctr"/>
                      <a:endParaRPr lang="ru-RU" sz="1200" b="1" i="1" u="none" strike="noStrike" dirty="0">
                        <a:solidFill>
                          <a:srgbClr val="000000"/>
                        </a:solidFill>
                        <a:effectLst/>
                        <a:latin typeface="Times New Roman" panose="02020603050405020304" pitchFamily="18" charset="0"/>
                      </a:endParaRPr>
                    </a:p>
                  </a:txBody>
                  <a:tcPr marL="7144" marR="7144" marT="9525" marB="0" anchor="ctr"/>
                </a:tc>
                <a:extLst>
                  <a:ext uri="{0D108BD9-81ED-4DB2-BD59-A6C34878D82A}">
                    <a16:rowId xmlns="" xmlns:a16="http://schemas.microsoft.com/office/drawing/2014/main" val="2383272708"/>
                  </a:ext>
                </a:extLst>
              </a:tr>
            </a:tbl>
          </a:graphicData>
        </a:graphic>
      </p:graphicFrame>
    </p:spTree>
    <p:extLst>
      <p:ext uri="{BB962C8B-B14F-4D97-AF65-F5344CB8AC3E}">
        <p14:creationId xmlns="" xmlns:p14="http://schemas.microsoft.com/office/powerpoint/2010/main" val="67938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graphicFrame>
        <p:nvGraphicFramePr>
          <p:cNvPr id="4" name="Таблица 3">
            <a:extLst>
              <a:ext uri="{FF2B5EF4-FFF2-40B4-BE49-F238E27FC236}">
                <a16:creationId xmlns="" xmlns:a16="http://schemas.microsoft.com/office/drawing/2014/main" id="{D87A613E-5B2A-4897-B201-ECCB15EDC9FB}"/>
              </a:ext>
            </a:extLst>
          </p:cNvPr>
          <p:cNvGraphicFramePr>
            <a:graphicFrameLocks noGrp="1"/>
          </p:cNvGraphicFramePr>
          <p:nvPr>
            <p:extLst>
              <p:ext uri="{D42A27DB-BD31-4B8C-83A1-F6EECF244321}">
                <p14:modId xmlns="" xmlns:p14="http://schemas.microsoft.com/office/powerpoint/2010/main" val="385098895"/>
              </p:ext>
            </p:extLst>
          </p:nvPr>
        </p:nvGraphicFramePr>
        <p:xfrm>
          <a:off x="109331" y="172278"/>
          <a:ext cx="8875644" cy="6471433"/>
        </p:xfrm>
        <a:graphic>
          <a:graphicData uri="http://schemas.openxmlformats.org/drawingml/2006/table">
            <a:tbl>
              <a:tblPr>
                <a:tableStyleId>{BDBED569-4797-4DF1-A0F4-6AAB3CD982D8}</a:tableStyleId>
              </a:tblPr>
              <a:tblGrid>
                <a:gridCol w="763497">
                  <a:extLst>
                    <a:ext uri="{9D8B030D-6E8A-4147-A177-3AD203B41FA5}">
                      <a16:colId xmlns="" xmlns:a16="http://schemas.microsoft.com/office/drawing/2014/main" val="1065170962"/>
                    </a:ext>
                  </a:extLst>
                </a:gridCol>
                <a:gridCol w="5408099">
                  <a:extLst>
                    <a:ext uri="{9D8B030D-6E8A-4147-A177-3AD203B41FA5}">
                      <a16:colId xmlns="" xmlns:a16="http://schemas.microsoft.com/office/drawing/2014/main" val="1533540622"/>
                    </a:ext>
                  </a:extLst>
                </a:gridCol>
                <a:gridCol w="2704048">
                  <a:extLst>
                    <a:ext uri="{9D8B030D-6E8A-4147-A177-3AD203B41FA5}">
                      <a16:colId xmlns="" xmlns:a16="http://schemas.microsoft.com/office/drawing/2014/main" val="3302432998"/>
                    </a:ext>
                  </a:extLst>
                </a:gridCol>
              </a:tblGrid>
              <a:tr h="682681">
                <a:tc>
                  <a:txBody>
                    <a:bodyPr/>
                    <a:lstStyle/>
                    <a:p>
                      <a:pPr algn="ctr" fontAlgn="ctr"/>
                      <a:r>
                        <a:rPr lang="en-US" sz="1200" b="1" i="0" u="none" strike="noStrike" dirty="0">
                          <a:solidFill>
                            <a:srgbClr val="000000"/>
                          </a:solidFill>
                          <a:latin typeface="Times New Roman"/>
                        </a:rPr>
                        <a:t>124</a:t>
                      </a:r>
                    </a:p>
                  </a:txBody>
                  <a:tcPr marL="7620" marR="7620" marT="7620" marB="0" anchor="ctr"/>
                </a:tc>
                <a:tc>
                  <a:txBody>
                    <a:bodyPr/>
                    <a:lstStyle/>
                    <a:p>
                      <a:pPr algn="l" fontAlgn="ctr"/>
                      <a:r>
                        <a:rPr lang="en-US" sz="900" b="0" i="0" u="none" strike="noStrike">
                          <a:solidFill>
                            <a:srgbClr val="000000"/>
                          </a:solidFill>
                          <a:latin typeface="Times New Roman"/>
                        </a:rPr>
                        <a:t>PERSOANĂ ÎN FUNCŢIE ELECTIVĂ SAU NUMITĂ ÎN ORGANELE EXECUTIVE, LEGISLATIVE SAU JUDECĂTOREŞTI                                                                                                                                       </a:t>
                      </a:r>
                      <a:r>
                        <a:rPr lang="ru-RU" sz="900" b="0" i="0" u="none" strike="noStrike">
                          <a:solidFill>
                            <a:srgbClr val="000000"/>
                          </a:solidFill>
                          <a:latin typeface="Times New Roman"/>
                        </a:rPr>
                        <a:t>ЛИЦО, РАБОТАЮЩЕЕ НА ВЫБОРНЫХ ДОЛЖНОСТЯХ ИЛИ В ОРГАНАХ ИСПОЛНИТЕЛЬНОЙ, ЗАКОНОДАТЕЛЬНОЙ ИЛИ СУДЕБНОЙ ВЛАСТИ</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2005420801"/>
                  </a:ext>
                </a:extLst>
              </a:tr>
              <a:tr h="486292">
                <a:tc>
                  <a:txBody>
                    <a:bodyPr/>
                    <a:lstStyle/>
                    <a:p>
                      <a:pPr algn="ctr" fontAlgn="ctr"/>
                      <a:r>
                        <a:rPr lang="en-US" sz="1200" b="1" i="0" u="none" strike="noStrike">
                          <a:solidFill>
                            <a:srgbClr val="000000"/>
                          </a:solidFill>
                          <a:latin typeface="Times New Roman"/>
                        </a:rPr>
                        <a:t>127</a:t>
                      </a:r>
                    </a:p>
                  </a:txBody>
                  <a:tcPr marL="7620" marR="7620" marT="7620" marB="0" anchor="ctr"/>
                </a:tc>
                <a:tc>
                  <a:txBody>
                    <a:bodyPr/>
                    <a:lstStyle/>
                    <a:p>
                      <a:pPr algn="l" fontAlgn="ctr"/>
                      <a:r>
                        <a:rPr lang="en-US" sz="900" b="0" i="0" u="none" strike="noStrike">
                          <a:solidFill>
                            <a:srgbClr val="000000"/>
                          </a:solidFill>
                          <a:latin typeface="Times New Roman"/>
                        </a:rPr>
                        <a:t>FONDATOR DE ÎNTREPRINDERE INDIVIDUALĂ                                                                                       </a:t>
                      </a:r>
                      <a:r>
                        <a:rPr lang="ru-RU" sz="900" b="0" i="0" u="none" strike="noStrike">
                          <a:solidFill>
                            <a:srgbClr val="000000"/>
                          </a:solidFill>
                          <a:latin typeface="Times New Roman"/>
                        </a:rPr>
                        <a:t>УЧРЕДИТЕЛЬ ИНДИВИДУАЛЬНОГО ПРЕДПРИЯТИЯ</a:t>
                      </a:r>
                    </a:p>
                  </a:txBody>
                  <a:tcPr marL="7620" marR="7620" marT="7620" marB="0" anchor="ctr"/>
                </a:tc>
                <a:tc>
                  <a:txBody>
                    <a:bodyPr/>
                    <a:lstStyle/>
                    <a:p>
                      <a:pPr algn="ctr" fontAlgn="ctr"/>
                      <a:r>
                        <a:rPr lang="en-US" sz="1200" b="0" i="0" u="none" strike="noStrike">
                          <a:solidFill>
                            <a:srgbClr val="000000"/>
                          </a:solidFill>
                          <a:latin typeface="Times New Roman"/>
                        </a:rPr>
                        <a:t>11331</a:t>
                      </a:r>
                    </a:p>
                  </a:txBody>
                  <a:tcPr marL="7620" marR="7620" marT="7620" marB="0" anchor="ctr"/>
                </a:tc>
                <a:extLst>
                  <a:ext uri="{0D108BD9-81ED-4DB2-BD59-A6C34878D82A}">
                    <a16:rowId xmlns="" xmlns:a16="http://schemas.microsoft.com/office/drawing/2014/main" val="3042103099"/>
                  </a:ext>
                </a:extLst>
              </a:tr>
              <a:tr h="533051">
                <a:tc rowSpan="4">
                  <a:txBody>
                    <a:bodyPr/>
                    <a:lstStyle/>
                    <a:p>
                      <a:pPr algn="ctr" fontAlgn="ctr"/>
                      <a:r>
                        <a:rPr lang="en-US" sz="1200" b="1" i="0" u="none" strike="noStrike">
                          <a:solidFill>
                            <a:srgbClr val="000000"/>
                          </a:solidFill>
                          <a:latin typeface="Times New Roman"/>
                        </a:rPr>
                        <a:t>137</a:t>
                      </a:r>
                    </a:p>
                  </a:txBody>
                  <a:tcPr marL="7620" marR="7620" marT="7620" marB="0" anchor="ctr"/>
                </a:tc>
                <a:tc rowSpan="4">
                  <a:txBody>
                    <a:bodyPr/>
                    <a:lstStyle/>
                    <a:p>
                      <a:pPr algn="l" fontAlgn="ctr"/>
                      <a:r>
                        <a:rPr lang="en-US" sz="900" b="0" i="0" u="none" strike="noStrike">
                          <a:solidFill>
                            <a:srgbClr val="000000"/>
                          </a:solidFill>
                          <a:latin typeface="Times New Roman"/>
                        </a:rPr>
                        <a:t>PERSOANA NEANGAJATĂ LA ENTITATE, CARE A BENEFICIAT DE PLAŢI UNICE                                                                                                                               </a:t>
                      </a:r>
                      <a:r>
                        <a:rPr lang="ru-RU" sz="900" b="0" i="0" u="none" strike="noStrike">
                          <a:solidFill>
                            <a:srgbClr val="000000"/>
                          </a:solidFill>
                          <a:latin typeface="Times New Roman"/>
                        </a:rPr>
                        <a:t>ЛИЦО, НЕРАБОТАЮЩЕЕ НА ПРЕДПРИЯТИЕ, ПОЛУЧИВШЕЕ РАЗОВЫЕ ВЫПЛАТЫ                                                                                                                      </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552983791"/>
                  </a:ext>
                </a:extLst>
              </a:tr>
              <a:tr h="533051">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3072148306"/>
                  </a:ext>
                </a:extLst>
              </a:tr>
              <a:tr h="374072">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39%</a:t>
                      </a:r>
                    </a:p>
                  </a:txBody>
                  <a:tcPr marL="7620" marR="7620" marT="7620" marB="0" anchor="ctr"/>
                </a:tc>
                <a:extLst>
                  <a:ext uri="{0D108BD9-81ED-4DB2-BD59-A6C34878D82A}">
                    <a16:rowId xmlns="" xmlns:a16="http://schemas.microsoft.com/office/drawing/2014/main" val="653441514"/>
                  </a:ext>
                </a:extLst>
              </a:tr>
              <a:tr h="327312">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32%</a:t>
                      </a:r>
                    </a:p>
                  </a:txBody>
                  <a:tcPr marL="7620" marR="7620" marT="7620" marB="0" anchor="ctr"/>
                </a:tc>
                <a:extLst>
                  <a:ext uri="{0D108BD9-81ED-4DB2-BD59-A6C34878D82A}">
                    <a16:rowId xmlns="" xmlns:a16="http://schemas.microsoft.com/office/drawing/2014/main" val="2633562048"/>
                  </a:ext>
                </a:extLst>
              </a:tr>
              <a:tr h="374072">
                <a:tc rowSpan="2">
                  <a:txBody>
                    <a:bodyPr/>
                    <a:lstStyle/>
                    <a:p>
                      <a:pPr algn="ctr" fontAlgn="ctr"/>
                      <a:r>
                        <a:rPr lang="en-US" sz="1200" b="1" i="0" u="none" strike="noStrike">
                          <a:solidFill>
                            <a:srgbClr val="000000"/>
                          </a:solidFill>
                          <a:latin typeface="Times New Roman"/>
                        </a:rPr>
                        <a:t>140</a:t>
                      </a:r>
                    </a:p>
                  </a:txBody>
                  <a:tcPr marL="7620" marR="7620" marT="7620" marB="0" anchor="ctr"/>
                </a:tc>
                <a:tc rowSpan="2">
                  <a:txBody>
                    <a:bodyPr/>
                    <a:lstStyle/>
                    <a:p>
                      <a:pPr algn="l" fontAlgn="ctr"/>
                      <a:r>
                        <a:rPr lang="en-US" sz="900" b="0" i="0" u="none" strike="noStrike">
                          <a:solidFill>
                            <a:srgbClr val="000000"/>
                          </a:solidFill>
                          <a:latin typeface="Times New Roman"/>
                        </a:rPr>
                        <a:t>PERSOANĂ, ANGAJATĂ ÎN ORGANELE JUSTIŢIEI (NOTAR DE STAT)                                                                           </a:t>
                      </a:r>
                      <a:r>
                        <a:rPr lang="ru-RU" sz="900" b="0" i="0" u="none" strike="noStrike">
                          <a:solidFill>
                            <a:srgbClr val="000000"/>
                          </a:solidFill>
                          <a:latin typeface="Times New Roman"/>
                        </a:rPr>
                        <a:t>ГОСУДАРСТВЕННЫЕ НОТАРИУСЫ</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822860706"/>
                  </a:ext>
                </a:extLst>
              </a:tr>
              <a:tr h="327312">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380249780"/>
                  </a:ext>
                </a:extLst>
              </a:tr>
              <a:tr h="346015">
                <a:tc rowSpan="2">
                  <a:txBody>
                    <a:bodyPr/>
                    <a:lstStyle/>
                    <a:p>
                      <a:pPr algn="ctr" fontAlgn="ctr"/>
                      <a:r>
                        <a:rPr lang="en-US" sz="1200" b="1" i="0" u="none" strike="noStrike">
                          <a:solidFill>
                            <a:srgbClr val="000000"/>
                          </a:solidFill>
                          <a:latin typeface="Times New Roman"/>
                        </a:rPr>
                        <a:t>141</a:t>
                      </a:r>
                    </a:p>
                  </a:txBody>
                  <a:tcPr marL="7620" marR="7620" marT="7620" marB="0" anchor="ctr"/>
                </a:tc>
                <a:tc rowSpan="2">
                  <a:txBody>
                    <a:bodyPr/>
                    <a:lstStyle/>
                    <a:p>
                      <a:pPr algn="l" fontAlgn="ctr"/>
                      <a:r>
                        <a:rPr lang="en-US" sz="900" b="0" i="0" u="none" strike="noStrike">
                          <a:solidFill>
                            <a:srgbClr val="000000"/>
                          </a:solidFill>
                          <a:latin typeface="Times New Roman"/>
                        </a:rPr>
                        <a:t>PERSOANĂ, ANGAJATĂ ÎN ORGANELE JUSTIŢIEI (AVOCAŢI DE STAT)                                                                     </a:t>
                      </a:r>
                      <a:r>
                        <a:rPr lang="ru-RU" sz="900" b="0" i="0" u="none" strike="noStrike">
                          <a:solidFill>
                            <a:srgbClr val="000000"/>
                          </a:solidFill>
                          <a:latin typeface="Times New Roman"/>
                        </a:rPr>
                        <a:t>ГОСУДАРСТВЕННЫЕ АДВОКАТЫ</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2645636862"/>
                  </a:ext>
                </a:extLst>
              </a:tr>
              <a:tr h="289905">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1631090000"/>
                  </a:ext>
                </a:extLst>
              </a:tr>
              <a:tr h="261851">
                <a:tc rowSpan="2">
                  <a:txBody>
                    <a:bodyPr/>
                    <a:lstStyle/>
                    <a:p>
                      <a:pPr algn="ctr" fontAlgn="ctr"/>
                      <a:r>
                        <a:rPr lang="en-US" sz="1200" b="1" i="0" u="none" strike="noStrike">
                          <a:solidFill>
                            <a:srgbClr val="000000"/>
                          </a:solidFill>
                          <a:latin typeface="Times New Roman"/>
                        </a:rPr>
                        <a:t>142</a:t>
                      </a:r>
                    </a:p>
                  </a:txBody>
                  <a:tcPr marL="7620" marR="7620" marT="7620" marB="0" anchor="ctr"/>
                </a:tc>
                <a:tc rowSpan="2">
                  <a:txBody>
                    <a:bodyPr/>
                    <a:lstStyle/>
                    <a:p>
                      <a:pPr algn="l" fontAlgn="ctr"/>
                      <a:r>
                        <a:rPr lang="en-US" sz="900" b="0" i="0" u="none" strike="noStrike">
                          <a:solidFill>
                            <a:srgbClr val="000000"/>
                          </a:solidFill>
                          <a:latin typeface="Times New Roman"/>
                        </a:rPr>
                        <a:t>PERSOANĂ, ANGAJATĂ LA INSTANŢELE JUDECĂTOREŞTI                                                                                           </a:t>
                      </a:r>
                      <a:r>
                        <a:rPr lang="ru-RU" sz="900" b="0" i="0" u="none" strike="noStrike">
                          <a:solidFill>
                            <a:srgbClr val="000000"/>
                          </a:solidFill>
                          <a:latin typeface="Times New Roman"/>
                        </a:rPr>
                        <a:t>РАБОТНИК СУДЕБНЫХ ИНСТАНЦИЙ</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3082617612"/>
                  </a:ext>
                </a:extLst>
              </a:tr>
              <a:tr h="252498">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2618538593"/>
                  </a:ext>
                </a:extLst>
              </a:tr>
              <a:tr h="289905">
                <a:tc rowSpan="4">
                  <a:txBody>
                    <a:bodyPr/>
                    <a:lstStyle/>
                    <a:p>
                      <a:pPr algn="ctr" fontAlgn="ctr"/>
                      <a:r>
                        <a:rPr lang="en-US" sz="1200" b="1" i="0" u="none" strike="noStrike">
                          <a:solidFill>
                            <a:srgbClr val="000000"/>
                          </a:solidFill>
                          <a:latin typeface="Times New Roman"/>
                        </a:rPr>
                        <a:t>143</a:t>
                      </a:r>
                    </a:p>
                  </a:txBody>
                  <a:tcPr marL="7620" marR="7620" marT="7620" marB="0" anchor="ctr"/>
                </a:tc>
                <a:tc rowSpan="4">
                  <a:txBody>
                    <a:bodyPr/>
                    <a:lstStyle/>
                    <a:p>
                      <a:pPr algn="l" fontAlgn="ctr"/>
                      <a:r>
                        <a:rPr lang="en-US" sz="900" b="0" i="0" u="none" strike="noStrike">
                          <a:solidFill>
                            <a:srgbClr val="000000"/>
                          </a:solidFill>
                          <a:latin typeface="Times New Roman"/>
                        </a:rPr>
                        <a:t>PERSOANĂ CARE   A BENEFICIAT   DE  PLAŢI CU CARACTER  STIMULATORIU  PE  PERIOADA CONCEDIULUI MEDICAL,CONCEDIULUI  DE  MATERNITATE  SAU CONCEDIULUI DE ÎNGRIJIRE A COPILULUI  PÎNĂ LA VIRSTA DE 3 ANI                                                                                                                                </a:t>
                      </a:r>
                      <a:r>
                        <a:rPr lang="ru-RU" sz="900" b="0" i="0" u="none" strike="noStrike">
                          <a:solidFill>
                            <a:srgbClr val="000000"/>
                          </a:solidFill>
                          <a:latin typeface="Times New Roman"/>
                        </a:rPr>
                        <a:t>ЛИЦО, ПОЛУЧИВШЕЕ ПООЩРИТЕЛЬНЫЕ ВЫПЛАТЫ   ВО ВРЕМЯ НАХОЖДЕНИЯ В МЕДИЦИНСКОМ ОТПУСКЕ,ОТПУСКЕ ПО МАТЕРИНСТВУ ИЛИ В ОТПУСКЕ ПО УХОДУ ЗА РЕБЕНКОМ  ДО 3 ДЕТ                     </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71605190"/>
                  </a:ext>
                </a:extLst>
              </a:tr>
              <a:tr h="252498">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4291109904"/>
                  </a:ext>
                </a:extLst>
              </a:tr>
              <a:tr h="233794">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39%</a:t>
                      </a:r>
                    </a:p>
                  </a:txBody>
                  <a:tcPr marL="7620" marR="7620" marT="7620" marB="0" anchor="ctr"/>
                </a:tc>
                <a:extLst>
                  <a:ext uri="{0D108BD9-81ED-4DB2-BD59-A6C34878D82A}">
                    <a16:rowId xmlns="" xmlns:a16="http://schemas.microsoft.com/office/drawing/2014/main" val="2246694045"/>
                  </a:ext>
                </a:extLst>
              </a:tr>
              <a:tr h="327312">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32%</a:t>
                      </a:r>
                    </a:p>
                  </a:txBody>
                  <a:tcPr marL="7620" marR="7620" marT="7620" marB="0" anchor="ctr"/>
                </a:tc>
                <a:extLst>
                  <a:ext uri="{0D108BD9-81ED-4DB2-BD59-A6C34878D82A}">
                    <a16:rowId xmlns="" xmlns:a16="http://schemas.microsoft.com/office/drawing/2014/main" val="3219974693"/>
                  </a:ext>
                </a:extLst>
              </a:tr>
              <a:tr h="261851">
                <a:tc rowSpan="2">
                  <a:txBody>
                    <a:bodyPr/>
                    <a:lstStyle/>
                    <a:p>
                      <a:pPr algn="ctr" fontAlgn="ctr"/>
                      <a:r>
                        <a:rPr lang="en-US" sz="1200" b="1" i="0" u="none" strike="noStrike">
                          <a:solidFill>
                            <a:srgbClr val="000000"/>
                          </a:solidFill>
                          <a:latin typeface="Times New Roman"/>
                        </a:rPr>
                        <a:t>144</a:t>
                      </a:r>
                    </a:p>
                  </a:txBody>
                  <a:tcPr marL="7620" marR="7620" marT="7620" marB="0" anchor="ctr"/>
                </a:tc>
                <a:tc rowSpan="2">
                  <a:txBody>
                    <a:bodyPr/>
                    <a:lstStyle/>
                    <a:p>
                      <a:pPr algn="l" fontAlgn="ctr"/>
                      <a:r>
                        <a:rPr lang="en-US" sz="900" b="0" i="0" u="none" strike="noStrike">
                          <a:solidFill>
                            <a:srgbClr val="000000"/>
                          </a:solidFill>
                          <a:latin typeface="Times New Roman"/>
                        </a:rPr>
                        <a:t>PERSOANĂ ANGAJATĂ  ÎN ORGANELE PROCURATURII                                                                                                      </a:t>
                      </a:r>
                      <a:r>
                        <a:rPr lang="ru-RU" sz="900" b="0" i="0" u="none" strike="noStrike">
                          <a:solidFill>
                            <a:srgbClr val="000000"/>
                          </a:solidFill>
                          <a:latin typeface="Times New Roman"/>
                        </a:rPr>
                        <a:t>ЛИЦО, РАБОТАЮЩЕЕ В ОРГАНАХ ПРОКУРАТУРЫ</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1008217838"/>
                  </a:ext>
                </a:extLst>
              </a:tr>
              <a:tr h="317961">
                <a:tc vMerge="1">
                  <a:txBody>
                    <a:bodyPr/>
                    <a:lstStyle/>
                    <a:p>
                      <a:endParaRPr lang="en-US"/>
                    </a:p>
                  </a:txBody>
                  <a:tcPr/>
                </a:tc>
                <a:tc vMerge="1">
                  <a:txBody>
                    <a:bodyPr/>
                    <a:lstStyle/>
                    <a:p>
                      <a:endParaRPr lang="en-US"/>
                    </a:p>
                  </a:txBody>
                  <a:tcPr/>
                </a:tc>
                <a:tc>
                  <a:txBody>
                    <a:bodyPr/>
                    <a:lstStyle/>
                    <a:p>
                      <a:pPr algn="ctr" fontAlgn="ctr"/>
                      <a:r>
                        <a:rPr lang="en-US" sz="1200" b="0" i="0" u="none" strike="noStrike" dirty="0">
                          <a:solidFill>
                            <a:srgbClr val="000000"/>
                          </a:solidFill>
                          <a:latin typeface="Times New Roman"/>
                        </a:rPr>
                        <a:t>24%</a:t>
                      </a:r>
                    </a:p>
                  </a:txBody>
                  <a:tcPr marL="7620" marR="7620" marT="7620" marB="0" anchor="ctr"/>
                </a:tc>
                <a:extLst>
                  <a:ext uri="{0D108BD9-81ED-4DB2-BD59-A6C34878D82A}">
                    <a16:rowId xmlns="" xmlns:a16="http://schemas.microsoft.com/office/drawing/2014/main" val="950044372"/>
                  </a:ext>
                </a:extLst>
              </a:tr>
            </a:tbl>
          </a:graphicData>
        </a:graphic>
      </p:graphicFrame>
    </p:spTree>
    <p:extLst>
      <p:ext uri="{BB962C8B-B14F-4D97-AF65-F5344CB8AC3E}">
        <p14:creationId xmlns="" xmlns:p14="http://schemas.microsoft.com/office/powerpoint/2010/main" val="1391938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ctr"/>
            <a:r>
              <a:rPr lang="ro-RO" sz="2400" b="1" dirty="0" smtClean="0">
                <a:solidFill>
                  <a:srgbClr val="7030A0"/>
                </a:solidFill>
                <a:latin typeface="Times New Roman" panose="02020603050405020304" pitchFamily="18" charset="0"/>
                <a:cs typeface="Times New Roman" panose="02020603050405020304" pitchFamily="18" charset="0"/>
              </a:rPr>
              <a:t>Modificări în Legea nr. 489/1999 privind sistemul public de asigurări sociale prin Legea nr. 60 din 23.04.2020 </a:t>
            </a:r>
            <a:r>
              <a:rPr lang="ru-RU" sz="54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r>
            <a:br>
              <a:rPr lang="ru-RU" sz="54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p:txBody>
          <a:bodyPr>
            <a:normAutofit fontScale="85000" lnSpcReduction="20000"/>
          </a:bodyPr>
          <a:lstStyle/>
          <a:p>
            <a:r>
              <a:rPr lang="ro-RO" sz="3200" dirty="0" smtClean="0">
                <a:solidFill>
                  <a:schemeClr val="tx2">
                    <a:lumMod val="10000"/>
                  </a:schemeClr>
                </a:solidFill>
                <a:latin typeface="Times New Roman" panose="02020603050405020304" pitchFamily="18" charset="0"/>
                <a:cs typeface="Times New Roman" panose="02020603050405020304" pitchFamily="18" charset="0"/>
              </a:rPr>
              <a:t>Au fost operate modificări în Legea nr. 489/1999 privind sistemul public de asigurări sociale prin Legea nr. 60 din 23.04.2020 privind instituirea unor măsuri de susținere a activității de întreprinzător și modificarea unor acte normative (Monitorul Oficial nr.108-109 din 25.04.2020), care intră în vigoare la 1 ianuarie 2021. În anexa nr. 1 Legea nr. 489/1999 a fost exclusă coloana cu contribuţia individuală fiind indicată doar coloana cu contribuţia de asigurări sociale de stat obligatorii. Contribuţia de asigurări sociale va fi datorată integral de angajator. Primele de asigurări medicale se vor reţine integral de la angajat.</a:t>
            </a:r>
            <a:endParaRPr lang="ru-RU" sz="3200" dirty="0" smtClean="0">
              <a:solidFill>
                <a:schemeClr val="tx2">
                  <a:lumMod val="10000"/>
                </a:schemeClr>
              </a:solidFill>
              <a:latin typeface="Times New Roman" panose="02020603050405020304" pitchFamily="18" charset="0"/>
              <a:cs typeface="Times New Roman" panose="02020603050405020304" pitchFamily="18" charset="0"/>
            </a:endParaRP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graphicFrame>
        <p:nvGraphicFramePr>
          <p:cNvPr id="4" name="Таблица 3">
            <a:extLst>
              <a:ext uri="{FF2B5EF4-FFF2-40B4-BE49-F238E27FC236}">
                <a16:creationId xmlns="" xmlns:a16="http://schemas.microsoft.com/office/drawing/2014/main" id="{8AB4045D-D29C-4FA7-BD51-9255F984AAAC}"/>
              </a:ext>
            </a:extLst>
          </p:cNvPr>
          <p:cNvGraphicFramePr>
            <a:graphicFrameLocks noGrp="1"/>
          </p:cNvGraphicFramePr>
          <p:nvPr>
            <p:extLst>
              <p:ext uri="{D42A27DB-BD31-4B8C-83A1-F6EECF244321}">
                <p14:modId xmlns="" xmlns:p14="http://schemas.microsoft.com/office/powerpoint/2010/main" val="2693105948"/>
              </p:ext>
            </p:extLst>
          </p:nvPr>
        </p:nvGraphicFramePr>
        <p:xfrm>
          <a:off x="1" y="0"/>
          <a:ext cx="9143999" cy="8397493"/>
        </p:xfrm>
        <a:graphic>
          <a:graphicData uri="http://schemas.openxmlformats.org/drawingml/2006/table">
            <a:tbl>
              <a:tblPr>
                <a:tableStyleId>{5C22544A-7EE6-4342-B048-85BDC9FD1C3A}</a:tableStyleId>
              </a:tblPr>
              <a:tblGrid>
                <a:gridCol w="787288">
                  <a:extLst>
                    <a:ext uri="{9D8B030D-6E8A-4147-A177-3AD203B41FA5}">
                      <a16:colId xmlns="" xmlns:a16="http://schemas.microsoft.com/office/drawing/2014/main" val="2568266466"/>
                    </a:ext>
                  </a:extLst>
                </a:gridCol>
                <a:gridCol w="5576608">
                  <a:extLst>
                    <a:ext uri="{9D8B030D-6E8A-4147-A177-3AD203B41FA5}">
                      <a16:colId xmlns="" xmlns:a16="http://schemas.microsoft.com/office/drawing/2014/main" val="1022479407"/>
                    </a:ext>
                  </a:extLst>
                </a:gridCol>
                <a:gridCol w="2780103">
                  <a:extLst>
                    <a:ext uri="{9D8B030D-6E8A-4147-A177-3AD203B41FA5}">
                      <a16:colId xmlns="" xmlns:a16="http://schemas.microsoft.com/office/drawing/2014/main" val="3848906055"/>
                    </a:ext>
                  </a:extLst>
                </a:gridCol>
              </a:tblGrid>
              <a:tr h="2069302">
                <a:tc>
                  <a:txBody>
                    <a:bodyPr/>
                    <a:lstStyle/>
                    <a:p>
                      <a:pPr algn="ctr" fontAlgn="ctr"/>
                      <a:r>
                        <a:rPr lang="en-US" sz="1100" b="1" i="0" u="none" strike="noStrike" dirty="0">
                          <a:solidFill>
                            <a:srgbClr val="000000"/>
                          </a:solidFill>
                          <a:latin typeface="Times New Roman"/>
                        </a:rPr>
                        <a:t>147</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ctr"/>
                      <a:r>
                        <a:rPr lang="en-US" sz="900" b="0" i="0" u="none" strike="noStrike" dirty="0">
                          <a:solidFill>
                            <a:srgbClr val="000000"/>
                          </a:solidFill>
                          <a:latin typeface="Times New Roman"/>
                        </a:rPr>
                        <a:t>PERSOANĂ  ANGAJATĂ ÎN SECTORUL AGRAR  ÎN BAZA CONTRACTULUI INDIVIDUAL DE MUNCĂ ANTRENATĂ ÎN ACTIVITĂŢILE PREVĂZUTE ÎN GRUPELE  01.1-01.6 DIN CLASIFICATORUL ACTIVITĂŢILOR DIN ECONOMIA MOLDOVEI                                                                                                                    </a:t>
                      </a:r>
                      <a:r>
                        <a:rPr lang="ru-RU" sz="900" b="0" i="0" u="none" strike="noStrike" dirty="0">
                          <a:solidFill>
                            <a:srgbClr val="000000"/>
                          </a:solidFill>
                          <a:latin typeface="Times New Roman"/>
                        </a:rPr>
                        <a:t>ЛИЦО, РАБОТАЮЩЕЕ ПО ИНДИВИДУАЛЬНОМУ ТРУДОВОМУ ДОГОВОРУ В СФЕРЕ СЕЛЬСКОГО ХОЗЯЙСТВА ДЛЯ  ВЫПОЛНЕНИЯ  РАБОТ,  ПРЕДУСМОТРЕННЫХ ГРУППАМИ 01.1- 01.6 КЛАССИФИКАТОРА ЭКОНОМИЧЕСКОЙ ДЕЯТЕЛЬНОСТИ МОЛДОВЫ</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en-US" sz="1200" b="0" i="0" u="none" strike="noStrike" dirty="0">
                          <a:solidFill>
                            <a:srgbClr val="000000"/>
                          </a:solidFill>
                          <a:latin typeface="Times New Roman"/>
                        </a:rPr>
                        <a:t>24%</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3960516315"/>
                  </a:ext>
                </a:extLst>
              </a:tr>
              <a:tr h="179464">
                <a:tc rowSpan="2">
                  <a:txBody>
                    <a:bodyPr/>
                    <a:lstStyle/>
                    <a:p>
                      <a:pPr algn="ctr" fontAlgn="ctr"/>
                      <a:r>
                        <a:rPr lang="en-US" sz="1100" b="1" i="0" u="none" strike="noStrike">
                          <a:solidFill>
                            <a:srgbClr val="000000"/>
                          </a:solidFill>
                          <a:latin typeface="Times New Roman"/>
                        </a:rPr>
                        <a:t>148</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rowSpan="2">
                  <a:txBody>
                    <a:bodyPr/>
                    <a:lstStyle/>
                    <a:p>
                      <a:pPr algn="l" fontAlgn="ctr"/>
                      <a:r>
                        <a:rPr lang="en-US" sz="900" b="0" i="0" u="none" strike="noStrike">
                          <a:solidFill>
                            <a:srgbClr val="000000"/>
                          </a:solidFill>
                          <a:latin typeface="Times New Roman"/>
                        </a:rPr>
                        <a:t>PERSOANĂ, ANGAJATĂ CARE ACTIVEAZĂ ÎN CONDIŢII SPECIALE DE MUNCĂ CONFORM ANEXEI NR. 6 LA LEGEA BASS                                                                                                                                                                                  </a:t>
                      </a:r>
                      <a:r>
                        <a:rPr lang="ru-RU" sz="900" b="0" i="0" u="none" strike="noStrike">
                          <a:solidFill>
                            <a:srgbClr val="000000"/>
                          </a:solidFill>
                          <a:latin typeface="Times New Roman"/>
                        </a:rPr>
                        <a:t>ЛИЦО</a:t>
                      </a:r>
                      <a:r>
                        <a:rPr lang="ru-RU" sz="800" b="0" i="0" u="none" strike="noStrike">
                          <a:solidFill>
                            <a:srgbClr val="000000"/>
                          </a:solidFill>
                          <a:latin typeface="Times New Roman"/>
                        </a:rPr>
                        <a:t>, РАБОТАЮЩЕЕ В ОСОБЫХ УСЛОВИЯХ ТРУДА СОГЛАСНО ПРИЛОЖЕНИЮ № 6 К ЗАКОНУ О БЮДЖЕТЕ ГОСУДАРСТВЕННОГО СОЦИАЛЬНОГО СТРАХОВАНИЯ                                                                 </a:t>
                      </a:r>
                      <a:endParaRPr lang="ru-RU" sz="900" b="0" i="0" u="none" strike="noStrike">
                        <a:solidFill>
                          <a:srgbClr val="000000"/>
                        </a:solidFill>
                        <a:latin typeface="Times New Roman"/>
                      </a:endParaRP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en-US" sz="1200" b="0" i="0" u="none" strike="noStrike" dirty="0">
                          <a:solidFill>
                            <a:srgbClr val="000000"/>
                          </a:solidFill>
                          <a:latin typeface="Times New Roman"/>
                        </a:rPr>
                        <a:t>39%</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3313066434"/>
                  </a:ext>
                </a:extLst>
              </a:tr>
              <a:tr h="560559">
                <a:tc vMerge="1">
                  <a:txBody>
                    <a:bodyPr/>
                    <a:lstStyle/>
                    <a:p>
                      <a:endParaRPr lang="en-US"/>
                    </a:p>
                  </a:txBody>
                  <a:tcPr/>
                </a:tc>
                <a:tc vMerge="1">
                  <a:txBody>
                    <a:bodyPr/>
                    <a:lstStyle/>
                    <a:p>
                      <a:endParaRPr lang="en-US"/>
                    </a:p>
                  </a:txBody>
                  <a:tcPr/>
                </a:tc>
                <a:tc>
                  <a:txBody>
                    <a:bodyPr/>
                    <a:lstStyle/>
                    <a:p>
                      <a:pPr algn="ctr" fontAlgn="ctr"/>
                      <a:r>
                        <a:rPr lang="en-US" sz="1200" b="0" i="0" u="none" strike="noStrike" dirty="0">
                          <a:solidFill>
                            <a:srgbClr val="000000"/>
                          </a:solidFill>
                          <a:latin typeface="Times New Roman"/>
                        </a:rPr>
                        <a:t>32%</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3159415659"/>
                  </a:ext>
                </a:extLst>
              </a:tr>
              <a:tr h="325312">
                <a:tc>
                  <a:txBody>
                    <a:bodyPr/>
                    <a:lstStyle/>
                    <a:p>
                      <a:pPr algn="ctr" fontAlgn="ctr"/>
                      <a:r>
                        <a:rPr lang="en-US" sz="1100" b="1" i="0" u="none" strike="noStrike">
                          <a:solidFill>
                            <a:srgbClr val="000000"/>
                          </a:solidFill>
                          <a:latin typeface="Times New Roman"/>
                        </a:rPr>
                        <a:t>15311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ctr"/>
                      <a:r>
                        <a:rPr lang="en-US" sz="900" b="0" i="0" u="none" strike="noStrike">
                          <a:solidFill>
                            <a:srgbClr val="000000"/>
                          </a:solidFill>
                          <a:latin typeface="Times New Roman"/>
                        </a:rPr>
                        <a:t>PERSOANĂ, CARE A BENEFICIAT DE INDEMNIZAŢIE  PENTRU INCAPACITATE TEMPORARĂ DE MUNCĂ CAUZATĂ DE BOLI OBIŞNUITE SAU DE ACCIDENTE NELEGATE DE MUNCĂ, ACHITATĂ DIN CONTUL ANGAJATORULUI                                                                                                                                                   </a:t>
                      </a:r>
                      <a:r>
                        <a:rPr lang="ru-RU" sz="900" b="0" i="0" u="none" strike="noStrike">
                          <a:solidFill>
                            <a:srgbClr val="000000"/>
                          </a:solidFill>
                          <a:latin typeface="Times New Roman"/>
                        </a:rPr>
                        <a:t>ЛИЦО, ПОЛУЧИВШЕЕ ПОСОБИЕ  ПО ВРЕМЕННОЙ НЕТРУДОСПОСОБНОСТИ, ОБУСЛОВЛЕННОЙ ОБЩИМ ЗАБОЛЕВАНИЕМ ИЛИ НЕСЧАСТНЫМ СЛУЧАЕМ, НЕ СВЯЗАННЫМ С РАБОТОЙ, ВЫПЛАЧЕННОЕ ИЗ  СРЕДСТВ РАБОТОДАТЕЛЯ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en-US" sz="1200" b="0" i="0" u="none" strike="noStrike" dirty="0">
                          <a:solidFill>
                            <a:srgbClr val="000000"/>
                          </a:solidFill>
                          <a:latin typeface="Times New Roman"/>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3688510036"/>
                  </a:ext>
                </a:extLst>
              </a:tr>
              <a:tr h="325312">
                <a:tc>
                  <a:txBody>
                    <a:bodyPr/>
                    <a:lstStyle/>
                    <a:p>
                      <a:pPr algn="ctr" fontAlgn="ctr"/>
                      <a:r>
                        <a:rPr lang="en-US" sz="1100" b="1" i="0" u="none" strike="noStrike">
                          <a:solidFill>
                            <a:srgbClr val="000000"/>
                          </a:solidFill>
                          <a:latin typeface="Times New Roman"/>
                        </a:rPr>
                        <a:t>15312</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ctr"/>
                      <a:r>
                        <a:rPr lang="en-US" sz="900" b="0" i="0" u="none" strike="noStrike">
                          <a:solidFill>
                            <a:srgbClr val="000000"/>
                          </a:solidFill>
                          <a:latin typeface="Times New Roman"/>
                        </a:rPr>
                        <a:t>PERSOANĂ, CARE A BENEFICIAT DE INDEMNIZAŢIE PENTRU  INCAPACITATE TEMPORARĂ DE MUNCĂ CAUZATĂ DE BOLI OBIŞNUITE SAU DE ACCIDENTE NELEGATE DE MUNCĂ, ACHITATĂ DIN MIJLOACELE BASS                                                                                                                                                   </a:t>
                      </a:r>
                      <a:r>
                        <a:rPr lang="ru-RU" sz="900" b="0" i="0" u="none" strike="noStrike">
                          <a:solidFill>
                            <a:srgbClr val="000000"/>
                          </a:solidFill>
                          <a:latin typeface="Times New Roman"/>
                        </a:rPr>
                        <a:t>ЛИЦО, ПОЛУЧИВШЕЕ ПОСОБИЕ  ПО ВРЕМЕННОЙ НЕТРУДОСПОСОБНОСТИ, ОБУСЛОВЛЕННОЙ ОБЩИМ ЗАБОЛЕВАНИЕМ ИЛИ НЕСЧАСТНЫМ СЛУЧАЕМ, НЕ СВЯЗАННЫМ С РАБОТОЙ, ВЫПЛАЧЕННОЕ ИЗ  СРЕДСТВ БГСС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en-US" sz="1200" b="0" i="0" u="none" strike="noStrike" dirty="0">
                          <a:solidFill>
                            <a:srgbClr val="000000"/>
                          </a:solidFill>
                          <a:latin typeface="Times New Roman"/>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1514959662"/>
                  </a:ext>
                </a:extLst>
              </a:tr>
              <a:tr h="967044">
                <a:tc>
                  <a:txBody>
                    <a:bodyPr/>
                    <a:lstStyle/>
                    <a:p>
                      <a:pPr algn="ctr" fontAlgn="ctr"/>
                      <a:r>
                        <a:rPr lang="en-US" sz="1100" b="1" i="0" u="none" strike="noStrike">
                          <a:solidFill>
                            <a:srgbClr val="000000"/>
                          </a:solidFill>
                          <a:latin typeface="Times New Roman"/>
                        </a:rPr>
                        <a:t>15321</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ctr"/>
                      <a:r>
                        <a:rPr lang="en-US" sz="900" b="0" i="0" u="none" strike="noStrike" dirty="0">
                          <a:solidFill>
                            <a:srgbClr val="000000"/>
                          </a:solidFill>
                          <a:latin typeface="Times New Roman"/>
                        </a:rPr>
                        <a:t>PERSOANĂ, CARE A BENEFICIAT DE INDEMNIZAŢIE  PENTRU INCAPACITATE TEMPORARĂ DE MUNCĂ CAUZATĂ DE UN ACCIDENT DE MUNCĂ  SAU DE O BOALĂ PROFESIONALĂ, ACHITATĂ DIN CONTUL ANGAJATORULUI                                                                                                                                                   </a:t>
                      </a:r>
                      <a:r>
                        <a:rPr lang="ru-RU" sz="900" b="0" i="0" u="none" strike="noStrike" dirty="0">
                          <a:solidFill>
                            <a:srgbClr val="000000"/>
                          </a:solidFill>
                          <a:latin typeface="Times New Roman"/>
                        </a:rPr>
                        <a:t>ЛИЦО, ПОЛУЧИВШЕЕ ПОСОБИЕ  ПО ВРЕМЕННОЙ НЕТРУДОСПОСОБНОСТИ В СВЯЗИ С НЕСЧАСТНЫМ СЛУЧАЕМ НА ПРОИЗВОДСТВЕ ИЛИ ПРОФЕССИОНАЛЬНЫМ ЗАБОЛЕВАНИЕМ,  ВЫПЛАЧЕНЕННОЕ ИЗ СРЕДСТВ РАБОТОДАТЕЛЯ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en-US" sz="1200" b="0" i="0" u="none" strike="noStrike" dirty="0">
                          <a:solidFill>
                            <a:srgbClr val="000000"/>
                          </a:solidFill>
                          <a:latin typeface="Times New Roman"/>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794180758"/>
                  </a:ext>
                </a:extLst>
              </a:tr>
              <a:tr h="967044">
                <a:tc>
                  <a:txBody>
                    <a:bodyPr/>
                    <a:lstStyle/>
                    <a:p>
                      <a:pPr algn="ctr" fontAlgn="ctr"/>
                      <a:r>
                        <a:rPr lang="en-US" sz="1100" b="1" i="0" u="none" strike="noStrike">
                          <a:solidFill>
                            <a:srgbClr val="000000"/>
                          </a:solidFill>
                          <a:latin typeface="Times New Roman"/>
                        </a:rPr>
                        <a:t>15322</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ctr"/>
                      <a:r>
                        <a:rPr lang="en-US" sz="900" b="0" i="0" u="none" strike="noStrike">
                          <a:solidFill>
                            <a:srgbClr val="000000"/>
                          </a:solidFill>
                          <a:latin typeface="Times New Roman"/>
                        </a:rPr>
                        <a:t>PERSOANĂ, CARE A BENEFICIAT DE INDEMNIZAŢIE  PENTRU INCAPACITATE TEMPORARĂ DE MUNCĂ CAUZATĂ DE UN ACCIDENT DE MUNCĂ  SAU DE O BOALĂ PROFESIONALĂ , ACHITATĂ DIN MIJLOACELE BASS                                                                                                                                                   </a:t>
                      </a:r>
                      <a:r>
                        <a:rPr lang="ru-RU" sz="900" b="0" i="0" u="none" strike="noStrike">
                          <a:solidFill>
                            <a:srgbClr val="000000"/>
                          </a:solidFill>
                          <a:latin typeface="Times New Roman"/>
                        </a:rPr>
                        <a:t>ЛИЦО, ПОЛУЧИВШЕЕ ПОСОБИЕ  ПО ВРЕМЕННОЙ НЕТРУДОСПОСОБНОСТИ В СВЯЗИ С НЕСЧАСТНЫМ СЛУЧАЕМ НА ПРОИЗВОДСТВЕ ИЛИ ПРОФЕССИОНАЛЬНЫМ ЗАБОЛЕВАНИЕМ,  ВЫПЛАЧЕННОЕ  ИЗ  СРЕДСТВ БГСС                                                                                                                                                                                                                                                                                                                                         </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en-US" sz="1200" b="0" i="0" u="none" strike="noStrike" dirty="0">
                          <a:solidFill>
                            <a:srgbClr val="000000"/>
                          </a:solidFill>
                          <a:latin typeface="Times New Roman"/>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404263936"/>
                  </a:ext>
                </a:extLst>
              </a:tr>
              <a:tr h="1014840">
                <a:tc>
                  <a:txBody>
                    <a:bodyPr/>
                    <a:lstStyle/>
                    <a:p>
                      <a:pPr algn="ctr" fontAlgn="ctr"/>
                      <a:r>
                        <a:rPr lang="en-US" sz="1100" b="1" i="0" u="none" strike="noStrike">
                          <a:solidFill>
                            <a:srgbClr val="000000"/>
                          </a:solidFill>
                          <a:latin typeface="Times New Roman"/>
                        </a:rPr>
                        <a:t>15332</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ctr"/>
                      <a:r>
                        <a:rPr lang="en-US" sz="900" b="0" i="0" u="none" strike="noStrike">
                          <a:solidFill>
                            <a:srgbClr val="000000"/>
                          </a:solidFill>
                          <a:latin typeface="Times New Roman"/>
                        </a:rPr>
                        <a:t>PERSOANĂ, CARE A BENEFICIAT DE INDEMNIZAŢIE  PENTRU ÎNGRIGIREA COPILULUI BOLNAV, ACHITATĂ DIN MIJLOACELE BASS                                                                                                                                                                        </a:t>
                      </a:r>
                      <a:r>
                        <a:rPr lang="ru-RU" sz="900" b="0" i="0" u="none" strike="noStrike">
                          <a:solidFill>
                            <a:srgbClr val="000000"/>
                          </a:solidFill>
                          <a:latin typeface="Times New Roman"/>
                        </a:rPr>
                        <a:t>ЛИЦО, ПОЛУЧИВШЕЕ ПОСОБИЕ  ПО УХОДУ ЗА БОЛЬНЫМ РЕБЕНКОМ,  ВЫПЛАЧЕННОЕ ИЗ  БГСС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en-US" sz="1200" b="0" i="0" u="none" strike="noStrike" dirty="0">
                          <a:solidFill>
                            <a:srgbClr val="000000"/>
                          </a:solidFill>
                          <a:latin typeface="Times New Roman"/>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4039884427"/>
                  </a:ext>
                </a:extLst>
              </a:tr>
              <a:tr h="967044">
                <a:tc>
                  <a:txBody>
                    <a:bodyPr/>
                    <a:lstStyle/>
                    <a:p>
                      <a:pPr algn="ctr" fontAlgn="ctr"/>
                      <a:r>
                        <a:rPr lang="en-US" sz="1100" b="1" i="0" u="none" strike="noStrike">
                          <a:solidFill>
                            <a:srgbClr val="000000"/>
                          </a:solidFill>
                          <a:latin typeface="Times New Roman"/>
                        </a:rPr>
                        <a:t>15342</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l" fontAlgn="ctr"/>
                      <a:r>
                        <a:rPr lang="en-US" sz="900" b="0" i="0" u="none" strike="noStrike">
                          <a:solidFill>
                            <a:srgbClr val="000000"/>
                          </a:solidFill>
                          <a:latin typeface="Times New Roman"/>
                        </a:rPr>
                        <a:t>PERSOANĂ, CARE A BENEFICIAT DE INDEMNIZAŢIE  PENTRU INCAPACITATE TEMPORARĂ DE MUNCĂ , PLATITĂ DIN PRIMA ZI DE INCAPACITATE DIN MIJLOACELE BASS                                                                                                                </a:t>
                      </a:r>
                      <a:r>
                        <a:rPr lang="ru-RU" sz="900" b="0" i="0" u="none" strike="noStrike">
                          <a:solidFill>
                            <a:srgbClr val="000000"/>
                          </a:solidFill>
                          <a:latin typeface="Times New Roman"/>
                        </a:rPr>
                        <a:t>ЛИЦО, ПОЛУЧИВШЕЕ ПОСОБИЕ </a:t>
                      </a:r>
                      <a:r>
                        <a:rPr lang="ru-RU" sz="800" b="0" i="0" u="none" strike="noStrike">
                          <a:solidFill>
                            <a:srgbClr val="000000"/>
                          </a:solidFill>
                          <a:latin typeface="Times New Roman"/>
                        </a:rPr>
                        <a:t> ПО ВРЕМЕННОЙ НЕТРУДОСПОСОБНОСТИ,  ВЫПЛАЧЕННОЕ С ПЕРВОГО ДНЯ ИЗ СРЕДСТВ БГСС              </a:t>
                      </a:r>
                      <a:r>
                        <a:rPr lang="ru-RU" sz="900" b="0" i="0" u="none" strike="noStrike">
                          <a:solidFill>
                            <a:srgbClr val="000000"/>
                          </a:solidFill>
                          <a:latin typeface="Times New Roman"/>
                        </a:rPr>
                        <a:t>                                                                                                                                                                                                                                                                                                                           </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ctr" fontAlgn="ctr"/>
                      <a:r>
                        <a:rPr lang="en-US" sz="1200" b="0" i="0" u="none" strike="noStrike" dirty="0">
                          <a:solidFill>
                            <a:srgbClr val="000000"/>
                          </a:solidFill>
                          <a:latin typeface="Times New Roman"/>
                        </a:rPr>
                        <a:t>0</a:t>
                      </a:r>
                    </a:p>
                  </a:txBody>
                  <a:tcPr marL="7620" marR="7620" marT="762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 xmlns:a16="http://schemas.microsoft.com/office/drawing/2014/main" val="447792917"/>
                  </a:ext>
                </a:extLst>
              </a:tr>
            </a:tbl>
          </a:graphicData>
        </a:graphic>
      </p:graphicFrame>
    </p:spTree>
    <p:extLst>
      <p:ext uri="{BB962C8B-B14F-4D97-AF65-F5344CB8AC3E}">
        <p14:creationId xmlns="" xmlns:p14="http://schemas.microsoft.com/office/powerpoint/2010/main" val="39720847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graphicFrame>
        <p:nvGraphicFramePr>
          <p:cNvPr id="4" name="Таблица 3">
            <a:extLst>
              <a:ext uri="{FF2B5EF4-FFF2-40B4-BE49-F238E27FC236}">
                <a16:creationId xmlns="" xmlns:a16="http://schemas.microsoft.com/office/drawing/2014/main" id="{2935E251-740C-44F9-BEF9-2DB422A2CA17}"/>
              </a:ext>
            </a:extLst>
          </p:cNvPr>
          <p:cNvGraphicFramePr>
            <a:graphicFrameLocks noGrp="1"/>
          </p:cNvGraphicFramePr>
          <p:nvPr>
            <p:extLst>
              <p:ext uri="{D42A27DB-BD31-4B8C-83A1-F6EECF244321}">
                <p14:modId xmlns="" xmlns:p14="http://schemas.microsoft.com/office/powerpoint/2010/main" val="2149953313"/>
              </p:ext>
            </p:extLst>
          </p:nvPr>
        </p:nvGraphicFramePr>
        <p:xfrm>
          <a:off x="1" y="2"/>
          <a:ext cx="9143999" cy="6857992"/>
        </p:xfrm>
        <a:graphic>
          <a:graphicData uri="http://schemas.openxmlformats.org/drawingml/2006/table">
            <a:tbl>
              <a:tblPr>
                <a:tableStyleId>{BC89EF96-8CEA-46FF-86C4-4CE0E7609802}</a:tableStyleId>
              </a:tblPr>
              <a:tblGrid>
                <a:gridCol w="857223">
                  <a:extLst>
                    <a:ext uri="{9D8B030D-6E8A-4147-A177-3AD203B41FA5}">
                      <a16:colId xmlns="" xmlns:a16="http://schemas.microsoft.com/office/drawing/2014/main" val="2552076920"/>
                    </a:ext>
                  </a:extLst>
                </a:gridCol>
                <a:gridCol w="6457977">
                  <a:extLst>
                    <a:ext uri="{9D8B030D-6E8A-4147-A177-3AD203B41FA5}">
                      <a16:colId xmlns="" xmlns:a16="http://schemas.microsoft.com/office/drawing/2014/main" val="2697511796"/>
                    </a:ext>
                  </a:extLst>
                </a:gridCol>
                <a:gridCol w="1828799">
                  <a:extLst>
                    <a:ext uri="{9D8B030D-6E8A-4147-A177-3AD203B41FA5}">
                      <a16:colId xmlns="" xmlns:a16="http://schemas.microsoft.com/office/drawing/2014/main" val="2516209847"/>
                    </a:ext>
                  </a:extLst>
                </a:gridCol>
              </a:tblGrid>
              <a:tr h="1373447">
                <a:tc>
                  <a:txBody>
                    <a:bodyPr/>
                    <a:lstStyle/>
                    <a:p>
                      <a:pPr algn="ctr" fontAlgn="ctr"/>
                      <a:r>
                        <a:rPr lang="en-US" sz="1100" b="1" i="0" u="none" strike="noStrike" dirty="0">
                          <a:solidFill>
                            <a:srgbClr val="000000"/>
                          </a:solidFill>
                          <a:latin typeface="Times New Roman"/>
                        </a:rPr>
                        <a:t>155</a:t>
                      </a:r>
                    </a:p>
                  </a:txBody>
                  <a:tcPr marL="7620" marR="7620" marT="7620" marB="0" anchor="ctr"/>
                </a:tc>
                <a:tc>
                  <a:txBody>
                    <a:bodyPr/>
                    <a:lstStyle/>
                    <a:p>
                      <a:pPr algn="l" fontAlgn="b"/>
                      <a:r>
                        <a:rPr lang="en-US" sz="900" b="0" i="0" u="none" strike="noStrike">
                          <a:solidFill>
                            <a:srgbClr val="000000"/>
                          </a:solidFill>
                          <a:latin typeface="Times New Roman"/>
                        </a:rPr>
                        <a:t>PERSOANĂ, CARE A PRELUNGIT CONCEDIUL ANUAL                                                                   </a:t>
                      </a:r>
                      <a:r>
                        <a:rPr lang="ru-RU" sz="900" b="0" i="0" u="none" strike="noStrike">
                          <a:solidFill>
                            <a:srgbClr val="000000"/>
                          </a:solidFill>
                          <a:latin typeface="Times New Roman"/>
                        </a:rPr>
                        <a:t>ЛИЦО, ПРОДЛИВШЕЕ  ГОДОВОЙ ОТПУСК                                                                                                                                                                                                                                                                                                                                                                                                                                                                                                                                                                                                                                                                   </a:t>
                      </a:r>
                    </a:p>
                  </a:txBody>
                  <a:tcPr marL="7620" marR="7620" marT="7620" marB="0" anchor="b"/>
                </a:tc>
                <a:tc>
                  <a:txBody>
                    <a:bodyPr/>
                    <a:lstStyle/>
                    <a:p>
                      <a:pPr algn="ctr" fontAlgn="ctr"/>
                      <a:r>
                        <a:rPr lang="en-US" sz="1200" b="0" i="0" u="none" strike="noStrike">
                          <a:solidFill>
                            <a:srgbClr val="000000"/>
                          </a:solidFill>
                          <a:latin typeface="Times New Roman"/>
                        </a:rPr>
                        <a:t>0</a:t>
                      </a:r>
                    </a:p>
                  </a:txBody>
                  <a:tcPr marL="7620" marR="7620" marT="7620" marB="0" anchor="ctr"/>
                </a:tc>
                <a:extLst>
                  <a:ext uri="{0D108BD9-81ED-4DB2-BD59-A6C34878D82A}">
                    <a16:rowId xmlns="" xmlns:a16="http://schemas.microsoft.com/office/drawing/2014/main" val="2217271841"/>
                  </a:ext>
                </a:extLst>
              </a:tr>
              <a:tr h="396515">
                <a:tc rowSpan="4">
                  <a:txBody>
                    <a:bodyPr/>
                    <a:lstStyle/>
                    <a:p>
                      <a:pPr algn="ctr" fontAlgn="ctr"/>
                      <a:r>
                        <a:rPr lang="en-US" sz="1200" b="1" i="0" u="none" strike="noStrike">
                          <a:solidFill>
                            <a:srgbClr val="000000"/>
                          </a:solidFill>
                          <a:latin typeface="Times New Roman"/>
                        </a:rPr>
                        <a:t>156</a:t>
                      </a:r>
                    </a:p>
                  </a:txBody>
                  <a:tcPr marL="7620" marR="7620" marT="7620" marB="0" anchor="ctr"/>
                </a:tc>
                <a:tc rowSpan="4">
                  <a:txBody>
                    <a:bodyPr/>
                    <a:lstStyle/>
                    <a:p>
                      <a:pPr algn="l" fontAlgn="ctr"/>
                      <a:r>
                        <a:rPr lang="en-US" sz="900" b="0" i="0" u="none" strike="noStrike">
                          <a:solidFill>
                            <a:srgbClr val="000000"/>
                          </a:solidFill>
                          <a:latin typeface="Times New Roman"/>
                        </a:rPr>
                        <a:t>PERSOANĂ CARE SI-A RELUAT ACTIVITATEA CU PROGRAM PARŢIAL PINA LA EXPIRAREA CONCEDIULUI PENTRU  ÎNGRIJIREA COPULULUI   PÎNĂ LA VÎRSTA DE 3 ANI                                                                                                                                    </a:t>
                      </a:r>
                      <a:r>
                        <a:rPr lang="ru-RU" sz="900" b="0" i="0" u="none" strike="noStrike">
                          <a:solidFill>
                            <a:srgbClr val="000000"/>
                          </a:solidFill>
                          <a:latin typeface="Times New Roman"/>
                        </a:rPr>
                        <a:t>ЛИЦО, КОТОРОЕ ВОЗОБНОВИЛО ТРУДОВУЮ ДЕЯТЕЛЬНОСТЬ ПО СОКРАЩЕННОМУ РАБОЧЕМУ ГРАФИКУ ДО ОКОНЧАНИЯ   ОТПУСКА ПО УХОДУ ЗА РЕБЕНКОМ  ДО 3 ЛЕТ</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3972359855"/>
                  </a:ext>
                </a:extLst>
              </a:tr>
              <a:tr h="422045">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754111484"/>
                  </a:ext>
                </a:extLst>
              </a:tr>
              <a:tr h="217413">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39%</a:t>
                      </a:r>
                    </a:p>
                  </a:txBody>
                  <a:tcPr marL="7620" marR="7620" marT="7620" marB="0" anchor="ctr"/>
                </a:tc>
                <a:extLst>
                  <a:ext uri="{0D108BD9-81ED-4DB2-BD59-A6C34878D82A}">
                    <a16:rowId xmlns="" xmlns:a16="http://schemas.microsoft.com/office/drawing/2014/main" val="3895698174"/>
                  </a:ext>
                </a:extLst>
              </a:tr>
              <a:tr h="217413">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32%</a:t>
                      </a:r>
                    </a:p>
                  </a:txBody>
                  <a:tcPr marL="7620" marR="7620" marT="7620" marB="0" anchor="ctr"/>
                </a:tc>
                <a:extLst>
                  <a:ext uri="{0D108BD9-81ED-4DB2-BD59-A6C34878D82A}">
                    <a16:rowId xmlns="" xmlns:a16="http://schemas.microsoft.com/office/drawing/2014/main" val="3225382464"/>
                  </a:ext>
                </a:extLst>
              </a:tr>
              <a:tr h="730556">
                <a:tc>
                  <a:txBody>
                    <a:bodyPr/>
                    <a:lstStyle/>
                    <a:p>
                      <a:pPr algn="ctr" fontAlgn="ctr"/>
                      <a:r>
                        <a:rPr lang="en-US" sz="1200" b="1" i="0" u="none" strike="noStrike">
                          <a:solidFill>
                            <a:srgbClr val="000000"/>
                          </a:solidFill>
                          <a:latin typeface="Times New Roman"/>
                        </a:rPr>
                        <a:t>159</a:t>
                      </a:r>
                    </a:p>
                  </a:txBody>
                  <a:tcPr marL="7620" marR="7620" marT="7620" marB="0" anchor="ctr"/>
                </a:tc>
                <a:tc>
                  <a:txBody>
                    <a:bodyPr/>
                    <a:lstStyle/>
                    <a:p>
                      <a:pPr algn="l" fontAlgn="b"/>
                      <a:r>
                        <a:rPr lang="en-US" sz="900" b="0" i="0" u="none" strike="noStrike">
                          <a:solidFill>
                            <a:srgbClr val="000000"/>
                          </a:solidFill>
                          <a:latin typeface="Times New Roman"/>
                        </a:rPr>
                        <a:t>PERSOANĂ CARE  SE AFLĂ ÎN CONCEDIU NEPLATIT   (DIN CONT PROPRIU)                                                                                                                                      </a:t>
                      </a:r>
                      <a:r>
                        <a:rPr lang="ru-RU" sz="900" b="0" i="0" u="none" strike="noStrike">
                          <a:solidFill>
                            <a:srgbClr val="000000"/>
                          </a:solidFill>
                          <a:latin typeface="Times New Roman"/>
                        </a:rPr>
                        <a:t>ЛИЦО, НАХОДЯЩЕЕСЯ В НЕОПЛАЧИВАЕМОМ ОТПУСКЕ (ЗА СВОЙ СЧЕТ)                                                                       </a:t>
                      </a:r>
                    </a:p>
                  </a:txBody>
                  <a:tcPr marL="7620" marR="7620" marT="7620" marB="0" anchor="b"/>
                </a:tc>
                <a:tc>
                  <a:txBody>
                    <a:bodyPr/>
                    <a:lstStyle/>
                    <a:p>
                      <a:pPr algn="ctr" fontAlgn="ctr"/>
                      <a:r>
                        <a:rPr lang="en-US" sz="1200" b="0" i="0" u="none" strike="noStrike">
                          <a:solidFill>
                            <a:srgbClr val="000000"/>
                          </a:solidFill>
                          <a:latin typeface="Times New Roman"/>
                        </a:rPr>
                        <a:t>0</a:t>
                      </a:r>
                    </a:p>
                  </a:txBody>
                  <a:tcPr marL="7620" marR="7620" marT="7620" marB="0" anchor="ctr"/>
                </a:tc>
                <a:extLst>
                  <a:ext uri="{0D108BD9-81ED-4DB2-BD59-A6C34878D82A}">
                    <a16:rowId xmlns="" xmlns:a16="http://schemas.microsoft.com/office/drawing/2014/main" val="9418920"/>
                  </a:ext>
                </a:extLst>
              </a:tr>
              <a:tr h="787288">
                <a:tc rowSpan="4">
                  <a:txBody>
                    <a:bodyPr/>
                    <a:lstStyle/>
                    <a:p>
                      <a:pPr algn="ctr" fontAlgn="ctr"/>
                      <a:r>
                        <a:rPr lang="en-US" sz="1200" b="1" i="0" u="none" strike="noStrike">
                          <a:solidFill>
                            <a:srgbClr val="000000"/>
                          </a:solidFill>
                          <a:latin typeface="Times New Roman"/>
                        </a:rPr>
                        <a:t>160</a:t>
                      </a:r>
                    </a:p>
                  </a:txBody>
                  <a:tcPr marL="7620" marR="7620" marT="7620" marB="0" anchor="ctr"/>
                </a:tc>
                <a:tc rowSpan="4">
                  <a:txBody>
                    <a:bodyPr/>
                    <a:lstStyle/>
                    <a:p>
                      <a:pPr algn="l" fontAlgn="ctr"/>
                      <a:r>
                        <a:rPr lang="en-US" sz="900" b="0" i="0" u="none" strike="noStrike" dirty="0">
                          <a:solidFill>
                            <a:srgbClr val="000000"/>
                          </a:solidFill>
                          <a:latin typeface="Times New Roman"/>
                        </a:rPr>
                        <a:t>PERSOANĂ CARE  SE AFLĂ ÎN CONCEDIU ORDINAR PLATIT                                                                                                                             </a:t>
                      </a:r>
                      <a:r>
                        <a:rPr lang="ru-RU" sz="900" b="0" i="0" u="none" strike="noStrike" dirty="0">
                          <a:solidFill>
                            <a:srgbClr val="000000"/>
                          </a:solidFill>
                          <a:latin typeface="Times New Roman"/>
                        </a:rPr>
                        <a:t>ЛИЦО, НАХОДЯЩЕЕСЯ В ОЧЕРЕДНОМ ОПЛАЧИВАЕМОМ ОТПУСКЕ</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2300430283"/>
                  </a:ext>
                </a:extLst>
              </a:tr>
              <a:tr h="217413">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3481314280"/>
                  </a:ext>
                </a:extLst>
              </a:tr>
              <a:tr h="217413">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39%</a:t>
                      </a:r>
                    </a:p>
                  </a:txBody>
                  <a:tcPr marL="7620" marR="7620" marT="7620" marB="0" anchor="ctr"/>
                </a:tc>
                <a:extLst>
                  <a:ext uri="{0D108BD9-81ED-4DB2-BD59-A6C34878D82A}">
                    <a16:rowId xmlns="" xmlns:a16="http://schemas.microsoft.com/office/drawing/2014/main" val="4098137568"/>
                  </a:ext>
                </a:extLst>
              </a:tr>
              <a:tr h="217413">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32%</a:t>
                      </a:r>
                    </a:p>
                  </a:txBody>
                  <a:tcPr marL="7620" marR="7620" marT="7620" marB="0" anchor="ctr"/>
                </a:tc>
                <a:extLst>
                  <a:ext uri="{0D108BD9-81ED-4DB2-BD59-A6C34878D82A}">
                    <a16:rowId xmlns="" xmlns:a16="http://schemas.microsoft.com/office/drawing/2014/main" val="3240386381"/>
                  </a:ext>
                </a:extLst>
              </a:tr>
              <a:tr h="217413">
                <a:tc rowSpan="5">
                  <a:txBody>
                    <a:bodyPr/>
                    <a:lstStyle/>
                    <a:p>
                      <a:pPr algn="ctr" fontAlgn="ctr"/>
                      <a:r>
                        <a:rPr lang="en-US" sz="1200" b="1" i="0" u="none" strike="noStrike">
                          <a:solidFill>
                            <a:srgbClr val="000000"/>
                          </a:solidFill>
                          <a:latin typeface="Times New Roman"/>
                        </a:rPr>
                        <a:t>16011</a:t>
                      </a:r>
                    </a:p>
                  </a:txBody>
                  <a:tcPr marL="7620" marR="7620" marT="7620" marB="0" anchor="ctr"/>
                </a:tc>
                <a:tc rowSpan="5">
                  <a:txBody>
                    <a:bodyPr/>
                    <a:lstStyle/>
                    <a:p>
                      <a:pPr algn="l" fontAlgn="ctr"/>
                      <a:r>
                        <a:rPr lang="en-US" sz="900" b="0" i="0" u="none" strike="noStrike">
                          <a:solidFill>
                            <a:srgbClr val="000000"/>
                          </a:solidFill>
                          <a:latin typeface="Times New Roman"/>
                        </a:rPr>
                        <a:t>PERSOANĂ CARE  SE AFLĂ ÎN CONCEDIU DE STUDII                                                                                                                             </a:t>
                      </a:r>
                      <a:r>
                        <a:rPr lang="ru-RU" sz="900" b="0" i="0" u="none" strike="noStrike">
                          <a:solidFill>
                            <a:srgbClr val="000000"/>
                          </a:solidFill>
                          <a:latin typeface="Times New Roman"/>
                        </a:rPr>
                        <a:t>ЛИЦО, НАХОДЯЩЕЕСЯ В УЧЕБНОМ ОТПУСКЕ</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2595523828"/>
                  </a:ext>
                </a:extLst>
              </a:tr>
              <a:tr h="217413">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1843996700"/>
                  </a:ext>
                </a:extLst>
              </a:tr>
              <a:tr h="217413">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39%</a:t>
                      </a:r>
                    </a:p>
                  </a:txBody>
                  <a:tcPr marL="7620" marR="7620" marT="7620" marB="0" anchor="ctr"/>
                </a:tc>
                <a:extLst>
                  <a:ext uri="{0D108BD9-81ED-4DB2-BD59-A6C34878D82A}">
                    <a16:rowId xmlns="" xmlns:a16="http://schemas.microsoft.com/office/drawing/2014/main" val="3283234554"/>
                  </a:ext>
                </a:extLst>
              </a:tr>
              <a:tr h="217413">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32%</a:t>
                      </a:r>
                    </a:p>
                  </a:txBody>
                  <a:tcPr marL="7620" marR="7620" marT="7620" marB="0" anchor="ctr"/>
                </a:tc>
                <a:extLst>
                  <a:ext uri="{0D108BD9-81ED-4DB2-BD59-A6C34878D82A}">
                    <a16:rowId xmlns="" xmlns:a16="http://schemas.microsoft.com/office/drawing/2014/main" val="2527435352"/>
                  </a:ext>
                </a:extLst>
              </a:tr>
              <a:tr h="217413">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32%</a:t>
                      </a:r>
                    </a:p>
                  </a:txBody>
                  <a:tcPr marL="7620" marR="7620" marT="7620" marB="0" anchor="ctr"/>
                </a:tc>
                <a:extLst>
                  <a:ext uri="{0D108BD9-81ED-4DB2-BD59-A6C34878D82A}">
                    <a16:rowId xmlns="" xmlns:a16="http://schemas.microsoft.com/office/drawing/2014/main" val="427121492"/>
                  </a:ext>
                </a:extLst>
              </a:tr>
              <a:tr h="217413">
                <a:tc rowSpan="4">
                  <a:txBody>
                    <a:bodyPr/>
                    <a:lstStyle/>
                    <a:p>
                      <a:pPr algn="ctr" fontAlgn="ctr"/>
                      <a:r>
                        <a:rPr lang="en-US" sz="1200" b="1" i="0" u="none" strike="noStrike">
                          <a:solidFill>
                            <a:srgbClr val="000000"/>
                          </a:solidFill>
                          <a:latin typeface="Times New Roman"/>
                        </a:rPr>
                        <a:t>16012</a:t>
                      </a:r>
                    </a:p>
                  </a:txBody>
                  <a:tcPr marL="7620" marR="7620" marT="7620" marB="0" anchor="ctr"/>
                </a:tc>
                <a:tc>
                  <a:txBody>
                    <a:bodyPr/>
                    <a:lstStyle/>
                    <a:p>
                      <a:pPr algn="l" fontAlgn="ctr"/>
                      <a:r>
                        <a:rPr lang="en-US" sz="900" b="0" i="0" u="none" strike="noStrike">
                          <a:solidFill>
                            <a:srgbClr val="000000"/>
                          </a:solidFill>
                          <a:latin typeface="Times New Roman"/>
                        </a:rPr>
                        <a:t> </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1941220441"/>
                  </a:ext>
                </a:extLst>
              </a:tr>
              <a:tr h="217413">
                <a:tc vMerge="1">
                  <a:txBody>
                    <a:bodyPr/>
                    <a:lstStyle/>
                    <a:p>
                      <a:endParaRPr lang="en-US"/>
                    </a:p>
                  </a:txBody>
                  <a:tcPr/>
                </a:tc>
                <a:tc>
                  <a:txBody>
                    <a:bodyPr/>
                    <a:lstStyle/>
                    <a:p>
                      <a:pPr algn="l" fontAlgn="ctr"/>
                      <a:r>
                        <a:rPr lang="en-US" sz="900" b="0" i="0" u="none" strike="noStrike">
                          <a:solidFill>
                            <a:srgbClr val="000000"/>
                          </a:solidFill>
                          <a:latin typeface="Times New Roman"/>
                        </a:rPr>
                        <a:t> </a:t>
                      </a:r>
                    </a:p>
                  </a:txBody>
                  <a:tcPr marL="7620" marR="7620" marT="7620" marB="0" anchor="ct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1222450696"/>
                  </a:ext>
                </a:extLst>
              </a:tr>
              <a:tr h="321772">
                <a:tc vMerge="1">
                  <a:txBody>
                    <a:bodyPr/>
                    <a:lstStyle/>
                    <a:p>
                      <a:endParaRPr lang="en-US"/>
                    </a:p>
                  </a:txBody>
                  <a:tcPr/>
                </a:tc>
                <a:tc>
                  <a:txBody>
                    <a:bodyPr/>
                    <a:lstStyle/>
                    <a:p>
                      <a:pPr algn="l" fontAlgn="ctr"/>
                      <a:r>
                        <a:rPr lang="en-US" sz="900" b="0" i="0" u="none" strike="noStrike">
                          <a:solidFill>
                            <a:srgbClr val="000000"/>
                          </a:solidFill>
                          <a:latin typeface="Times New Roman"/>
                        </a:rPr>
                        <a:t>PERSOANĂ CARE  SE AFLĂ ÎN CONCEDIU  SUPLIMENTAR PLĂTIT                                                                                                                           </a:t>
                      </a:r>
                      <a:r>
                        <a:rPr lang="ru-RU" sz="900" b="0" i="0" u="none" strike="noStrike">
                          <a:solidFill>
                            <a:srgbClr val="000000"/>
                          </a:solidFill>
                          <a:latin typeface="Times New Roman"/>
                        </a:rPr>
                        <a:t>ЛИЦО, НАХОДЯЩЕЕСЯ В ДОПОЛНИТЕЛЬНОМ ОПЛАЧИВАЕМОМ ОТПУСКЕ</a:t>
                      </a:r>
                    </a:p>
                  </a:txBody>
                  <a:tcPr marL="7620" marR="7620" marT="7620" marB="0" anchor="ctr"/>
                </a:tc>
                <a:tc>
                  <a:txBody>
                    <a:bodyPr/>
                    <a:lstStyle/>
                    <a:p>
                      <a:pPr algn="ctr" fontAlgn="ctr"/>
                      <a:r>
                        <a:rPr lang="en-US" sz="1200" b="0" i="0" u="none" strike="noStrike">
                          <a:solidFill>
                            <a:srgbClr val="000000"/>
                          </a:solidFill>
                          <a:latin typeface="Times New Roman"/>
                        </a:rPr>
                        <a:t>39%</a:t>
                      </a:r>
                    </a:p>
                  </a:txBody>
                  <a:tcPr marL="7620" marR="7620" marT="7620" marB="0" anchor="ctr"/>
                </a:tc>
                <a:extLst>
                  <a:ext uri="{0D108BD9-81ED-4DB2-BD59-A6C34878D82A}">
                    <a16:rowId xmlns="" xmlns:a16="http://schemas.microsoft.com/office/drawing/2014/main" val="2463669006"/>
                  </a:ext>
                </a:extLst>
              </a:tr>
              <a:tr h="217413">
                <a:tc vMerge="1">
                  <a:txBody>
                    <a:bodyPr/>
                    <a:lstStyle/>
                    <a:p>
                      <a:endParaRPr lang="en-US"/>
                    </a:p>
                  </a:txBody>
                  <a:tcPr/>
                </a:tc>
                <a:tc>
                  <a:txBody>
                    <a:bodyPr/>
                    <a:lstStyle/>
                    <a:p>
                      <a:pPr algn="l" fontAlgn="ctr"/>
                      <a:r>
                        <a:rPr lang="en-US" sz="900" b="0" i="0" u="none" strike="noStrike">
                          <a:solidFill>
                            <a:srgbClr val="000000"/>
                          </a:solidFill>
                          <a:latin typeface="Times New Roman"/>
                        </a:rPr>
                        <a:t> </a:t>
                      </a:r>
                    </a:p>
                  </a:txBody>
                  <a:tcPr marL="7620" marR="7620" marT="7620" marB="0" anchor="ctr"/>
                </a:tc>
                <a:tc>
                  <a:txBody>
                    <a:bodyPr/>
                    <a:lstStyle/>
                    <a:p>
                      <a:pPr algn="ctr" fontAlgn="ctr"/>
                      <a:r>
                        <a:rPr lang="en-US" sz="1200" b="0" i="0" u="none" strike="noStrike" dirty="0">
                          <a:solidFill>
                            <a:srgbClr val="000000"/>
                          </a:solidFill>
                          <a:latin typeface="Times New Roman"/>
                        </a:rPr>
                        <a:t>32%</a:t>
                      </a:r>
                    </a:p>
                  </a:txBody>
                  <a:tcPr marL="7620" marR="7620" marT="7620" marB="0" anchor="ctr"/>
                </a:tc>
                <a:extLst>
                  <a:ext uri="{0D108BD9-81ED-4DB2-BD59-A6C34878D82A}">
                    <a16:rowId xmlns="" xmlns:a16="http://schemas.microsoft.com/office/drawing/2014/main" val="3757397241"/>
                  </a:ext>
                </a:extLst>
              </a:tr>
            </a:tbl>
          </a:graphicData>
        </a:graphic>
      </p:graphicFrame>
    </p:spTree>
    <p:extLst>
      <p:ext uri="{BB962C8B-B14F-4D97-AF65-F5344CB8AC3E}">
        <p14:creationId xmlns="" xmlns:p14="http://schemas.microsoft.com/office/powerpoint/2010/main" val="3565544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graphicFrame>
        <p:nvGraphicFramePr>
          <p:cNvPr id="4" name="Таблица 3">
            <a:extLst>
              <a:ext uri="{FF2B5EF4-FFF2-40B4-BE49-F238E27FC236}">
                <a16:creationId xmlns="" xmlns:a16="http://schemas.microsoft.com/office/drawing/2014/main" id="{EF26E260-1123-435D-B8C8-D3C5CB8F1FB9}"/>
              </a:ext>
            </a:extLst>
          </p:cNvPr>
          <p:cNvGraphicFramePr>
            <a:graphicFrameLocks noGrp="1"/>
          </p:cNvGraphicFramePr>
          <p:nvPr>
            <p:extLst>
              <p:ext uri="{D42A27DB-BD31-4B8C-83A1-F6EECF244321}">
                <p14:modId xmlns="" xmlns:p14="http://schemas.microsoft.com/office/powerpoint/2010/main" val="566941004"/>
              </p:ext>
            </p:extLst>
          </p:nvPr>
        </p:nvGraphicFramePr>
        <p:xfrm>
          <a:off x="0" y="0"/>
          <a:ext cx="9143999" cy="6857999"/>
        </p:xfrm>
        <a:graphic>
          <a:graphicData uri="http://schemas.openxmlformats.org/drawingml/2006/table">
            <a:tbl>
              <a:tblPr>
                <a:tableStyleId>{B301B821-A1FF-4177-AEE7-76D212191A09}</a:tableStyleId>
              </a:tblPr>
              <a:tblGrid>
                <a:gridCol w="786580">
                  <a:extLst>
                    <a:ext uri="{9D8B030D-6E8A-4147-A177-3AD203B41FA5}">
                      <a16:colId xmlns="" xmlns:a16="http://schemas.microsoft.com/office/drawing/2014/main" val="166260327"/>
                    </a:ext>
                  </a:extLst>
                </a:gridCol>
                <a:gridCol w="5571613">
                  <a:extLst>
                    <a:ext uri="{9D8B030D-6E8A-4147-A177-3AD203B41FA5}">
                      <a16:colId xmlns="" xmlns:a16="http://schemas.microsoft.com/office/drawing/2014/main" val="3072394237"/>
                    </a:ext>
                  </a:extLst>
                </a:gridCol>
                <a:gridCol w="2785806">
                  <a:extLst>
                    <a:ext uri="{9D8B030D-6E8A-4147-A177-3AD203B41FA5}">
                      <a16:colId xmlns="" xmlns:a16="http://schemas.microsoft.com/office/drawing/2014/main" val="3185452794"/>
                    </a:ext>
                  </a:extLst>
                </a:gridCol>
              </a:tblGrid>
              <a:tr h="910737">
                <a:tc rowSpan="2">
                  <a:txBody>
                    <a:bodyPr/>
                    <a:lstStyle/>
                    <a:p>
                      <a:pPr algn="ctr" fontAlgn="ctr"/>
                      <a:r>
                        <a:rPr lang="en-US" sz="1200" b="1" i="0" u="none" strike="noStrike">
                          <a:solidFill>
                            <a:srgbClr val="000000"/>
                          </a:solidFill>
                          <a:latin typeface="Times New Roman"/>
                        </a:rPr>
                        <a:t>161</a:t>
                      </a:r>
                    </a:p>
                  </a:txBody>
                  <a:tcPr marL="7620" marR="7620" marT="7620" marB="0" anchor="ctr"/>
                </a:tc>
                <a:tc rowSpan="2">
                  <a:txBody>
                    <a:bodyPr/>
                    <a:lstStyle/>
                    <a:p>
                      <a:pPr algn="l" fontAlgn="ctr"/>
                      <a:r>
                        <a:rPr lang="en-US" sz="900" b="0" i="0" u="none" strike="noStrike">
                          <a:solidFill>
                            <a:srgbClr val="000000"/>
                          </a:solidFill>
                          <a:latin typeface="Times New Roman"/>
                        </a:rPr>
                        <a:t>PERSOANĂ ANGAJATĂ ÎN BAZA CONTRACTULUI INDIVIDUAL DE MUNCĂ ÎN SECTORUL AGRAR ANTRENATĂ ÎN ALTE ACTIVITĂŢI DECÎT CELE DIN GRUPELE  01.1-01.6 DIN CLASIFICATORUL ACTIVITĂŢIILOR DIN ECONOMIA MOLDOVEI                                                                                                                                                                                         </a:t>
                      </a:r>
                      <a:r>
                        <a:rPr lang="ru-RU" sz="900" b="0" i="0" u="none" strike="noStrike">
                          <a:solidFill>
                            <a:srgbClr val="000000"/>
                          </a:solidFill>
                          <a:latin typeface="Times New Roman"/>
                        </a:rPr>
                        <a:t>ЛИЦО, РАБОТАЮЩЕЕ ПО ИНДИВИДУАЛЬНОМУ ТРУДОВОМУ ДОГОВОРУ В СЕЛЬСКОХОЗЯЙСТВЕННОМ СЕКТОРЕ  ДЛЯ  ВЫПОЛНЕНИЯ  РАБОТ, ЗА ИСКЛЮЧЕНИЕМ  ПРЕДУСМОТРЕННЫХ ГРУППАМИ 01.1- 01.6 КЛАССИФИКАТОРА ЭКОНОМИЧЕСКОЙ ДЕЯТЕЛЬНОСТИ МОЛДОВЫ                                                                      </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3764691120"/>
                  </a:ext>
                </a:extLst>
              </a:tr>
              <a:tr h="943169">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2941135939"/>
                  </a:ext>
                </a:extLst>
              </a:tr>
              <a:tr h="1207107">
                <a:tc>
                  <a:txBody>
                    <a:bodyPr/>
                    <a:lstStyle/>
                    <a:p>
                      <a:pPr algn="ctr" fontAlgn="ctr"/>
                      <a:r>
                        <a:rPr lang="en-US" sz="1200" b="1" i="0" u="none" strike="noStrike">
                          <a:solidFill>
                            <a:srgbClr val="000000"/>
                          </a:solidFill>
                          <a:latin typeface="Times New Roman"/>
                        </a:rPr>
                        <a:t>162</a:t>
                      </a:r>
                    </a:p>
                  </a:txBody>
                  <a:tcPr marL="7620" marR="7620" marT="7620" marB="0" anchor="ctr"/>
                </a:tc>
                <a:tc>
                  <a:txBody>
                    <a:bodyPr/>
                    <a:lstStyle/>
                    <a:p>
                      <a:pPr algn="l" fontAlgn="ctr"/>
                      <a:r>
                        <a:rPr lang="en-US" sz="900" b="0" i="0" u="none" strike="noStrike">
                          <a:solidFill>
                            <a:srgbClr val="000000"/>
                          </a:solidFill>
                          <a:latin typeface="Times New Roman"/>
                        </a:rPr>
                        <a:t>PERSOANA ANGAJATĂ ÎN BAZA CONTRACTULUI INDIVIDUAL DE MUNCĂ, REZIDENTUL PARCULUI DIN DOMENIUL TEHNOLOGIEI INFORMAŢIILOR                                                                                                                                                                                     </a:t>
                      </a:r>
                      <a:r>
                        <a:rPr lang="ru-RU" sz="900" b="0" i="0" u="none" strike="noStrike">
                          <a:solidFill>
                            <a:srgbClr val="000000"/>
                          </a:solidFill>
                          <a:latin typeface="Times New Roman"/>
                        </a:rPr>
                        <a:t>ЛИЦО, РАБОТАЮЩЕЕ ПО ИНДИВИДУАЛЬНОМУ ТРУДОВОМУ ДОГОВОРУ, РЕЗИДЕНТ ПАРКА СФЕРЫ ИНФОРМАЦИОННЫХ ТЕХНОЛОГИЙ                                                                     </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635545029"/>
                  </a:ext>
                </a:extLst>
              </a:tr>
              <a:tr h="2039331">
                <a:tc>
                  <a:txBody>
                    <a:bodyPr/>
                    <a:lstStyle/>
                    <a:p>
                      <a:pPr algn="ctr" fontAlgn="ctr"/>
                      <a:r>
                        <a:rPr lang="en-US" sz="1200" b="1" i="0" u="none" strike="noStrike">
                          <a:solidFill>
                            <a:srgbClr val="000000"/>
                          </a:solidFill>
                          <a:latin typeface="Times New Roman"/>
                        </a:rPr>
                        <a:t>16211</a:t>
                      </a:r>
                    </a:p>
                  </a:txBody>
                  <a:tcPr marL="7620" marR="7620" marT="7620" marB="0" anchor="ctr"/>
                </a:tc>
                <a:tc>
                  <a:txBody>
                    <a:bodyPr/>
                    <a:lstStyle/>
                    <a:p>
                      <a:pPr algn="l" fontAlgn="ctr"/>
                      <a:r>
                        <a:rPr lang="en-US" sz="900" b="0" i="0" u="none" strike="noStrike" dirty="0">
                          <a:solidFill>
                            <a:srgbClr val="000000"/>
                          </a:solidFill>
                          <a:latin typeface="Times New Roman"/>
                        </a:rPr>
                        <a:t>PERSOANA ANGAJATĂ ÎN BAZA CONTRACTULUI INDIVIDUAL DE MUNCĂ, REZIDENTUL PARCULUI DIN DOMENIUL TEHNOLOGIEI INFORMAŢIILOR, CARE ŞI-A RELUAT ACTIVITATEA CU PROGRAM PARŢIAL PÎNĂ LA EXPIRAREA CONCEDIULUI PENTRU ÎNGRIJIREA COPILULUI  PÎNĂ LA VÎRSTA DE 3 ANI                                                                                                                                                                                </a:t>
                      </a:r>
                      <a:r>
                        <a:rPr lang="ru-RU" sz="900" b="0" i="0" u="none" strike="noStrike" dirty="0">
                          <a:solidFill>
                            <a:srgbClr val="000000"/>
                          </a:solidFill>
                          <a:latin typeface="Times New Roman"/>
                        </a:rPr>
                        <a:t>ЛИЦО, РАБОТАЮЩЕЕ ПО ИНДИВИДУАЛЬНОМУ ТРУДОВОМУ ДОГОВОРУ, РЕЗИДЕНТ ПАРКА СФЕРЫ ИНФОРМАЦИОННЫХ ТЕХНОЛОГИЙ, КОТОРОЕ ВОЗОБНОВИЛО ТРУДОВУЮ ДЕЯТЕЛЬНОСТЬ ПО СОКРАЩЕННОМУ РАБОЧЕМУ ГРАФИКУ ДО ОКОНЧАНИЯ   ОТПУСКА ПО УХОДУ ЗА РЕБЕНКОМ   ДО 3 ЛЕТ                                                                    </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2096000510"/>
                  </a:ext>
                </a:extLst>
              </a:tr>
              <a:tr h="558195">
                <a:tc rowSpan="2">
                  <a:txBody>
                    <a:bodyPr/>
                    <a:lstStyle/>
                    <a:p>
                      <a:pPr algn="ctr" fontAlgn="b"/>
                      <a:r>
                        <a:rPr lang="en-US" sz="1200" b="1" i="0" u="none" strike="noStrike">
                          <a:solidFill>
                            <a:srgbClr val="000000"/>
                          </a:solidFill>
                          <a:latin typeface="Times New Roman"/>
                        </a:rPr>
                        <a:t>163</a:t>
                      </a:r>
                    </a:p>
                  </a:txBody>
                  <a:tcPr marL="7620" marR="7620" marT="7620" marB="0" anchor="b"/>
                </a:tc>
                <a:tc rowSpan="2">
                  <a:txBody>
                    <a:bodyPr/>
                    <a:lstStyle/>
                    <a:p>
                      <a:pPr algn="l" fontAlgn="ctr"/>
                      <a:r>
                        <a:rPr lang="en-US" sz="900" b="0" i="0" u="none" strike="noStrike">
                          <a:solidFill>
                            <a:srgbClr val="000000"/>
                          </a:solidFill>
                          <a:latin typeface="Times New Roman"/>
                        </a:rPr>
                        <a:t>PERSOANĂ, MEMBRU AL CONSILIULUI DE ADMINISTRA'ŢIE                                                                                                                                                                                        </a:t>
                      </a:r>
                      <a:r>
                        <a:rPr lang="ru-RU" sz="900" b="0" i="0" u="none" strike="noStrike">
                          <a:solidFill>
                            <a:srgbClr val="000000"/>
                          </a:solidFill>
                          <a:latin typeface="Times New Roman"/>
                        </a:rPr>
                        <a:t>ЛИЦО, ЧЛЕН АДМИНИСТРАТИВНОГО СОВЕТА                                                                     </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2964624144"/>
                  </a:ext>
                </a:extLst>
              </a:tr>
              <a:tr h="558195">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981410171"/>
                  </a:ext>
                </a:extLst>
              </a:tr>
              <a:tr h="641265">
                <a:tc>
                  <a:txBody>
                    <a:bodyPr/>
                    <a:lstStyle/>
                    <a:p>
                      <a:pPr algn="ctr" fontAlgn="b"/>
                      <a:r>
                        <a:rPr lang="en-US" sz="1200" b="1" i="0" u="none" strike="noStrike">
                          <a:solidFill>
                            <a:srgbClr val="000000"/>
                          </a:solidFill>
                          <a:latin typeface="Times New Roman"/>
                        </a:rPr>
                        <a:t>167</a:t>
                      </a:r>
                    </a:p>
                  </a:txBody>
                  <a:tcPr marL="7620" marR="7620" marT="7620" marB="0" anchor="b"/>
                </a:tc>
                <a:tc>
                  <a:txBody>
                    <a:bodyPr/>
                    <a:lstStyle/>
                    <a:p>
                      <a:pPr algn="l" fontAlgn="ctr"/>
                      <a:r>
                        <a:rPr lang="en-US" sz="900" b="0" i="0" u="none" strike="noStrike">
                          <a:solidFill>
                            <a:srgbClr val="000000"/>
                          </a:solidFill>
                          <a:latin typeface="Times New Roman"/>
                        </a:rPr>
                        <a:t>PERSOANĂ FIZICĂ CARE DESFĂŞOARĂ ACTIVITĂŢI INDEPENDENTE  ÎN DOMENIUL COMERŢULUI CU AMĂNUNTUL                                                                                                                                     </a:t>
                      </a:r>
                      <a:r>
                        <a:rPr lang="ru-RU" sz="900" b="0" i="0" u="none" strike="noStrike">
                          <a:solidFill>
                            <a:srgbClr val="000000"/>
                          </a:solidFill>
                          <a:latin typeface="Times New Roman"/>
                        </a:rPr>
                        <a:t>ФИЗИЧЕСКОЕ ЛИЦО, КОТОРОЕ ОСУЩЕСТВЛЯЕТ САМОСТОЯТЕЛЬНУЮ ДЕЯТЕЛЬНОСТЬ В СФЕРЕ РОЗНИЧНОЙ ТОРГОВЛИ</a:t>
                      </a:r>
                    </a:p>
                  </a:txBody>
                  <a:tcPr marL="7620" marR="7620" marT="7620" marB="0" anchor="ctr"/>
                </a:tc>
                <a:tc>
                  <a:txBody>
                    <a:bodyPr/>
                    <a:lstStyle/>
                    <a:p>
                      <a:pPr algn="ctr" fontAlgn="ctr"/>
                      <a:r>
                        <a:rPr lang="en-US" sz="1200" b="0" i="0" u="none" strike="noStrike" dirty="0">
                          <a:solidFill>
                            <a:srgbClr val="000000"/>
                          </a:solidFill>
                          <a:latin typeface="Times New Roman"/>
                        </a:rPr>
                        <a:t>11331</a:t>
                      </a:r>
                    </a:p>
                  </a:txBody>
                  <a:tcPr marL="7620" marR="7620" marT="7620" marB="0" anchor="ctr"/>
                </a:tc>
                <a:extLst>
                  <a:ext uri="{0D108BD9-81ED-4DB2-BD59-A6C34878D82A}">
                    <a16:rowId xmlns="" xmlns:a16="http://schemas.microsoft.com/office/drawing/2014/main" val="3807339797"/>
                  </a:ext>
                </a:extLst>
              </a:tr>
            </a:tbl>
          </a:graphicData>
        </a:graphic>
      </p:graphicFrame>
    </p:spTree>
    <p:extLst>
      <p:ext uri="{BB962C8B-B14F-4D97-AF65-F5344CB8AC3E}">
        <p14:creationId xmlns="" xmlns:p14="http://schemas.microsoft.com/office/powerpoint/2010/main" val="2405861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graphicFrame>
        <p:nvGraphicFramePr>
          <p:cNvPr id="4" name="Таблица 3">
            <a:extLst>
              <a:ext uri="{FF2B5EF4-FFF2-40B4-BE49-F238E27FC236}">
                <a16:creationId xmlns="" xmlns:a16="http://schemas.microsoft.com/office/drawing/2014/main" id="{7DAA27E0-012A-4BF8-8289-67A73425C344}"/>
              </a:ext>
            </a:extLst>
          </p:cNvPr>
          <p:cNvGraphicFramePr>
            <a:graphicFrameLocks noGrp="1"/>
          </p:cNvGraphicFramePr>
          <p:nvPr>
            <p:extLst>
              <p:ext uri="{D42A27DB-BD31-4B8C-83A1-F6EECF244321}">
                <p14:modId xmlns="" xmlns:p14="http://schemas.microsoft.com/office/powerpoint/2010/main" val="159146442"/>
              </p:ext>
            </p:extLst>
          </p:nvPr>
        </p:nvGraphicFramePr>
        <p:xfrm>
          <a:off x="278295" y="142851"/>
          <a:ext cx="8517835" cy="6500858"/>
        </p:xfrm>
        <a:graphic>
          <a:graphicData uri="http://schemas.openxmlformats.org/drawingml/2006/table">
            <a:tbl>
              <a:tblPr>
                <a:tableStyleId>{BC89EF96-8CEA-46FF-86C4-4CE0E7609802}</a:tableStyleId>
              </a:tblPr>
              <a:tblGrid>
                <a:gridCol w="732717">
                  <a:extLst>
                    <a:ext uri="{9D8B030D-6E8A-4147-A177-3AD203B41FA5}">
                      <a16:colId xmlns="" xmlns:a16="http://schemas.microsoft.com/office/drawing/2014/main" val="134869141"/>
                    </a:ext>
                  </a:extLst>
                </a:gridCol>
                <a:gridCol w="5190078">
                  <a:extLst>
                    <a:ext uri="{9D8B030D-6E8A-4147-A177-3AD203B41FA5}">
                      <a16:colId xmlns="" xmlns:a16="http://schemas.microsoft.com/office/drawing/2014/main" val="1068551650"/>
                    </a:ext>
                  </a:extLst>
                </a:gridCol>
                <a:gridCol w="2595040">
                  <a:extLst>
                    <a:ext uri="{9D8B030D-6E8A-4147-A177-3AD203B41FA5}">
                      <a16:colId xmlns="" xmlns:a16="http://schemas.microsoft.com/office/drawing/2014/main" val="2110934997"/>
                    </a:ext>
                  </a:extLst>
                </a:gridCol>
              </a:tblGrid>
              <a:tr h="486570">
                <a:tc rowSpan="4">
                  <a:txBody>
                    <a:bodyPr/>
                    <a:lstStyle/>
                    <a:p>
                      <a:pPr algn="ctr" fontAlgn="ctr"/>
                      <a:r>
                        <a:rPr lang="en-US" sz="1200" b="1" i="0" u="none" strike="noStrike" dirty="0">
                          <a:solidFill>
                            <a:srgbClr val="000000"/>
                          </a:solidFill>
                          <a:latin typeface="Times New Roman"/>
                        </a:rPr>
                        <a:t>168</a:t>
                      </a:r>
                    </a:p>
                  </a:txBody>
                  <a:tcPr marL="7620" marR="7620" marT="7620" marB="0" anchor="ctr"/>
                </a:tc>
                <a:tc rowSpan="4">
                  <a:txBody>
                    <a:bodyPr/>
                    <a:lstStyle/>
                    <a:p>
                      <a:pPr algn="l" fontAlgn="ctr"/>
                      <a:r>
                        <a:rPr lang="en-US" sz="900" b="0" i="0" u="none" strike="noStrike">
                          <a:solidFill>
                            <a:srgbClr val="000000"/>
                          </a:solidFill>
                          <a:latin typeface="Times New Roman"/>
                        </a:rPr>
                        <a:t>PERSOANĂ RESTABILITĂ LA SERVICIU ÎN BAZA HOTĂRÎRII INSTANŢEI DE JUDECATĂ                                                                                                                                      </a:t>
                      </a:r>
                      <a:r>
                        <a:rPr lang="ru-RU" sz="900" b="0" i="0" u="none" strike="noStrike">
                          <a:solidFill>
                            <a:srgbClr val="000000"/>
                          </a:solidFill>
                          <a:latin typeface="Times New Roman"/>
                        </a:rPr>
                        <a:t>ЛИЦО, КОТОРОЕ БЫЛО ВОССТАНОВЛЕНО НА РАБОТЕ ПО РЕШЕНИЮ СУДЕБНОГО ОРГАНА</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3419763504"/>
                  </a:ext>
                </a:extLst>
              </a:tr>
              <a:tr h="389259">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3207056643"/>
                  </a:ext>
                </a:extLst>
              </a:tr>
              <a:tr h="450080">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39%</a:t>
                      </a:r>
                    </a:p>
                  </a:txBody>
                  <a:tcPr marL="7620" marR="7620" marT="7620" marB="0" anchor="ctr"/>
                </a:tc>
                <a:extLst>
                  <a:ext uri="{0D108BD9-81ED-4DB2-BD59-A6C34878D82A}">
                    <a16:rowId xmlns="" xmlns:a16="http://schemas.microsoft.com/office/drawing/2014/main" val="1514031524"/>
                  </a:ext>
                </a:extLst>
              </a:tr>
              <a:tr h="425750">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32%</a:t>
                      </a:r>
                    </a:p>
                  </a:txBody>
                  <a:tcPr marL="7620" marR="7620" marT="7620" marB="0" anchor="ctr"/>
                </a:tc>
                <a:extLst>
                  <a:ext uri="{0D108BD9-81ED-4DB2-BD59-A6C34878D82A}">
                    <a16:rowId xmlns="" xmlns:a16="http://schemas.microsoft.com/office/drawing/2014/main" val="2633122200"/>
                  </a:ext>
                </a:extLst>
              </a:tr>
              <a:tr h="425750">
                <a:tc rowSpan="2">
                  <a:txBody>
                    <a:bodyPr/>
                    <a:lstStyle/>
                    <a:p>
                      <a:pPr algn="ctr" fontAlgn="b"/>
                      <a:r>
                        <a:rPr lang="en-US" sz="1200" b="1" i="0" u="none" strike="noStrike">
                          <a:solidFill>
                            <a:srgbClr val="000000"/>
                          </a:solidFill>
                          <a:latin typeface="Times New Roman"/>
                        </a:rPr>
                        <a:t>170</a:t>
                      </a:r>
                    </a:p>
                  </a:txBody>
                  <a:tcPr marL="7620" marR="7620" marT="7620" marB="0" anchor="b"/>
                </a:tc>
                <a:tc rowSpan="2">
                  <a:txBody>
                    <a:bodyPr/>
                    <a:lstStyle/>
                    <a:p>
                      <a:pPr algn="l" fontAlgn="ctr"/>
                      <a:r>
                        <a:rPr lang="en-US" sz="900" b="0" i="0" u="none" strike="noStrike">
                          <a:solidFill>
                            <a:srgbClr val="000000"/>
                          </a:solidFill>
                          <a:latin typeface="Times New Roman"/>
                        </a:rPr>
                        <a:t>PERSOANĂ ANGAJATĂ CARE ACTIVEAZĂ ÎN PROIECTE (PROGRAME) CU FINANŢARE EXTERNĂ                                                                                                                                                </a:t>
                      </a:r>
                      <a:r>
                        <a:rPr lang="ru-RU" sz="900" b="0" i="0" u="none" strike="noStrike">
                          <a:solidFill>
                            <a:srgbClr val="000000"/>
                          </a:solidFill>
                          <a:latin typeface="Times New Roman"/>
                        </a:rPr>
                        <a:t>ЛИЦО РАБОТАЮЩЕЕ В ПРОЕКТАХ (ПРОГРАММАХ) С ВНЕШНИМ ФИНАНСИРОВАНИЕМ                                                                                                                                                                                                                                                                                                                                       </a:t>
                      </a:r>
                    </a:p>
                  </a:txBody>
                  <a:tcPr marL="7620" marR="7620" marT="7620" marB="0" anchor="ctr"/>
                </a:tc>
                <a:tc>
                  <a:txBody>
                    <a:bodyPr/>
                    <a:lstStyle/>
                    <a:p>
                      <a:pPr algn="ctr" fontAlgn="ctr"/>
                      <a:r>
                        <a:rPr lang="en-US" sz="1200" b="0" i="0" u="none" strike="noStrike">
                          <a:solidFill>
                            <a:srgbClr val="000000"/>
                          </a:solidFill>
                          <a:latin typeface="Times New Roman"/>
                        </a:rPr>
                        <a:t>29%</a:t>
                      </a:r>
                    </a:p>
                  </a:txBody>
                  <a:tcPr marL="7620" marR="7620" marT="7620" marB="0" anchor="ctr"/>
                </a:tc>
                <a:extLst>
                  <a:ext uri="{0D108BD9-81ED-4DB2-BD59-A6C34878D82A}">
                    <a16:rowId xmlns="" xmlns:a16="http://schemas.microsoft.com/office/drawing/2014/main" val="824348901"/>
                  </a:ext>
                </a:extLst>
              </a:tr>
              <a:tr h="486570">
                <a:tc vMerge="1">
                  <a:txBody>
                    <a:bodyPr/>
                    <a:lstStyle/>
                    <a:p>
                      <a:endParaRPr lang="en-US"/>
                    </a:p>
                  </a:txBody>
                  <a:tcPr/>
                </a:tc>
                <a:tc vMerge="1">
                  <a:txBody>
                    <a:bodyPr/>
                    <a:lstStyle/>
                    <a:p>
                      <a:endParaRPr lang="en-US"/>
                    </a:p>
                  </a:txBody>
                  <a:tcP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3254288095"/>
                  </a:ext>
                </a:extLst>
              </a:tr>
              <a:tr h="498735">
                <a:tc>
                  <a:txBody>
                    <a:bodyPr/>
                    <a:lstStyle/>
                    <a:p>
                      <a:pPr algn="ctr" fontAlgn="b"/>
                      <a:r>
                        <a:rPr lang="en-US" sz="1200" b="1" i="0" u="none" strike="noStrike">
                          <a:solidFill>
                            <a:srgbClr val="000000"/>
                          </a:solidFill>
                          <a:latin typeface="Times New Roman"/>
                        </a:rPr>
                        <a:t>171</a:t>
                      </a:r>
                    </a:p>
                  </a:txBody>
                  <a:tcPr marL="7620" marR="7620" marT="7620" marB="0" anchor="b"/>
                </a:tc>
                <a:tc>
                  <a:txBody>
                    <a:bodyPr/>
                    <a:lstStyle/>
                    <a:p>
                      <a:pPr algn="l" fontAlgn="ctr"/>
                      <a:r>
                        <a:rPr lang="ru-RU" sz="900" b="0" i="0" u="none" strike="noStrike">
                          <a:solidFill>
                            <a:srgbClr val="000000"/>
                          </a:solidFill>
                          <a:latin typeface="Times New Roman"/>
                        </a:rPr>
                        <a:t>ZILE DE ODIHNĂ ŞI SĂRBĂTOARE                                                                                                                                                 ПРАЗДНИЧНЫЕ И ВЫХОДНЫЕ ДНИ</a:t>
                      </a:r>
                    </a:p>
                  </a:txBody>
                  <a:tcPr marL="7620" marR="7620" marT="7620" marB="0" anchor="ctr"/>
                </a:tc>
                <a:tc>
                  <a:txBody>
                    <a:bodyPr/>
                    <a:lstStyle/>
                    <a:p>
                      <a:pPr algn="ctr" fontAlgn="ctr"/>
                      <a:r>
                        <a:rPr lang="en-US" sz="1200" b="0" i="0" u="none" strike="noStrike">
                          <a:solidFill>
                            <a:srgbClr val="000000"/>
                          </a:solidFill>
                          <a:latin typeface="Times New Roman"/>
                        </a:rPr>
                        <a:t>0</a:t>
                      </a:r>
                    </a:p>
                  </a:txBody>
                  <a:tcPr marL="7620" marR="7620" marT="7620" marB="0" anchor="ctr"/>
                </a:tc>
                <a:extLst>
                  <a:ext uri="{0D108BD9-81ED-4DB2-BD59-A6C34878D82A}">
                    <a16:rowId xmlns="" xmlns:a16="http://schemas.microsoft.com/office/drawing/2014/main" val="2503808586"/>
                  </a:ext>
                </a:extLst>
              </a:tr>
              <a:tr h="498735">
                <a:tc>
                  <a:txBody>
                    <a:bodyPr/>
                    <a:lstStyle/>
                    <a:p>
                      <a:pPr algn="ctr" fontAlgn="b"/>
                      <a:r>
                        <a:rPr lang="en-US" sz="1200" b="1" i="0" u="none" strike="noStrike">
                          <a:solidFill>
                            <a:srgbClr val="000000"/>
                          </a:solidFill>
                          <a:latin typeface="Times New Roman"/>
                        </a:rPr>
                        <a:t>172</a:t>
                      </a:r>
                    </a:p>
                  </a:txBody>
                  <a:tcPr marL="7620" marR="7620" marT="7620" marB="0" anchor="b"/>
                </a:tc>
                <a:tc>
                  <a:txBody>
                    <a:bodyPr/>
                    <a:lstStyle/>
                    <a:p>
                      <a:pPr algn="l" fontAlgn="ctr"/>
                      <a:r>
                        <a:rPr lang="en-US" sz="900" b="0" i="0" u="none" strike="noStrike">
                          <a:solidFill>
                            <a:srgbClr val="000000"/>
                          </a:solidFill>
                          <a:latin typeface="Times New Roman"/>
                        </a:rPr>
                        <a:t>PERSOANĂ CARE EXERCITĂ INDEPENDENT PROFESIUNEA DE MEDIC                                                                                                                                                   </a:t>
                      </a:r>
                      <a:r>
                        <a:rPr lang="ru-RU" sz="900" b="0" i="0" u="none" strike="noStrike">
                          <a:solidFill>
                            <a:srgbClr val="000000"/>
                          </a:solidFill>
                          <a:latin typeface="Times New Roman"/>
                        </a:rPr>
                        <a:t>ЛИЦО, КОТОРОЕ САМОСТОЯТЕЛЬНО ОСУЩЕСТВЛЯЕТ ПРОФЕССИЮ ВРАЧА                                                                                                                                                                                                                                                                                                                                        </a:t>
                      </a:r>
                    </a:p>
                  </a:txBody>
                  <a:tcPr marL="7620" marR="7620" marT="7620" marB="0" anchor="ctr"/>
                </a:tc>
                <a:tc>
                  <a:txBody>
                    <a:bodyPr/>
                    <a:lstStyle/>
                    <a:p>
                      <a:pPr algn="ctr" fontAlgn="ctr"/>
                      <a:r>
                        <a:rPr lang="en-US" sz="1200" b="0" i="0" u="none" strike="noStrike">
                          <a:solidFill>
                            <a:srgbClr val="000000"/>
                          </a:solidFill>
                          <a:latin typeface="Times New Roman"/>
                        </a:rPr>
                        <a:t>24%</a:t>
                      </a:r>
                    </a:p>
                  </a:txBody>
                  <a:tcPr marL="7620" marR="7620" marT="7620" marB="0" anchor="ctr"/>
                </a:tc>
                <a:extLst>
                  <a:ext uri="{0D108BD9-81ED-4DB2-BD59-A6C34878D82A}">
                    <a16:rowId xmlns="" xmlns:a16="http://schemas.microsoft.com/office/drawing/2014/main" val="3774878988"/>
                  </a:ext>
                </a:extLst>
              </a:tr>
              <a:tr h="759318">
                <a:tc>
                  <a:txBody>
                    <a:bodyPr/>
                    <a:lstStyle/>
                    <a:p>
                      <a:pPr algn="ctr" fontAlgn="b"/>
                      <a:r>
                        <a:rPr lang="en-US" sz="1200" b="1" i="0" u="none" strike="noStrike">
                          <a:solidFill>
                            <a:srgbClr val="000000"/>
                          </a:solidFill>
                          <a:latin typeface="Times New Roman"/>
                        </a:rPr>
                        <a:t>173</a:t>
                      </a:r>
                    </a:p>
                  </a:txBody>
                  <a:tcPr marL="7620" marR="7620" marT="7620" marB="0" anchor="b"/>
                </a:tc>
                <a:tc>
                  <a:txBody>
                    <a:bodyPr/>
                    <a:lstStyle/>
                    <a:p>
                      <a:pPr algn="l" fontAlgn="b"/>
                      <a:r>
                        <a:rPr lang="en-US" sz="900" b="0" i="0" u="none" strike="noStrike">
                          <a:solidFill>
                            <a:srgbClr val="000000"/>
                          </a:solidFill>
                          <a:latin typeface="Times New Roman"/>
                        </a:rPr>
                        <a:t>PERSOANE FIZICE CARE DESFĂŞOARĂ ACTIVITĂŢI ÎN DOMENIUL ACHIZIŢIILOR DE PRODUSE DIN FITOTEHNIE ŞI/SAU HORTICULTURĂ ŞI/SAU DE OBIECTE ALE REGNULUI VEGETAL                                                           </a:t>
                      </a:r>
                      <a:r>
                        <a:rPr lang="ru-RU" sz="900" b="0" i="0" u="none" strike="noStrike">
                          <a:solidFill>
                            <a:srgbClr val="000000"/>
                          </a:solidFill>
                          <a:latin typeface="Times New Roman"/>
                        </a:rPr>
                        <a:t>ФИЗИЧЕСИКЕ ЛИЦА, ОСУЩЕСТВЛЯЮШИЕ ДЕЯТЕЛЬНОСТЬ В СФЕРЕ ЗАКУПОК ПРОДУКЦИИ РАСТЕНИЕВОДСТВА И/ИЛИ САДОВОДСТВА И/ИЛИ ОБЪЕСТОВ РАСТИТЕЛЬНОГО МИРА</a:t>
                      </a:r>
                    </a:p>
                  </a:txBody>
                  <a:tcPr marL="7620" marR="7620" marT="7620" marB="0" anchor="b"/>
                </a:tc>
                <a:tc>
                  <a:txBody>
                    <a:bodyPr/>
                    <a:lstStyle/>
                    <a:p>
                      <a:pPr algn="ctr" fontAlgn="ctr"/>
                      <a:r>
                        <a:rPr lang="en-US" sz="1200" b="0" i="0" u="none" strike="noStrike">
                          <a:solidFill>
                            <a:srgbClr val="000000"/>
                          </a:solidFill>
                          <a:latin typeface="Times New Roman"/>
                        </a:rPr>
                        <a:t>11331</a:t>
                      </a:r>
                    </a:p>
                  </a:txBody>
                  <a:tcPr marL="7620" marR="7620" marT="7620" marB="0" anchor="ctr"/>
                </a:tc>
                <a:extLst>
                  <a:ext uri="{0D108BD9-81ED-4DB2-BD59-A6C34878D82A}">
                    <a16:rowId xmlns="" xmlns:a16="http://schemas.microsoft.com/office/drawing/2014/main" val="3058555785"/>
                  </a:ext>
                </a:extLst>
              </a:tr>
              <a:tr h="1301578">
                <a:tc>
                  <a:txBody>
                    <a:bodyPr/>
                    <a:lstStyle/>
                    <a:p>
                      <a:pPr algn="ctr" fontAlgn="b"/>
                      <a:r>
                        <a:rPr lang="en-US" sz="1200" b="1" i="0" u="none" strike="noStrike">
                          <a:solidFill>
                            <a:srgbClr val="000000"/>
                          </a:solidFill>
                          <a:latin typeface="Times New Roman"/>
                        </a:rPr>
                        <a:t>174</a:t>
                      </a:r>
                    </a:p>
                  </a:txBody>
                  <a:tcPr marL="7620" marR="7620" marT="7620" marB="0" anchor="b"/>
                </a:tc>
                <a:tc>
                  <a:txBody>
                    <a:bodyPr/>
                    <a:lstStyle/>
                    <a:p>
                      <a:pPr algn="l" fontAlgn="ctr"/>
                      <a:r>
                        <a:rPr lang="ru-RU" sz="900" b="0" i="0" u="none" strike="noStrike" dirty="0">
                          <a:solidFill>
                            <a:srgbClr val="000000"/>
                          </a:solidFill>
                          <a:latin typeface="Times New Roman"/>
                        </a:rPr>
                        <a:t>LIBER PROFESIONIST ÎN JUSTIȚIE                                                                                                                 СВОБОДНЫЕ ПРОФЕССИИ В СФЕРЕ ЮСТИЦИИ</a:t>
                      </a:r>
                    </a:p>
                  </a:txBody>
                  <a:tcPr marL="7620" marR="7620" marT="7620" marB="0" anchor="ctr"/>
                </a:tc>
                <a:tc>
                  <a:txBody>
                    <a:bodyPr/>
                    <a:lstStyle/>
                    <a:p>
                      <a:pPr algn="ctr" fontAlgn="ctr"/>
                      <a:r>
                        <a:rPr lang="en-US" sz="1200" b="0" i="0" u="none" strike="noStrike">
                          <a:solidFill>
                            <a:srgbClr val="000000"/>
                          </a:solidFill>
                          <a:latin typeface="Times New Roman"/>
                        </a:rPr>
                        <a:t>24255</a:t>
                      </a:r>
                    </a:p>
                  </a:txBody>
                  <a:tcPr marL="7620" marR="7620" marT="7620" marB="0" anchor="ctr"/>
                </a:tc>
                <a:extLst>
                  <a:ext uri="{0D108BD9-81ED-4DB2-BD59-A6C34878D82A}">
                    <a16:rowId xmlns="" xmlns:a16="http://schemas.microsoft.com/office/drawing/2014/main" val="3624616329"/>
                  </a:ext>
                </a:extLst>
              </a:tr>
              <a:tr h="778513">
                <a:tc>
                  <a:txBody>
                    <a:bodyPr/>
                    <a:lstStyle/>
                    <a:p>
                      <a:pPr algn="ctr" fontAlgn="b"/>
                      <a:r>
                        <a:rPr lang="en-US" sz="1200" b="1" i="0" u="none" strike="noStrike">
                          <a:solidFill>
                            <a:srgbClr val="000000"/>
                          </a:solidFill>
                          <a:latin typeface="Times New Roman"/>
                        </a:rPr>
                        <a:t>903</a:t>
                      </a:r>
                    </a:p>
                  </a:txBody>
                  <a:tcPr marL="7620" marR="7620" marT="7620" marB="0" anchor="b"/>
                </a:tc>
                <a:tc>
                  <a:txBody>
                    <a:bodyPr/>
                    <a:lstStyle/>
                    <a:p>
                      <a:pPr algn="l" fontAlgn="ctr"/>
                      <a:r>
                        <a:rPr lang="en-US" sz="900" b="0" i="0" u="none" strike="noStrike">
                          <a:solidFill>
                            <a:srgbClr val="000000"/>
                          </a:solidFill>
                          <a:latin typeface="Times New Roman"/>
                        </a:rPr>
                        <a:t>PERSOANĂ SUPUSĂ MILITAR, CARE A BENEFICIAT  DE COMPENSAŢIE PENTRU CONCEDIILE ANUALE DE ODIHNĂ  NEFOLOSITE                                                                                                                                                  </a:t>
                      </a:r>
                      <a:r>
                        <a:rPr lang="ru-RU" sz="900" b="0" i="0" u="none" strike="noStrike">
                          <a:solidFill>
                            <a:srgbClr val="000000"/>
                          </a:solidFill>
                          <a:latin typeface="Times New Roman"/>
                        </a:rPr>
                        <a:t>ВОЕННОСЛУЖАЩИЙ, ПОЛУЧИВШИЙ  КОМПЕНСАЦИЮ ЗА  НЕИСПОЛЬЗОВАННЫЕ  ЕЖЕГОДНЫЕ  ОПЛАЧИВАЕМЫЕ ОТПУСКА                                                                                                                                                                                                                                                                                                                                        </a:t>
                      </a:r>
                    </a:p>
                  </a:txBody>
                  <a:tcPr marL="7620" marR="7620" marT="7620" marB="0" anchor="ctr"/>
                </a:tc>
                <a:tc>
                  <a:txBody>
                    <a:bodyPr/>
                    <a:lstStyle/>
                    <a:p>
                      <a:pPr algn="ctr" fontAlgn="ctr"/>
                      <a:r>
                        <a:rPr lang="en-US" sz="1200" b="0" i="0" u="none" strike="noStrike" dirty="0">
                          <a:solidFill>
                            <a:srgbClr val="000000"/>
                          </a:solidFill>
                          <a:latin typeface="Times New Roman"/>
                        </a:rPr>
                        <a:t>29%</a:t>
                      </a:r>
                    </a:p>
                  </a:txBody>
                  <a:tcPr marL="7620" marR="7620" marT="7620" marB="0" anchor="ctr"/>
                </a:tc>
                <a:extLst>
                  <a:ext uri="{0D108BD9-81ED-4DB2-BD59-A6C34878D82A}">
                    <a16:rowId xmlns="" xmlns:a16="http://schemas.microsoft.com/office/drawing/2014/main" val="165850370"/>
                  </a:ext>
                </a:extLst>
              </a:tr>
            </a:tbl>
          </a:graphicData>
        </a:graphic>
      </p:graphicFrame>
    </p:spTree>
    <p:extLst>
      <p:ext uri="{BB962C8B-B14F-4D97-AF65-F5344CB8AC3E}">
        <p14:creationId xmlns="" xmlns:p14="http://schemas.microsoft.com/office/powerpoint/2010/main" val="36918111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graphicFrame>
        <p:nvGraphicFramePr>
          <p:cNvPr id="4" name="Таблица 3">
            <a:extLst>
              <a:ext uri="{FF2B5EF4-FFF2-40B4-BE49-F238E27FC236}">
                <a16:creationId xmlns="" xmlns:a16="http://schemas.microsoft.com/office/drawing/2014/main" id="{BFAE78A5-55EF-4B16-B128-3D607C7A5390}"/>
              </a:ext>
            </a:extLst>
          </p:cNvPr>
          <p:cNvGraphicFramePr>
            <a:graphicFrameLocks noGrp="1"/>
          </p:cNvGraphicFramePr>
          <p:nvPr>
            <p:extLst>
              <p:ext uri="{D42A27DB-BD31-4B8C-83A1-F6EECF244321}">
                <p14:modId xmlns="" xmlns:p14="http://schemas.microsoft.com/office/powerpoint/2010/main" val="2111112474"/>
              </p:ext>
            </p:extLst>
          </p:nvPr>
        </p:nvGraphicFramePr>
        <p:xfrm>
          <a:off x="142844" y="106018"/>
          <a:ext cx="8429684" cy="5680435"/>
        </p:xfrm>
        <a:graphic>
          <a:graphicData uri="http://schemas.openxmlformats.org/drawingml/2006/table">
            <a:tbl>
              <a:tblPr>
                <a:tableStyleId>{BC89EF96-8CEA-46FF-86C4-4CE0E7609802}</a:tableStyleId>
              </a:tblPr>
              <a:tblGrid>
                <a:gridCol w="983175">
                  <a:extLst>
                    <a:ext uri="{9D8B030D-6E8A-4147-A177-3AD203B41FA5}">
                      <a16:colId xmlns="" xmlns:a16="http://schemas.microsoft.com/office/drawing/2014/main" val="140713320"/>
                    </a:ext>
                  </a:extLst>
                </a:gridCol>
                <a:gridCol w="4979204">
                  <a:extLst>
                    <a:ext uri="{9D8B030D-6E8A-4147-A177-3AD203B41FA5}">
                      <a16:colId xmlns="" xmlns:a16="http://schemas.microsoft.com/office/drawing/2014/main" val="177470615"/>
                    </a:ext>
                  </a:extLst>
                </a:gridCol>
                <a:gridCol w="2467305">
                  <a:extLst>
                    <a:ext uri="{9D8B030D-6E8A-4147-A177-3AD203B41FA5}">
                      <a16:colId xmlns="" xmlns:a16="http://schemas.microsoft.com/office/drawing/2014/main" val="2196483904"/>
                    </a:ext>
                  </a:extLst>
                </a:gridCol>
              </a:tblGrid>
              <a:tr h="351164">
                <a:tc gridSpan="3">
                  <a:txBody>
                    <a:bodyPr/>
                    <a:lstStyle/>
                    <a:p>
                      <a:pPr algn="l" fontAlgn="ctr"/>
                      <a:r>
                        <a:rPr lang="en-US" sz="1600" b="1" u="none" strike="noStrike" dirty="0" err="1">
                          <a:solidFill>
                            <a:schemeClr val="tx2">
                              <a:lumMod val="10000"/>
                            </a:schemeClr>
                          </a:solidFill>
                          <a:effectLst/>
                          <a:highlight>
                            <a:srgbClr val="FFFF00"/>
                          </a:highlight>
                        </a:rPr>
                        <a:t>Categorii</a:t>
                      </a:r>
                      <a:r>
                        <a:rPr lang="en-US" sz="1600" b="1" u="none" strike="noStrike" dirty="0">
                          <a:solidFill>
                            <a:schemeClr val="tx2">
                              <a:lumMod val="10000"/>
                            </a:schemeClr>
                          </a:solidFill>
                          <a:effectLst/>
                          <a:highlight>
                            <a:srgbClr val="FFFF00"/>
                          </a:highlight>
                        </a:rPr>
                        <a:t> </a:t>
                      </a:r>
                      <a:r>
                        <a:rPr lang="en-US" sz="1600" b="1" u="none" strike="noStrike" dirty="0" err="1">
                          <a:solidFill>
                            <a:schemeClr val="tx2">
                              <a:lumMod val="10000"/>
                            </a:schemeClr>
                          </a:solidFill>
                          <a:effectLst/>
                          <a:highlight>
                            <a:srgbClr val="FFFF00"/>
                          </a:highlight>
                        </a:rPr>
                        <a:t>utilizate</a:t>
                      </a:r>
                      <a:r>
                        <a:rPr lang="en-US" sz="1600" b="1" u="none" strike="noStrike" dirty="0">
                          <a:solidFill>
                            <a:schemeClr val="tx2">
                              <a:lumMod val="10000"/>
                            </a:schemeClr>
                          </a:solidFill>
                          <a:effectLst/>
                          <a:highlight>
                            <a:srgbClr val="FFFF00"/>
                          </a:highlight>
                        </a:rPr>
                        <a:t> la </a:t>
                      </a:r>
                      <a:r>
                        <a:rPr lang="en-US" sz="1600" b="1" u="none" strike="noStrike" dirty="0" err="1">
                          <a:solidFill>
                            <a:schemeClr val="tx2">
                              <a:lumMod val="10000"/>
                            </a:schemeClr>
                          </a:solidFill>
                          <a:effectLst/>
                          <a:highlight>
                            <a:srgbClr val="FFFF00"/>
                          </a:highlight>
                        </a:rPr>
                        <a:t>completarea</a:t>
                      </a:r>
                      <a:r>
                        <a:rPr lang="en-US" sz="1600" b="1" u="none" strike="noStrike" dirty="0">
                          <a:solidFill>
                            <a:schemeClr val="tx2">
                              <a:lumMod val="10000"/>
                            </a:schemeClr>
                          </a:solidFill>
                          <a:effectLst/>
                          <a:highlight>
                            <a:srgbClr val="FFFF00"/>
                          </a:highlight>
                        </a:rPr>
                        <a:t> </a:t>
                      </a:r>
                      <a:r>
                        <a:rPr lang="en-US" sz="1600" b="1" u="none" strike="noStrike" dirty="0" err="1">
                          <a:solidFill>
                            <a:schemeClr val="tx2">
                              <a:lumMod val="10000"/>
                            </a:schemeClr>
                          </a:solidFill>
                          <a:effectLst/>
                          <a:highlight>
                            <a:srgbClr val="FFFF00"/>
                          </a:highlight>
                        </a:rPr>
                        <a:t>Dării</a:t>
                      </a:r>
                      <a:r>
                        <a:rPr lang="en-US" sz="1600" b="1" u="none" strike="noStrike" dirty="0">
                          <a:solidFill>
                            <a:schemeClr val="tx2">
                              <a:lumMod val="10000"/>
                            </a:schemeClr>
                          </a:solidFill>
                          <a:effectLst/>
                          <a:highlight>
                            <a:srgbClr val="FFFF00"/>
                          </a:highlight>
                        </a:rPr>
                        <a:t> de </a:t>
                      </a:r>
                      <a:r>
                        <a:rPr lang="en-US" sz="1600" b="1" u="none" strike="noStrike" dirty="0" err="1">
                          <a:solidFill>
                            <a:schemeClr val="tx2">
                              <a:lumMod val="10000"/>
                            </a:schemeClr>
                          </a:solidFill>
                          <a:effectLst/>
                          <a:highlight>
                            <a:srgbClr val="FFFF00"/>
                          </a:highlight>
                        </a:rPr>
                        <a:t>seamă</a:t>
                      </a:r>
                      <a:r>
                        <a:rPr lang="en-US" sz="1600" b="1" u="none" strike="noStrike" dirty="0">
                          <a:solidFill>
                            <a:schemeClr val="tx2">
                              <a:lumMod val="10000"/>
                            </a:schemeClr>
                          </a:solidFill>
                          <a:effectLst/>
                          <a:highlight>
                            <a:srgbClr val="FFFF00"/>
                          </a:highlight>
                        </a:rPr>
                        <a:t> CAS18-AN</a:t>
                      </a:r>
                      <a:endParaRPr lang="en-US" sz="1600" b="1" i="1" u="none" strike="noStrike" dirty="0">
                        <a:solidFill>
                          <a:schemeClr val="tx2">
                            <a:lumMod val="10000"/>
                          </a:schemeClr>
                        </a:solidFill>
                        <a:effectLst/>
                        <a:highlight>
                          <a:srgbClr val="FFFF00"/>
                        </a:highlight>
                        <a:latin typeface="Times New Roman" panose="02020603050405020304" pitchFamily="18" charset="0"/>
                      </a:endParaRPr>
                    </a:p>
                  </a:txBody>
                  <a:tcPr marL="4526" marR="4526" marT="6035" marB="0" anchor="ctr">
                    <a:solidFill>
                      <a:schemeClr val="accent4"/>
                    </a:solidFill>
                  </a:tcPr>
                </a:tc>
                <a:tc hMerge="1">
                  <a:txBody>
                    <a:bodyPr/>
                    <a:lstStyle/>
                    <a:p>
                      <a:endParaRPr lang="ru-RU"/>
                    </a:p>
                  </a:txBody>
                  <a:tcPr/>
                </a:tc>
                <a:tc hMerge="1">
                  <a:txBody>
                    <a:bodyPr/>
                    <a:lstStyle/>
                    <a:p>
                      <a:endParaRPr lang="ru-RU"/>
                    </a:p>
                  </a:txBody>
                  <a:tcPr/>
                </a:tc>
                <a:extLst>
                  <a:ext uri="{0D108BD9-81ED-4DB2-BD59-A6C34878D82A}">
                    <a16:rowId xmlns="" xmlns:a16="http://schemas.microsoft.com/office/drawing/2014/main" val="167140236"/>
                  </a:ext>
                </a:extLst>
              </a:tr>
              <a:tr h="587855">
                <a:tc gridSpan="3">
                  <a:txBody>
                    <a:bodyPr/>
                    <a:lstStyle/>
                    <a:p>
                      <a:pPr algn="l" fontAlgn="ctr"/>
                      <a:r>
                        <a:rPr lang="ru-RU" sz="1600" b="1" u="none" strike="noStrike" dirty="0">
                          <a:solidFill>
                            <a:schemeClr val="tx2">
                              <a:lumMod val="10000"/>
                            </a:schemeClr>
                          </a:solidFill>
                          <a:effectLst/>
                          <a:highlight>
                            <a:srgbClr val="FFFF00"/>
                          </a:highlight>
                        </a:rPr>
                        <a:t>Категории используемые при заполнении отчета CAS18-AN</a:t>
                      </a:r>
                      <a:endParaRPr lang="ru-RU" sz="1600" b="1" i="1" u="none" strike="noStrike" dirty="0">
                        <a:solidFill>
                          <a:schemeClr val="tx2">
                            <a:lumMod val="10000"/>
                          </a:schemeClr>
                        </a:solidFill>
                        <a:effectLst/>
                        <a:highlight>
                          <a:srgbClr val="FFFF00"/>
                        </a:highlight>
                        <a:latin typeface="Times New Roman" panose="02020603050405020304" pitchFamily="18" charset="0"/>
                      </a:endParaRPr>
                    </a:p>
                  </a:txBody>
                  <a:tcPr marL="4526" marR="4526" marT="6035" marB="0" anchor="ctr">
                    <a:solidFill>
                      <a:schemeClr val="accent4"/>
                    </a:solidFill>
                  </a:tcPr>
                </a:tc>
                <a:tc hMerge="1">
                  <a:txBody>
                    <a:bodyPr/>
                    <a:lstStyle/>
                    <a:p>
                      <a:endParaRPr lang="ru-RU"/>
                    </a:p>
                  </a:txBody>
                  <a:tcPr/>
                </a:tc>
                <a:tc hMerge="1">
                  <a:txBody>
                    <a:bodyPr/>
                    <a:lstStyle/>
                    <a:p>
                      <a:endParaRPr lang="ru-RU"/>
                    </a:p>
                  </a:txBody>
                  <a:tcPr/>
                </a:tc>
                <a:extLst>
                  <a:ext uri="{0D108BD9-81ED-4DB2-BD59-A6C34878D82A}">
                    <a16:rowId xmlns="" xmlns:a16="http://schemas.microsoft.com/office/drawing/2014/main" val="2488768732"/>
                  </a:ext>
                </a:extLst>
              </a:tr>
              <a:tr h="353452">
                <a:tc>
                  <a:txBody>
                    <a:bodyPr/>
                    <a:lstStyle/>
                    <a:p>
                      <a:pPr algn="l" fontAlgn="b"/>
                      <a:endParaRPr lang="ru-RU" sz="1400" b="1" i="0" u="none" strike="noStrike">
                        <a:solidFill>
                          <a:schemeClr val="tx2">
                            <a:lumMod val="10000"/>
                          </a:schemeClr>
                        </a:solidFill>
                        <a:effectLst/>
                        <a:latin typeface="Arial" panose="020B0604020202020204" pitchFamily="34" charset="0"/>
                      </a:endParaRPr>
                    </a:p>
                  </a:txBody>
                  <a:tcPr marL="4526" marR="4526" marT="6035" marB="0" anchor="b">
                    <a:solidFill>
                      <a:schemeClr val="accent4"/>
                    </a:solidFill>
                  </a:tcPr>
                </a:tc>
                <a:tc>
                  <a:txBody>
                    <a:bodyPr/>
                    <a:lstStyle/>
                    <a:p>
                      <a:pPr algn="l" fontAlgn="b"/>
                      <a:endParaRPr lang="ru-RU" sz="1400" b="1" i="0" u="none" strike="noStrike" dirty="0">
                        <a:solidFill>
                          <a:schemeClr val="tx2">
                            <a:lumMod val="10000"/>
                          </a:schemeClr>
                        </a:solidFill>
                        <a:effectLst/>
                        <a:latin typeface="Arial" panose="020B0604020202020204" pitchFamily="34" charset="0"/>
                      </a:endParaRPr>
                    </a:p>
                  </a:txBody>
                  <a:tcPr marL="4526" marR="4526" marT="6035" marB="0" anchor="b">
                    <a:solidFill>
                      <a:schemeClr val="accent4"/>
                    </a:solidFill>
                  </a:tcPr>
                </a:tc>
                <a:tc>
                  <a:txBody>
                    <a:bodyPr/>
                    <a:lstStyle/>
                    <a:p>
                      <a:pPr algn="l" fontAlgn="b"/>
                      <a:endParaRPr lang="ru-RU" sz="1400" b="1" i="0" u="none" strike="noStrike" dirty="0">
                        <a:solidFill>
                          <a:schemeClr val="tx2">
                            <a:lumMod val="10000"/>
                          </a:schemeClr>
                        </a:solidFill>
                        <a:effectLst/>
                        <a:latin typeface="Arial" panose="020B0604020202020204" pitchFamily="34" charset="0"/>
                      </a:endParaRPr>
                    </a:p>
                  </a:txBody>
                  <a:tcPr marL="4526" marR="4526" marT="6035" marB="0" anchor="b">
                    <a:solidFill>
                      <a:schemeClr val="accent4"/>
                    </a:solidFill>
                  </a:tcPr>
                </a:tc>
                <a:extLst>
                  <a:ext uri="{0D108BD9-81ED-4DB2-BD59-A6C34878D82A}">
                    <a16:rowId xmlns="" xmlns:a16="http://schemas.microsoft.com/office/drawing/2014/main" val="2860870927"/>
                  </a:ext>
                </a:extLst>
              </a:tr>
              <a:tr h="809519">
                <a:tc rowSpan="2">
                  <a:txBody>
                    <a:bodyPr/>
                    <a:lstStyle/>
                    <a:p>
                      <a:pPr algn="l" fontAlgn="ctr"/>
                      <a:r>
                        <a:rPr lang="en-US" sz="1100" b="1" u="none" strike="noStrike" dirty="0">
                          <a:solidFill>
                            <a:schemeClr val="tx2">
                              <a:lumMod val="10000"/>
                            </a:schemeClr>
                          </a:solidFill>
                          <a:effectLst/>
                        </a:rPr>
                        <a:t>Cod/                           </a:t>
                      </a:r>
                      <a:r>
                        <a:rPr lang="ru-RU" sz="1100" b="1" u="none" strike="noStrike" dirty="0">
                          <a:solidFill>
                            <a:schemeClr val="tx2">
                              <a:lumMod val="10000"/>
                            </a:schemeClr>
                          </a:solidFill>
                          <a:effectLst/>
                        </a:rPr>
                        <a:t>Код</a:t>
                      </a:r>
                      <a:endParaRPr lang="ru-RU" sz="1100" b="1" i="0" u="none" strike="noStrike" dirty="0">
                        <a:solidFill>
                          <a:schemeClr val="tx2">
                            <a:lumMod val="10000"/>
                          </a:schemeClr>
                        </a:solidFill>
                        <a:effectLst/>
                        <a:latin typeface="Times New Roman" panose="02020603050405020304" pitchFamily="18" charset="0"/>
                      </a:endParaRPr>
                    </a:p>
                  </a:txBody>
                  <a:tcPr marL="4526" marR="4526" marT="6035" marB="0" anchor="ctr"/>
                </a:tc>
                <a:tc rowSpan="2">
                  <a:txBody>
                    <a:bodyPr/>
                    <a:lstStyle/>
                    <a:p>
                      <a:pPr algn="ctr" fontAlgn="ctr"/>
                      <a:r>
                        <a:rPr lang="en-US" sz="1100" b="1" u="none" strike="noStrike" dirty="0" err="1">
                          <a:solidFill>
                            <a:schemeClr val="tx2">
                              <a:lumMod val="10000"/>
                            </a:schemeClr>
                          </a:solidFill>
                          <a:effectLst/>
                        </a:rPr>
                        <a:t>Denumirea</a:t>
                      </a:r>
                      <a:r>
                        <a:rPr lang="en-US" sz="1100" b="1" u="none" strike="noStrike" dirty="0">
                          <a:solidFill>
                            <a:schemeClr val="tx2">
                              <a:lumMod val="10000"/>
                            </a:schemeClr>
                          </a:solidFill>
                          <a:effectLst/>
                        </a:rPr>
                        <a:t> </a:t>
                      </a:r>
                      <a:r>
                        <a:rPr lang="en-US" sz="1100" b="1" u="none" strike="noStrike" dirty="0" err="1">
                          <a:solidFill>
                            <a:schemeClr val="tx2">
                              <a:lumMod val="10000"/>
                            </a:schemeClr>
                          </a:solidFill>
                          <a:effectLst/>
                        </a:rPr>
                        <a:t>categoriei</a:t>
                      </a:r>
                      <a:r>
                        <a:rPr lang="en-US" sz="1100" b="1" u="none" strike="noStrike" dirty="0">
                          <a:solidFill>
                            <a:schemeClr val="tx2">
                              <a:lumMod val="10000"/>
                            </a:schemeClr>
                          </a:solidFill>
                          <a:effectLst/>
                        </a:rPr>
                        <a:t>/                                                                                                </a:t>
                      </a:r>
                      <a:r>
                        <a:rPr lang="ru-RU" sz="1100" b="1" u="none" strike="noStrike" dirty="0">
                          <a:solidFill>
                            <a:schemeClr val="tx2">
                              <a:lumMod val="10000"/>
                            </a:schemeClr>
                          </a:solidFill>
                          <a:effectLst/>
                        </a:rPr>
                        <a:t>Наименование категории</a:t>
                      </a:r>
                      <a:endParaRPr lang="ru-RU" sz="1100" b="1" i="0" u="none" strike="noStrike" dirty="0">
                        <a:solidFill>
                          <a:schemeClr val="tx2">
                            <a:lumMod val="10000"/>
                          </a:schemeClr>
                        </a:solidFill>
                        <a:effectLst/>
                        <a:latin typeface="Times New Roman" panose="02020603050405020304" pitchFamily="18" charset="0"/>
                      </a:endParaRPr>
                    </a:p>
                  </a:txBody>
                  <a:tcPr marL="4526" marR="4526" marT="6035" marB="0" anchor="ctr"/>
                </a:tc>
                <a:tc>
                  <a:txBody>
                    <a:bodyPr/>
                    <a:lstStyle/>
                    <a:p>
                      <a:pPr algn="ctr" fontAlgn="ctr"/>
                      <a:r>
                        <a:rPr lang="ru-RU" sz="1100" b="1" u="none" strike="noStrike" dirty="0" err="1">
                          <a:solidFill>
                            <a:schemeClr val="tx2">
                              <a:lumMod val="10000"/>
                            </a:schemeClr>
                          </a:solidFill>
                          <a:effectLst/>
                        </a:rPr>
                        <a:t>Tarifele</a:t>
                      </a:r>
                      <a:r>
                        <a:rPr lang="ru-RU" sz="1100" b="1" u="none" strike="noStrike" dirty="0">
                          <a:solidFill>
                            <a:schemeClr val="tx2">
                              <a:lumMod val="10000"/>
                            </a:schemeClr>
                          </a:solidFill>
                          <a:effectLst/>
                        </a:rPr>
                        <a:t> </a:t>
                      </a:r>
                      <a:r>
                        <a:rPr lang="ru-RU" sz="1100" b="1" u="none" strike="noStrike" dirty="0" err="1">
                          <a:solidFill>
                            <a:schemeClr val="tx2">
                              <a:lumMod val="10000"/>
                            </a:schemeClr>
                          </a:solidFill>
                          <a:effectLst/>
                        </a:rPr>
                        <a:t>cotelor</a:t>
                      </a:r>
                      <a:r>
                        <a:rPr lang="ru-RU" sz="1100" b="1" u="none" strike="noStrike" dirty="0">
                          <a:solidFill>
                            <a:schemeClr val="tx2">
                              <a:lumMod val="10000"/>
                            </a:schemeClr>
                          </a:solidFill>
                          <a:effectLst/>
                        </a:rPr>
                        <a:t> </a:t>
                      </a:r>
                      <a:r>
                        <a:rPr lang="ru-RU" sz="1100" b="1" u="none" strike="noStrike" dirty="0" err="1">
                          <a:solidFill>
                            <a:schemeClr val="tx2">
                              <a:lumMod val="10000"/>
                            </a:schemeClr>
                          </a:solidFill>
                          <a:effectLst/>
                        </a:rPr>
                        <a:t>pe</a:t>
                      </a:r>
                      <a:r>
                        <a:rPr lang="ru-RU" sz="1100" b="1" u="none" strike="noStrike" dirty="0">
                          <a:solidFill>
                            <a:schemeClr val="tx2">
                              <a:lumMod val="10000"/>
                            </a:schemeClr>
                          </a:solidFill>
                          <a:effectLst/>
                        </a:rPr>
                        <a:t> </a:t>
                      </a:r>
                      <a:r>
                        <a:rPr lang="ru-RU" sz="1100" b="1" u="none" strike="noStrike" dirty="0" err="1" smtClean="0">
                          <a:solidFill>
                            <a:schemeClr val="tx2">
                              <a:lumMod val="10000"/>
                            </a:schemeClr>
                          </a:solidFill>
                          <a:effectLst/>
                        </a:rPr>
                        <a:t>an</a:t>
                      </a:r>
                      <a:r>
                        <a:rPr lang="ru-RU" sz="1100" b="1" u="none" strike="noStrike" dirty="0" smtClean="0">
                          <a:solidFill>
                            <a:schemeClr val="tx2">
                              <a:lumMod val="10000"/>
                            </a:schemeClr>
                          </a:solidFill>
                          <a:effectLst/>
                        </a:rPr>
                        <a:t>/202</a:t>
                      </a:r>
                      <a:r>
                        <a:rPr lang="ro-RO" sz="1100" b="1" u="none" strike="noStrike" dirty="0" smtClean="0">
                          <a:solidFill>
                            <a:schemeClr val="tx2">
                              <a:lumMod val="10000"/>
                            </a:schemeClr>
                          </a:solidFill>
                          <a:effectLst/>
                        </a:rPr>
                        <a:t>1</a:t>
                      </a:r>
                      <a:r>
                        <a:rPr lang="ru-RU" sz="1100" b="1" u="none" strike="noStrike" dirty="0" smtClean="0">
                          <a:solidFill>
                            <a:schemeClr val="tx2">
                              <a:lumMod val="10000"/>
                            </a:schemeClr>
                          </a:solidFill>
                          <a:effectLst/>
                        </a:rPr>
                        <a:t>                 </a:t>
                      </a:r>
                      <a:r>
                        <a:rPr lang="ru-RU" sz="1100" b="1" u="none" strike="noStrike" dirty="0">
                          <a:solidFill>
                            <a:schemeClr val="tx2">
                              <a:lumMod val="10000"/>
                            </a:schemeClr>
                          </a:solidFill>
                          <a:effectLst/>
                        </a:rPr>
                        <a:t>Тариф взносов на год /</a:t>
                      </a:r>
                      <a:r>
                        <a:rPr lang="ru-RU" sz="1100" b="1" u="none" strike="noStrike" dirty="0" smtClean="0">
                          <a:solidFill>
                            <a:schemeClr val="tx2">
                              <a:lumMod val="10000"/>
                            </a:schemeClr>
                          </a:solidFill>
                          <a:effectLst/>
                        </a:rPr>
                        <a:t>202</a:t>
                      </a:r>
                      <a:endParaRPr lang="ru-RU" sz="1100" b="1" i="0" u="none" strike="noStrike" dirty="0">
                        <a:solidFill>
                          <a:schemeClr val="tx2">
                            <a:lumMod val="10000"/>
                          </a:schemeClr>
                        </a:solidFill>
                        <a:effectLst/>
                        <a:latin typeface="Times New Roman" panose="02020603050405020304" pitchFamily="18" charset="0"/>
                      </a:endParaRPr>
                    </a:p>
                  </a:txBody>
                  <a:tcPr marL="4526" marR="4526" marT="6035" marB="0" anchor="ctr"/>
                </a:tc>
                <a:extLst>
                  <a:ext uri="{0D108BD9-81ED-4DB2-BD59-A6C34878D82A}">
                    <a16:rowId xmlns="" xmlns:a16="http://schemas.microsoft.com/office/drawing/2014/main" val="2772086770"/>
                  </a:ext>
                </a:extLst>
              </a:tr>
              <a:tr h="715264">
                <a:tc vMerge="1">
                  <a:txBody>
                    <a:bodyPr/>
                    <a:lstStyle/>
                    <a:p>
                      <a:endParaRPr lang="ru-RU"/>
                    </a:p>
                  </a:txBody>
                  <a:tcPr/>
                </a:tc>
                <a:tc vMerge="1">
                  <a:txBody>
                    <a:bodyPr/>
                    <a:lstStyle/>
                    <a:p>
                      <a:endParaRPr lang="ru-RU"/>
                    </a:p>
                  </a:txBody>
                  <a:tcPr/>
                </a:tc>
                <a:tc>
                  <a:txBody>
                    <a:bodyPr/>
                    <a:lstStyle/>
                    <a:p>
                      <a:pPr algn="ctr" fontAlgn="ctr"/>
                      <a:r>
                        <a:rPr lang="ro-RO" sz="1100" b="1" u="none" strike="noStrike" dirty="0" smtClean="0">
                          <a:solidFill>
                            <a:schemeClr val="tx2">
                              <a:lumMod val="10000"/>
                            </a:schemeClr>
                          </a:solidFill>
                          <a:effectLst/>
                        </a:rPr>
                        <a:t>Contribuţii de asigurări sociale</a:t>
                      </a:r>
                      <a:r>
                        <a:rPr lang="en-US" sz="1100" b="1" u="none" strike="noStrike" dirty="0" smtClean="0">
                          <a:solidFill>
                            <a:schemeClr val="tx2">
                              <a:lumMod val="10000"/>
                            </a:schemeClr>
                          </a:solidFill>
                          <a:effectLst/>
                        </a:rPr>
                        <a:t>/</a:t>
                      </a:r>
                      <a:r>
                        <a:rPr lang="ru-RU" sz="1100" b="1" u="none" strike="noStrike" dirty="0" smtClean="0">
                          <a:solidFill>
                            <a:schemeClr val="tx2">
                              <a:lumMod val="10000"/>
                            </a:schemeClr>
                          </a:solidFill>
                          <a:effectLst/>
                        </a:rPr>
                        <a:t>взносы </a:t>
                      </a:r>
                      <a:r>
                        <a:rPr lang="ru-RU" sz="1100" b="1" u="none" strike="noStrike" dirty="0" err="1" smtClean="0">
                          <a:solidFill>
                            <a:schemeClr val="tx2">
                              <a:lumMod val="10000"/>
                            </a:schemeClr>
                          </a:solidFill>
                          <a:effectLst/>
                        </a:rPr>
                        <a:t>соц</a:t>
                      </a:r>
                      <a:r>
                        <a:rPr lang="ru-RU" sz="1100" b="1" u="none" strike="noStrike" dirty="0" smtClean="0">
                          <a:solidFill>
                            <a:schemeClr val="tx2">
                              <a:lumMod val="10000"/>
                            </a:schemeClr>
                          </a:solidFill>
                          <a:effectLst/>
                        </a:rPr>
                        <a:t> страхования</a:t>
                      </a:r>
                      <a:endParaRPr lang="ru-RU" sz="1100" b="1" i="0" u="none" strike="noStrike" dirty="0">
                        <a:solidFill>
                          <a:schemeClr val="tx2">
                            <a:lumMod val="10000"/>
                          </a:schemeClr>
                        </a:solidFill>
                        <a:effectLst/>
                        <a:latin typeface="Times New Roman" panose="02020603050405020304" pitchFamily="18" charset="0"/>
                      </a:endParaRPr>
                    </a:p>
                  </a:txBody>
                  <a:tcPr marL="4526" marR="4526" marT="6035" marB="0" anchor="ctr"/>
                </a:tc>
                <a:extLst>
                  <a:ext uri="{0D108BD9-81ED-4DB2-BD59-A6C34878D82A}">
                    <a16:rowId xmlns="" xmlns:a16="http://schemas.microsoft.com/office/drawing/2014/main" val="4180304121"/>
                  </a:ext>
                </a:extLst>
              </a:tr>
              <a:tr h="490275">
                <a:tc>
                  <a:txBody>
                    <a:bodyPr/>
                    <a:lstStyle/>
                    <a:p>
                      <a:pPr algn="ctr" fontAlgn="ctr"/>
                      <a:r>
                        <a:rPr lang="ru-RU" sz="1100" b="1" u="none" strike="noStrike">
                          <a:solidFill>
                            <a:schemeClr val="tx2">
                              <a:lumMod val="10000"/>
                            </a:schemeClr>
                          </a:solidFill>
                          <a:effectLst/>
                        </a:rPr>
                        <a:t>127</a:t>
                      </a:r>
                      <a:endParaRPr lang="ru-RU" sz="1100" b="1" i="0" u="none" strike="noStrike">
                        <a:solidFill>
                          <a:schemeClr val="tx2">
                            <a:lumMod val="10000"/>
                          </a:schemeClr>
                        </a:solidFill>
                        <a:effectLst/>
                        <a:latin typeface="Times New Roman" panose="02020603050405020304" pitchFamily="18" charset="0"/>
                      </a:endParaRPr>
                    </a:p>
                  </a:txBody>
                  <a:tcPr marL="4526" marR="4526" marT="6035" marB="0" anchor="ctr"/>
                </a:tc>
                <a:tc>
                  <a:txBody>
                    <a:bodyPr/>
                    <a:lstStyle/>
                    <a:p>
                      <a:pPr algn="l" fontAlgn="ctr"/>
                      <a:r>
                        <a:rPr lang="en-US" sz="1100" b="1" u="none" strike="noStrike">
                          <a:solidFill>
                            <a:schemeClr val="tx2">
                              <a:lumMod val="10000"/>
                            </a:schemeClr>
                          </a:solidFill>
                          <a:effectLst/>
                        </a:rPr>
                        <a:t>FONDATOR DE ÎNTREPRINDERE INDIVIDUALĂ                                                                                       </a:t>
                      </a:r>
                      <a:r>
                        <a:rPr lang="ru-RU" sz="1100" b="1" u="none" strike="noStrike">
                          <a:solidFill>
                            <a:schemeClr val="tx2">
                              <a:lumMod val="10000"/>
                            </a:schemeClr>
                          </a:solidFill>
                          <a:effectLst/>
                        </a:rPr>
                        <a:t>УЧРЕДИТЕЛЬ ИНДИВИДУАЛЬНОГО ПРЕДПРИЯТИЯ</a:t>
                      </a:r>
                      <a:endParaRPr lang="ru-RU" sz="1100" b="1" i="0" u="none" strike="noStrike">
                        <a:solidFill>
                          <a:schemeClr val="tx2">
                            <a:lumMod val="10000"/>
                          </a:schemeClr>
                        </a:solidFill>
                        <a:effectLst/>
                        <a:latin typeface="Times New Roman" panose="02020603050405020304" pitchFamily="18" charset="0"/>
                      </a:endParaRPr>
                    </a:p>
                  </a:txBody>
                  <a:tcPr marL="4526" marR="4526" marT="6035" marB="0" anchor="ctr"/>
                </a:tc>
                <a:tc>
                  <a:txBody>
                    <a:bodyPr/>
                    <a:lstStyle/>
                    <a:p>
                      <a:pPr algn="ctr" fontAlgn="ctr"/>
                      <a:r>
                        <a:rPr lang="ro-RO" sz="1100" b="1" u="none" strike="noStrike" dirty="0" smtClean="0">
                          <a:solidFill>
                            <a:schemeClr val="tx2">
                              <a:lumMod val="10000"/>
                            </a:schemeClr>
                          </a:solidFill>
                          <a:effectLst/>
                        </a:rPr>
                        <a:t>11331</a:t>
                      </a:r>
                      <a:endParaRPr lang="ru-RU" sz="1100" b="1" i="0" u="none" strike="noStrike" dirty="0">
                        <a:solidFill>
                          <a:schemeClr val="tx2">
                            <a:lumMod val="10000"/>
                          </a:schemeClr>
                        </a:solidFill>
                        <a:effectLst/>
                        <a:latin typeface="Times New Roman" panose="02020603050405020304" pitchFamily="18" charset="0"/>
                      </a:endParaRPr>
                    </a:p>
                  </a:txBody>
                  <a:tcPr marL="4526" marR="4526" marT="6035" marB="0" anchor="ctr"/>
                </a:tc>
                <a:extLst>
                  <a:ext uri="{0D108BD9-81ED-4DB2-BD59-A6C34878D82A}">
                    <a16:rowId xmlns="" xmlns:a16="http://schemas.microsoft.com/office/drawing/2014/main" val="3267452193"/>
                  </a:ext>
                </a:extLst>
              </a:tr>
              <a:tr h="950859">
                <a:tc>
                  <a:txBody>
                    <a:bodyPr/>
                    <a:lstStyle/>
                    <a:p>
                      <a:pPr algn="ctr" fontAlgn="b"/>
                      <a:r>
                        <a:rPr lang="ru-RU" sz="1100" b="1" u="none" strike="noStrike" dirty="0">
                          <a:solidFill>
                            <a:schemeClr val="tx2">
                              <a:lumMod val="10000"/>
                            </a:schemeClr>
                          </a:solidFill>
                          <a:effectLst/>
                        </a:rPr>
                        <a:t>167</a:t>
                      </a:r>
                      <a:endParaRPr lang="ru-RU" sz="1100" b="1" i="0" u="none" strike="noStrike" dirty="0">
                        <a:solidFill>
                          <a:schemeClr val="tx2">
                            <a:lumMod val="10000"/>
                          </a:schemeClr>
                        </a:solidFill>
                        <a:effectLst/>
                        <a:latin typeface="Times New Roman" panose="02020603050405020304" pitchFamily="18" charset="0"/>
                      </a:endParaRPr>
                    </a:p>
                  </a:txBody>
                  <a:tcPr marL="4526" marR="4526" marT="6035" marB="0" anchor="b"/>
                </a:tc>
                <a:tc>
                  <a:txBody>
                    <a:bodyPr/>
                    <a:lstStyle/>
                    <a:p>
                      <a:pPr algn="l" fontAlgn="ctr"/>
                      <a:r>
                        <a:rPr lang="en-US" sz="1100" b="1" u="none" strike="noStrike">
                          <a:solidFill>
                            <a:schemeClr val="tx2">
                              <a:lumMod val="10000"/>
                            </a:schemeClr>
                          </a:solidFill>
                          <a:effectLst/>
                        </a:rPr>
                        <a:t>PERSOANĂ FIZICĂ CARE DESFĂŞOARĂ ACTIVITĂŢI INDEPENDENTE  ÎN DOMENIUL COMERŢULUI CU AMĂNUNTUL                                                                                                                                     </a:t>
                      </a:r>
                      <a:r>
                        <a:rPr lang="ru-RU" sz="1100" b="1" u="none" strike="noStrike">
                          <a:solidFill>
                            <a:schemeClr val="tx2">
                              <a:lumMod val="10000"/>
                            </a:schemeClr>
                          </a:solidFill>
                          <a:effectLst/>
                        </a:rPr>
                        <a:t>ФИЗИЧЕСКОЕ ЛИЦО, КОТОРОЕ ОСУЩЕСТВЛЯЕТ САМОСТОЯТЕЛЬНУЮ ДЕЯТЕЛЬНОСТЬ В СФЕРЕ РОЗНИЧНОЙ ТОРГОВЛИ</a:t>
                      </a:r>
                      <a:endParaRPr lang="ru-RU" sz="1100" b="1" i="0" u="none" strike="noStrike">
                        <a:solidFill>
                          <a:schemeClr val="tx2">
                            <a:lumMod val="10000"/>
                          </a:schemeClr>
                        </a:solidFill>
                        <a:effectLst/>
                        <a:latin typeface="Times New Roman" panose="02020603050405020304" pitchFamily="18" charset="0"/>
                      </a:endParaRPr>
                    </a:p>
                  </a:txBody>
                  <a:tcPr marL="4526" marR="4526" marT="6035" marB="0" anchor="ctr"/>
                </a:tc>
                <a:tc>
                  <a:txBody>
                    <a:bodyPr/>
                    <a:lstStyle/>
                    <a:p>
                      <a:pPr algn="ctr" fontAlgn="ctr"/>
                      <a:r>
                        <a:rPr lang="ro-RO" sz="1100" b="1" u="none" strike="noStrike" dirty="0" smtClean="0">
                          <a:solidFill>
                            <a:schemeClr val="tx2">
                              <a:lumMod val="10000"/>
                            </a:schemeClr>
                          </a:solidFill>
                          <a:effectLst/>
                        </a:rPr>
                        <a:t>11331</a:t>
                      </a:r>
                      <a:endParaRPr lang="ru-RU" sz="1100" b="1" i="0" u="none" strike="noStrike" dirty="0">
                        <a:solidFill>
                          <a:schemeClr val="tx2">
                            <a:lumMod val="10000"/>
                          </a:schemeClr>
                        </a:solidFill>
                        <a:effectLst/>
                        <a:latin typeface="Times New Roman" panose="02020603050405020304" pitchFamily="18" charset="0"/>
                      </a:endParaRPr>
                    </a:p>
                  </a:txBody>
                  <a:tcPr marL="4526" marR="4526" marT="6035" marB="0" anchor="ctr"/>
                </a:tc>
                <a:extLst>
                  <a:ext uri="{0D108BD9-81ED-4DB2-BD59-A6C34878D82A}">
                    <a16:rowId xmlns="" xmlns:a16="http://schemas.microsoft.com/office/drawing/2014/main" val="2240993247"/>
                  </a:ext>
                </a:extLst>
              </a:tr>
              <a:tr h="1422047">
                <a:tc>
                  <a:txBody>
                    <a:bodyPr/>
                    <a:lstStyle/>
                    <a:p>
                      <a:pPr algn="ctr" fontAlgn="b"/>
                      <a:r>
                        <a:rPr lang="ru-RU" sz="1100" b="1" u="none" strike="noStrike">
                          <a:solidFill>
                            <a:schemeClr val="tx2">
                              <a:lumMod val="10000"/>
                            </a:schemeClr>
                          </a:solidFill>
                          <a:effectLst/>
                        </a:rPr>
                        <a:t>173</a:t>
                      </a:r>
                      <a:endParaRPr lang="ru-RU" sz="1100" b="1" i="0" u="none" strike="noStrike">
                        <a:solidFill>
                          <a:schemeClr val="tx2">
                            <a:lumMod val="10000"/>
                          </a:schemeClr>
                        </a:solidFill>
                        <a:effectLst/>
                        <a:latin typeface="Times New Roman" panose="02020603050405020304" pitchFamily="18" charset="0"/>
                      </a:endParaRPr>
                    </a:p>
                  </a:txBody>
                  <a:tcPr marL="4526" marR="4526" marT="6035" marB="0" anchor="b"/>
                </a:tc>
                <a:tc>
                  <a:txBody>
                    <a:bodyPr/>
                    <a:lstStyle/>
                    <a:p>
                      <a:pPr algn="l" fontAlgn="b"/>
                      <a:r>
                        <a:rPr lang="en-US" sz="1100" b="1" u="none" strike="noStrike" dirty="0">
                          <a:solidFill>
                            <a:schemeClr val="tx2">
                              <a:lumMod val="10000"/>
                            </a:schemeClr>
                          </a:solidFill>
                          <a:effectLst/>
                        </a:rPr>
                        <a:t>PERSOANE FIZICE CARE DESFĂŞOARĂ ACTIVITĂŢI ÎN DOMENIUL ACHIZIŢIILOR DE PRODUSE DIN FITOTEHNIE ŞI/SAU HORTICULTURĂ ŞI/SAU DE OBIECTE ALE REGNULUI VEGETAL                                                          </a:t>
                      </a:r>
                      <a:endParaRPr lang="en-US" sz="1100" b="1" u="none" strike="noStrike" dirty="0" smtClean="0">
                        <a:solidFill>
                          <a:schemeClr val="tx2">
                            <a:lumMod val="10000"/>
                          </a:schemeClr>
                        </a:solidFill>
                        <a:effectLst/>
                      </a:endParaRPr>
                    </a:p>
                    <a:p>
                      <a:pPr algn="l" fontAlgn="b"/>
                      <a:r>
                        <a:rPr lang="en-US" sz="1100" b="1" u="none" strike="noStrike" dirty="0" smtClean="0">
                          <a:solidFill>
                            <a:schemeClr val="tx2">
                              <a:lumMod val="10000"/>
                            </a:schemeClr>
                          </a:solidFill>
                          <a:effectLst/>
                        </a:rPr>
                        <a:t> </a:t>
                      </a:r>
                      <a:r>
                        <a:rPr lang="ru-RU" sz="1100" b="1" u="none" strike="noStrike" dirty="0">
                          <a:solidFill>
                            <a:schemeClr val="tx2">
                              <a:lumMod val="10000"/>
                            </a:schemeClr>
                          </a:solidFill>
                          <a:effectLst/>
                        </a:rPr>
                        <a:t>ФИЗИЧЕСИКЕ ЛИЦА, ОСУЩЕСТВЛЯЮШИЕ ДЕЯТЕЛЬНОСТЬ В СФЕРЕ ЗАКУПОК ПРОДУКЦИИ РАСТЕНИЕВОДСТВА И/ИЛИ САДОВОДСТВА И/ИЛИ ОБЪЕСТОВ РАСТИТЕЛЬНОГО МИРА</a:t>
                      </a:r>
                      <a:endParaRPr lang="ru-RU" sz="1100" b="1" i="0" u="none" strike="noStrike" dirty="0">
                        <a:solidFill>
                          <a:schemeClr val="tx2">
                            <a:lumMod val="10000"/>
                          </a:schemeClr>
                        </a:solidFill>
                        <a:effectLst/>
                        <a:latin typeface="Times New Roman" panose="02020603050405020304" pitchFamily="18" charset="0"/>
                      </a:endParaRPr>
                    </a:p>
                  </a:txBody>
                  <a:tcPr marL="4526" marR="4526" marT="6035" marB="0" anchor="b"/>
                </a:tc>
                <a:tc>
                  <a:txBody>
                    <a:bodyPr/>
                    <a:lstStyle/>
                    <a:p>
                      <a:pPr algn="ctr" fontAlgn="ctr"/>
                      <a:r>
                        <a:rPr lang="ro-RO" sz="1100" b="1" u="none" strike="noStrike" dirty="0" smtClean="0">
                          <a:solidFill>
                            <a:schemeClr val="tx2">
                              <a:lumMod val="10000"/>
                            </a:schemeClr>
                          </a:solidFill>
                          <a:effectLst/>
                        </a:rPr>
                        <a:t>11331</a:t>
                      </a:r>
                      <a:endParaRPr lang="ru-RU" sz="1100" b="1" i="0" u="none" strike="noStrike" dirty="0">
                        <a:solidFill>
                          <a:schemeClr val="tx2">
                            <a:lumMod val="10000"/>
                          </a:schemeClr>
                        </a:solidFill>
                        <a:effectLst/>
                        <a:latin typeface="Times New Roman" panose="02020603050405020304" pitchFamily="18" charset="0"/>
                      </a:endParaRPr>
                    </a:p>
                  </a:txBody>
                  <a:tcPr marL="4526" marR="4526" marT="6035" marB="0" anchor="ctr"/>
                </a:tc>
                <a:extLst>
                  <a:ext uri="{0D108BD9-81ED-4DB2-BD59-A6C34878D82A}">
                    <a16:rowId xmlns="" xmlns:a16="http://schemas.microsoft.com/office/drawing/2014/main" val="1859140510"/>
                  </a:ext>
                </a:extLst>
              </a:tr>
            </a:tbl>
          </a:graphicData>
        </a:graphic>
      </p:graphicFrame>
    </p:spTree>
    <p:extLst>
      <p:ext uri="{BB962C8B-B14F-4D97-AF65-F5344CB8AC3E}">
        <p14:creationId xmlns="" xmlns:p14="http://schemas.microsoft.com/office/powerpoint/2010/main" val="11509608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graphicFrame>
        <p:nvGraphicFramePr>
          <p:cNvPr id="4" name="Таблица 3">
            <a:extLst>
              <a:ext uri="{FF2B5EF4-FFF2-40B4-BE49-F238E27FC236}">
                <a16:creationId xmlns="" xmlns:a16="http://schemas.microsoft.com/office/drawing/2014/main" id="{184685AF-8562-4511-AD95-B4AAAC7CAB62}"/>
              </a:ext>
            </a:extLst>
          </p:cNvPr>
          <p:cNvGraphicFramePr>
            <a:graphicFrameLocks noGrp="1"/>
          </p:cNvGraphicFramePr>
          <p:nvPr>
            <p:extLst>
              <p:ext uri="{D42A27DB-BD31-4B8C-83A1-F6EECF244321}">
                <p14:modId xmlns="" xmlns:p14="http://schemas.microsoft.com/office/powerpoint/2010/main" val="2952443847"/>
              </p:ext>
            </p:extLst>
          </p:nvPr>
        </p:nvGraphicFramePr>
        <p:xfrm>
          <a:off x="417443" y="596349"/>
          <a:ext cx="7911548" cy="5583079"/>
        </p:xfrm>
        <a:graphic>
          <a:graphicData uri="http://schemas.openxmlformats.org/drawingml/2006/table">
            <a:tbl>
              <a:tblPr>
                <a:tableStyleId>{BC89EF96-8CEA-46FF-86C4-4CE0E7609802}</a:tableStyleId>
              </a:tblPr>
              <a:tblGrid>
                <a:gridCol w="851120">
                  <a:extLst>
                    <a:ext uri="{9D8B030D-6E8A-4147-A177-3AD203B41FA5}">
                      <a16:colId xmlns="" xmlns:a16="http://schemas.microsoft.com/office/drawing/2014/main" val="393882152"/>
                    </a:ext>
                  </a:extLst>
                </a:gridCol>
                <a:gridCol w="4384559">
                  <a:extLst>
                    <a:ext uri="{9D8B030D-6E8A-4147-A177-3AD203B41FA5}">
                      <a16:colId xmlns="" xmlns:a16="http://schemas.microsoft.com/office/drawing/2014/main" val="673733819"/>
                    </a:ext>
                  </a:extLst>
                </a:gridCol>
                <a:gridCol w="1341158">
                  <a:extLst>
                    <a:ext uri="{9D8B030D-6E8A-4147-A177-3AD203B41FA5}">
                      <a16:colId xmlns="" xmlns:a16="http://schemas.microsoft.com/office/drawing/2014/main" val="3906941159"/>
                    </a:ext>
                  </a:extLst>
                </a:gridCol>
                <a:gridCol w="1334711">
                  <a:extLst>
                    <a:ext uri="{9D8B030D-6E8A-4147-A177-3AD203B41FA5}">
                      <a16:colId xmlns="" xmlns:a16="http://schemas.microsoft.com/office/drawing/2014/main" val="4031466098"/>
                    </a:ext>
                  </a:extLst>
                </a:gridCol>
              </a:tblGrid>
              <a:tr h="573486">
                <a:tc gridSpan="4">
                  <a:txBody>
                    <a:bodyPr/>
                    <a:lstStyle/>
                    <a:p>
                      <a:pPr algn="l" fontAlgn="ctr"/>
                      <a:r>
                        <a:rPr lang="it-IT" sz="1600" b="1" u="none" strike="noStrike" dirty="0">
                          <a:solidFill>
                            <a:srgbClr val="FF0000"/>
                          </a:solidFill>
                          <a:effectLst/>
                          <a:latin typeface="Times New Roman" panose="02020603050405020304" pitchFamily="18" charset="0"/>
                          <a:cs typeface="Times New Roman" panose="02020603050405020304" pitchFamily="18" charset="0"/>
                        </a:rPr>
                        <a:t>Categorii utilizate la completarea Informației IRM19</a:t>
                      </a:r>
                      <a:endParaRPr lang="it-IT" sz="1600" b="1" i="1" u="none" strike="noStrike" dirty="0">
                        <a:solidFill>
                          <a:srgbClr val="FF0000"/>
                        </a:solidFill>
                        <a:effectLst/>
                        <a:latin typeface="Times New Roman" panose="02020603050405020304" pitchFamily="18" charset="0"/>
                        <a:cs typeface="Times New Roman" panose="02020603050405020304" pitchFamily="18" charset="0"/>
                      </a:endParaRPr>
                    </a:p>
                  </a:txBody>
                  <a:tcPr marL="7144" marR="7144" marT="9525" marB="0" anchor="ctr">
                    <a:solidFill>
                      <a:schemeClr val="accent4">
                        <a:lumMod val="60000"/>
                        <a:lumOff val="4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 xmlns:a16="http://schemas.microsoft.com/office/drawing/2014/main" val="2376329095"/>
                  </a:ext>
                </a:extLst>
              </a:tr>
              <a:tr h="557987">
                <a:tc gridSpan="4">
                  <a:txBody>
                    <a:bodyPr/>
                    <a:lstStyle/>
                    <a:p>
                      <a:pPr algn="l" fontAlgn="ctr"/>
                      <a:r>
                        <a:rPr lang="ru-RU" sz="1600" b="1" u="none" strike="noStrike" dirty="0">
                          <a:solidFill>
                            <a:srgbClr val="FF0000"/>
                          </a:solidFill>
                          <a:effectLst/>
                          <a:latin typeface="Times New Roman" panose="02020603050405020304" pitchFamily="18" charset="0"/>
                          <a:cs typeface="Times New Roman" panose="02020603050405020304" pitchFamily="18" charset="0"/>
                        </a:rPr>
                        <a:t>Категории используемые при заполнении Информации IRM19</a:t>
                      </a:r>
                      <a:endParaRPr lang="ru-RU" sz="1600" b="1" i="1" u="none" strike="noStrike" dirty="0">
                        <a:solidFill>
                          <a:srgbClr val="FF0000"/>
                        </a:solidFill>
                        <a:effectLst/>
                        <a:latin typeface="Times New Roman" panose="02020603050405020304" pitchFamily="18" charset="0"/>
                        <a:cs typeface="Times New Roman" panose="02020603050405020304" pitchFamily="18" charset="0"/>
                      </a:endParaRPr>
                    </a:p>
                  </a:txBody>
                  <a:tcPr marL="7144" marR="7144" marT="9525" marB="0" anchor="ctr">
                    <a:solidFill>
                      <a:schemeClr val="accent4">
                        <a:lumMod val="60000"/>
                        <a:lumOff val="4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 xmlns:a16="http://schemas.microsoft.com/office/drawing/2014/main" val="3788470128"/>
                  </a:ext>
                </a:extLst>
              </a:tr>
              <a:tr h="619985">
                <a:tc rowSpan="2">
                  <a:txBody>
                    <a:bodyPr/>
                    <a:lstStyle/>
                    <a:p>
                      <a:pPr algn="l" fontAlgn="ctr"/>
                      <a:r>
                        <a:rPr lang="en-US" sz="1400" b="1" u="none" strike="noStrike" dirty="0">
                          <a:solidFill>
                            <a:schemeClr val="tx2">
                              <a:lumMod val="10000"/>
                            </a:schemeClr>
                          </a:solidFill>
                          <a:effectLst/>
                        </a:rPr>
                        <a:t>Cod/                           </a:t>
                      </a:r>
                      <a:r>
                        <a:rPr lang="ru-RU" sz="1400" b="1" u="none" strike="noStrike" dirty="0">
                          <a:solidFill>
                            <a:schemeClr val="tx2">
                              <a:lumMod val="10000"/>
                            </a:schemeClr>
                          </a:solidFill>
                          <a:effectLst/>
                        </a:rPr>
                        <a:t>Код</a:t>
                      </a:r>
                      <a:endParaRPr lang="ru-RU" sz="1400" b="1" i="0" u="none" strike="noStrike" dirty="0">
                        <a:solidFill>
                          <a:schemeClr val="tx2">
                            <a:lumMod val="10000"/>
                          </a:schemeClr>
                        </a:solidFill>
                        <a:effectLst/>
                        <a:latin typeface="Times New Roman" panose="02020603050405020304" pitchFamily="18" charset="0"/>
                      </a:endParaRPr>
                    </a:p>
                  </a:txBody>
                  <a:tcPr marL="7144" marR="7144" marT="9525" marB="0" anchor="ctr"/>
                </a:tc>
                <a:tc rowSpan="2">
                  <a:txBody>
                    <a:bodyPr/>
                    <a:lstStyle/>
                    <a:p>
                      <a:pPr algn="ctr" fontAlgn="ctr"/>
                      <a:r>
                        <a:rPr lang="en-US" sz="1400" b="1" u="none" strike="noStrike" dirty="0" err="1">
                          <a:solidFill>
                            <a:schemeClr val="tx2">
                              <a:lumMod val="10000"/>
                            </a:schemeClr>
                          </a:solidFill>
                          <a:effectLst/>
                        </a:rPr>
                        <a:t>Denumirea</a:t>
                      </a:r>
                      <a:r>
                        <a:rPr lang="en-US" sz="1400" b="1" u="none" strike="noStrike" dirty="0">
                          <a:solidFill>
                            <a:schemeClr val="tx2">
                              <a:lumMod val="10000"/>
                            </a:schemeClr>
                          </a:solidFill>
                          <a:effectLst/>
                        </a:rPr>
                        <a:t> </a:t>
                      </a:r>
                      <a:r>
                        <a:rPr lang="en-US" sz="1400" b="1" u="none" strike="noStrike" dirty="0" err="1">
                          <a:solidFill>
                            <a:schemeClr val="tx2">
                              <a:lumMod val="10000"/>
                            </a:schemeClr>
                          </a:solidFill>
                          <a:effectLst/>
                        </a:rPr>
                        <a:t>categoriei</a:t>
                      </a:r>
                      <a:r>
                        <a:rPr lang="en-US" sz="1400" b="1" u="none" strike="noStrike" dirty="0">
                          <a:solidFill>
                            <a:schemeClr val="tx2">
                              <a:lumMod val="10000"/>
                            </a:schemeClr>
                          </a:solidFill>
                          <a:effectLst/>
                        </a:rPr>
                        <a:t>/                                                                                                </a:t>
                      </a:r>
                      <a:r>
                        <a:rPr lang="ru-RU" sz="1400" b="1" u="none" strike="noStrike" dirty="0">
                          <a:solidFill>
                            <a:schemeClr val="tx2">
                              <a:lumMod val="10000"/>
                            </a:schemeClr>
                          </a:solidFill>
                          <a:effectLst/>
                        </a:rPr>
                        <a:t>Наименование категории</a:t>
                      </a:r>
                      <a:endParaRPr lang="ru-RU" sz="1400" b="1" i="0" u="none" strike="noStrike" dirty="0">
                        <a:solidFill>
                          <a:schemeClr val="tx2">
                            <a:lumMod val="10000"/>
                          </a:schemeClr>
                        </a:solidFill>
                        <a:effectLst/>
                        <a:latin typeface="Times New Roman" panose="02020603050405020304" pitchFamily="18" charset="0"/>
                      </a:endParaRPr>
                    </a:p>
                  </a:txBody>
                  <a:tcPr marL="7144" marR="7144" marT="9525" marB="0" anchor="ctr"/>
                </a:tc>
                <a:tc gridSpan="2">
                  <a:txBody>
                    <a:bodyPr/>
                    <a:lstStyle/>
                    <a:p>
                      <a:pPr algn="ctr" fontAlgn="ctr"/>
                      <a:r>
                        <a:rPr lang="ru-RU" sz="1400" b="1" u="none" strike="noStrike">
                          <a:solidFill>
                            <a:schemeClr val="tx2">
                              <a:lumMod val="10000"/>
                            </a:schemeClr>
                          </a:solidFill>
                          <a:effectLst/>
                        </a:rPr>
                        <a:t>Tarifele cotelor pe an/2020                 Тариф взносов на год /2020</a:t>
                      </a:r>
                      <a:endParaRPr lang="ru-RU" sz="1400" b="1" i="0" u="none" strike="noStrike">
                        <a:solidFill>
                          <a:schemeClr val="tx2">
                            <a:lumMod val="10000"/>
                          </a:schemeClr>
                        </a:solidFill>
                        <a:effectLst/>
                        <a:latin typeface="Times New Roman" panose="02020603050405020304" pitchFamily="18" charset="0"/>
                      </a:endParaRPr>
                    </a:p>
                  </a:txBody>
                  <a:tcPr marL="7144" marR="7144" marT="9525" marB="0" anchor="ctr"/>
                </a:tc>
                <a:tc hMerge="1">
                  <a:txBody>
                    <a:bodyPr/>
                    <a:lstStyle/>
                    <a:p>
                      <a:endParaRPr lang="ru-RU"/>
                    </a:p>
                  </a:txBody>
                  <a:tcPr/>
                </a:tc>
                <a:extLst>
                  <a:ext uri="{0D108BD9-81ED-4DB2-BD59-A6C34878D82A}">
                    <a16:rowId xmlns="" xmlns:a16="http://schemas.microsoft.com/office/drawing/2014/main" val="519586232"/>
                  </a:ext>
                </a:extLst>
              </a:tr>
              <a:tr h="790480">
                <a:tc vMerge="1">
                  <a:txBody>
                    <a:bodyPr/>
                    <a:lstStyle/>
                    <a:p>
                      <a:endParaRPr lang="ru-RU"/>
                    </a:p>
                  </a:txBody>
                  <a:tcPr/>
                </a:tc>
                <a:tc vMerge="1">
                  <a:txBody>
                    <a:bodyPr/>
                    <a:lstStyle/>
                    <a:p>
                      <a:endParaRPr lang="ru-RU"/>
                    </a:p>
                  </a:txBody>
                  <a:tcPr/>
                </a:tc>
                <a:tc>
                  <a:txBody>
                    <a:bodyPr/>
                    <a:lstStyle/>
                    <a:p>
                      <a:pPr algn="ctr" fontAlgn="ctr"/>
                      <a:r>
                        <a:rPr lang="en-US" sz="1400" b="1" u="none" strike="noStrike" dirty="0" err="1">
                          <a:solidFill>
                            <a:schemeClr val="tx2">
                              <a:lumMod val="10000"/>
                            </a:schemeClr>
                          </a:solidFill>
                          <a:effectLst/>
                        </a:rPr>
                        <a:t>angajator</a:t>
                      </a:r>
                      <a:r>
                        <a:rPr lang="en-US" sz="1400" b="1" u="none" strike="noStrike" dirty="0">
                          <a:solidFill>
                            <a:schemeClr val="tx2">
                              <a:lumMod val="10000"/>
                            </a:schemeClr>
                          </a:solidFill>
                          <a:effectLst/>
                        </a:rPr>
                        <a:t>/ </a:t>
                      </a:r>
                      <a:r>
                        <a:rPr lang="ru-RU" sz="1400" b="1" u="none" strike="noStrike" dirty="0">
                          <a:solidFill>
                            <a:schemeClr val="tx2">
                              <a:lumMod val="10000"/>
                            </a:schemeClr>
                          </a:solidFill>
                          <a:effectLst/>
                        </a:rPr>
                        <a:t>работодатель</a:t>
                      </a:r>
                      <a:endParaRPr lang="ru-RU" sz="1400" b="1" i="0" u="none" strike="noStrike" dirty="0">
                        <a:solidFill>
                          <a:schemeClr val="tx2">
                            <a:lumMod val="10000"/>
                          </a:schemeClr>
                        </a:solidFill>
                        <a:effectLst/>
                        <a:latin typeface="Times New Roman" panose="02020603050405020304" pitchFamily="18" charset="0"/>
                      </a:endParaRPr>
                    </a:p>
                  </a:txBody>
                  <a:tcPr marL="7144" marR="7144" marT="9525" marB="0" anchor="ctr"/>
                </a:tc>
                <a:tc>
                  <a:txBody>
                    <a:bodyPr/>
                    <a:lstStyle/>
                    <a:p>
                      <a:pPr algn="ctr" fontAlgn="ctr"/>
                      <a:r>
                        <a:rPr lang="en-US" sz="1400" b="1" u="none" strike="noStrike">
                          <a:solidFill>
                            <a:schemeClr val="tx2">
                              <a:lumMod val="10000"/>
                            </a:schemeClr>
                          </a:solidFill>
                          <a:effectLst/>
                        </a:rPr>
                        <a:t>persoana asigurată/</a:t>
                      </a:r>
                      <a:r>
                        <a:rPr lang="ru-RU" sz="1400" b="1" u="none" strike="noStrike">
                          <a:solidFill>
                            <a:schemeClr val="tx2">
                              <a:lumMod val="10000"/>
                            </a:schemeClr>
                          </a:solidFill>
                          <a:effectLst/>
                        </a:rPr>
                        <a:t>застрахованное лицо</a:t>
                      </a:r>
                      <a:endParaRPr lang="ru-RU" sz="1400" b="1" i="0" u="none" strike="noStrike">
                        <a:solidFill>
                          <a:schemeClr val="tx2">
                            <a:lumMod val="10000"/>
                          </a:schemeClr>
                        </a:solidFill>
                        <a:effectLst/>
                        <a:latin typeface="Times New Roman" panose="02020603050405020304" pitchFamily="18" charset="0"/>
                      </a:endParaRPr>
                    </a:p>
                  </a:txBody>
                  <a:tcPr marL="7144" marR="7144" marT="9525" marB="0" anchor="ctr"/>
                </a:tc>
                <a:extLst>
                  <a:ext uri="{0D108BD9-81ED-4DB2-BD59-A6C34878D82A}">
                    <a16:rowId xmlns="" xmlns:a16="http://schemas.microsoft.com/office/drawing/2014/main" val="3293024556"/>
                  </a:ext>
                </a:extLst>
              </a:tr>
              <a:tr h="929978">
                <a:tc>
                  <a:txBody>
                    <a:bodyPr/>
                    <a:lstStyle/>
                    <a:p>
                      <a:pPr algn="ctr" fontAlgn="ctr"/>
                      <a:r>
                        <a:rPr lang="ru-RU" sz="1400" b="1" u="none" strike="noStrike">
                          <a:solidFill>
                            <a:schemeClr val="tx2">
                              <a:lumMod val="10000"/>
                            </a:schemeClr>
                          </a:solidFill>
                          <a:effectLst/>
                        </a:rPr>
                        <a:t>157</a:t>
                      </a:r>
                      <a:endParaRPr lang="ru-RU" sz="1400" b="1" i="0" u="none" strike="noStrike">
                        <a:solidFill>
                          <a:schemeClr val="tx2">
                            <a:lumMod val="10000"/>
                          </a:schemeClr>
                        </a:solidFill>
                        <a:effectLst/>
                        <a:latin typeface="Times New Roman" panose="02020603050405020304" pitchFamily="18" charset="0"/>
                      </a:endParaRPr>
                    </a:p>
                  </a:txBody>
                  <a:tcPr marL="7144" marR="7144" marT="9525" marB="0" anchor="ctr"/>
                </a:tc>
                <a:tc>
                  <a:txBody>
                    <a:bodyPr/>
                    <a:lstStyle/>
                    <a:p>
                      <a:pPr algn="l" fontAlgn="ctr"/>
                      <a:r>
                        <a:rPr lang="en-US" sz="1400" b="1" u="none" strike="noStrike">
                          <a:solidFill>
                            <a:schemeClr val="tx2">
                              <a:lumMod val="10000"/>
                            </a:schemeClr>
                          </a:solidFill>
                          <a:effectLst/>
                        </a:rPr>
                        <a:t>PERSOANĂ CARE  SE AFLĂ ÎN CONCEDIU PENTRU ÎNGRIJIREA  COPULULUI PÎNĂ LA 3 ANI                                                                                                                                      </a:t>
                      </a:r>
                      <a:r>
                        <a:rPr lang="ru-RU" sz="1400" b="1" u="none" strike="noStrike">
                          <a:solidFill>
                            <a:schemeClr val="tx2">
                              <a:lumMod val="10000"/>
                            </a:schemeClr>
                          </a:solidFill>
                          <a:effectLst/>
                        </a:rPr>
                        <a:t>ЛИЦО, НАХОДЯЩЕЕСЯ В ОТПУСКЕ ПО УХОДУ ЗА РЕБЕНКОМ ДО 3 ЛЕТ                                                                                                                                                                                                                                                                                                                                                                                                                                                                                                                                      </a:t>
                      </a:r>
                      <a:endParaRPr lang="ru-RU" sz="1400" b="1" i="0" u="none" strike="noStrike">
                        <a:solidFill>
                          <a:schemeClr val="tx2">
                            <a:lumMod val="10000"/>
                          </a:schemeClr>
                        </a:solidFill>
                        <a:effectLst/>
                        <a:latin typeface="Times New Roman" panose="02020603050405020304" pitchFamily="18" charset="0"/>
                      </a:endParaRPr>
                    </a:p>
                  </a:txBody>
                  <a:tcPr marL="7144" marR="7144" marT="9525" marB="0" anchor="ctr"/>
                </a:tc>
                <a:tc>
                  <a:txBody>
                    <a:bodyPr/>
                    <a:lstStyle/>
                    <a:p>
                      <a:pPr algn="ctr" fontAlgn="ctr"/>
                      <a:r>
                        <a:rPr lang="ru-RU" sz="1400" b="1" u="none" strike="noStrike" dirty="0">
                          <a:solidFill>
                            <a:schemeClr val="tx2">
                              <a:lumMod val="10000"/>
                            </a:schemeClr>
                          </a:solidFill>
                          <a:effectLst/>
                        </a:rPr>
                        <a:t>*</a:t>
                      </a:r>
                      <a:endParaRPr lang="ru-RU" sz="1400" b="1" i="0" u="none" strike="noStrike" dirty="0">
                        <a:solidFill>
                          <a:schemeClr val="tx2">
                            <a:lumMod val="10000"/>
                          </a:schemeClr>
                        </a:solidFill>
                        <a:effectLst/>
                        <a:latin typeface="Times New Roman" panose="02020603050405020304" pitchFamily="18" charset="0"/>
                      </a:endParaRPr>
                    </a:p>
                  </a:txBody>
                  <a:tcPr marL="7144" marR="7144" marT="9525" marB="0" anchor="ctr"/>
                </a:tc>
                <a:tc>
                  <a:txBody>
                    <a:bodyPr/>
                    <a:lstStyle/>
                    <a:p>
                      <a:pPr algn="ctr" fontAlgn="ctr"/>
                      <a:r>
                        <a:rPr lang="ru-RU" sz="1400" b="1" u="none" strike="noStrike">
                          <a:solidFill>
                            <a:schemeClr val="tx2">
                              <a:lumMod val="10000"/>
                            </a:schemeClr>
                          </a:solidFill>
                          <a:effectLst/>
                        </a:rPr>
                        <a:t>*</a:t>
                      </a:r>
                      <a:endParaRPr lang="ru-RU" sz="1400" b="1" i="0" u="none" strike="noStrike">
                        <a:solidFill>
                          <a:schemeClr val="tx2">
                            <a:lumMod val="10000"/>
                          </a:schemeClr>
                        </a:solidFill>
                        <a:effectLst/>
                        <a:latin typeface="Times New Roman" panose="02020603050405020304" pitchFamily="18" charset="0"/>
                      </a:endParaRPr>
                    </a:p>
                  </a:txBody>
                  <a:tcPr marL="7144" marR="7144" marT="9525" marB="0" anchor="ctr"/>
                </a:tc>
                <a:extLst>
                  <a:ext uri="{0D108BD9-81ED-4DB2-BD59-A6C34878D82A}">
                    <a16:rowId xmlns="" xmlns:a16="http://schemas.microsoft.com/office/drawing/2014/main" val="77792696"/>
                  </a:ext>
                </a:extLst>
              </a:tr>
              <a:tr h="1007475">
                <a:tc>
                  <a:txBody>
                    <a:bodyPr/>
                    <a:lstStyle/>
                    <a:p>
                      <a:pPr algn="ctr" fontAlgn="b"/>
                      <a:r>
                        <a:rPr lang="ru-RU" sz="1400" b="1" u="none" strike="noStrike">
                          <a:solidFill>
                            <a:schemeClr val="tx2">
                              <a:lumMod val="10000"/>
                            </a:schemeClr>
                          </a:solidFill>
                          <a:effectLst/>
                        </a:rPr>
                        <a:t>158</a:t>
                      </a:r>
                      <a:endParaRPr lang="ru-RU" sz="1400" b="1" i="0" u="none" strike="noStrike">
                        <a:solidFill>
                          <a:schemeClr val="tx2">
                            <a:lumMod val="10000"/>
                          </a:schemeClr>
                        </a:solidFill>
                        <a:effectLst/>
                        <a:latin typeface="Times New Roman" panose="02020603050405020304" pitchFamily="18" charset="0"/>
                      </a:endParaRPr>
                    </a:p>
                  </a:txBody>
                  <a:tcPr marL="7144" marR="7144" marT="9525" marB="0" anchor="b"/>
                </a:tc>
                <a:tc>
                  <a:txBody>
                    <a:bodyPr/>
                    <a:lstStyle/>
                    <a:p>
                      <a:pPr algn="l" fontAlgn="ctr"/>
                      <a:r>
                        <a:rPr lang="en-US" sz="1400" b="1" u="none" strike="noStrike">
                          <a:solidFill>
                            <a:schemeClr val="tx2">
                              <a:lumMod val="10000"/>
                            </a:schemeClr>
                          </a:solidFill>
                          <a:effectLst/>
                        </a:rPr>
                        <a:t>PERSOANĂ CARE  SE AFLĂ ÎN CONCEDIU SUPLIMENTAR NEPLATIT PENTRU ÎNGRIJIREA  COPULULUI DE LA 3 PÎNĂ LA 4 ANI                                                                                                                                       </a:t>
                      </a:r>
                      <a:r>
                        <a:rPr lang="ru-RU" sz="1400" b="1" u="none" strike="noStrike">
                          <a:solidFill>
                            <a:schemeClr val="tx2">
                              <a:lumMod val="10000"/>
                            </a:schemeClr>
                          </a:solidFill>
                          <a:effectLst/>
                        </a:rPr>
                        <a:t>ЛИЦО, НАХОДЯЩЕЕСЯ В ДОПОЛНИТЕЛЬНОМ НЕОПЛАЧИВАЕМОМ ОТПУСКЕ ПО УХОДУ ЗА РЕБЕНКОМ С 3 ДО  4 ЛЕТ                                                                                                                                                                                                                                                                                                                                                                                                                                                                                                                                      </a:t>
                      </a:r>
                      <a:endParaRPr lang="ru-RU" sz="1400" b="1" i="0" u="none" strike="noStrike">
                        <a:solidFill>
                          <a:schemeClr val="tx2">
                            <a:lumMod val="10000"/>
                          </a:schemeClr>
                        </a:solidFill>
                        <a:effectLst/>
                        <a:latin typeface="Times New Roman" panose="02020603050405020304" pitchFamily="18" charset="0"/>
                      </a:endParaRPr>
                    </a:p>
                  </a:txBody>
                  <a:tcPr marL="7144" marR="7144" marT="9525" marB="0" anchor="ctr"/>
                </a:tc>
                <a:tc>
                  <a:txBody>
                    <a:bodyPr/>
                    <a:lstStyle/>
                    <a:p>
                      <a:pPr algn="ctr" fontAlgn="ctr"/>
                      <a:r>
                        <a:rPr lang="ru-RU" sz="1400" b="1" u="none" strike="noStrike" dirty="0">
                          <a:solidFill>
                            <a:schemeClr val="tx2">
                              <a:lumMod val="10000"/>
                            </a:schemeClr>
                          </a:solidFill>
                          <a:effectLst/>
                        </a:rPr>
                        <a:t>*</a:t>
                      </a:r>
                      <a:endParaRPr lang="ru-RU" sz="1400" b="1" i="0" u="none" strike="noStrike" dirty="0">
                        <a:solidFill>
                          <a:schemeClr val="tx2">
                            <a:lumMod val="10000"/>
                          </a:schemeClr>
                        </a:solidFill>
                        <a:effectLst/>
                        <a:latin typeface="Times New Roman" panose="02020603050405020304" pitchFamily="18" charset="0"/>
                      </a:endParaRPr>
                    </a:p>
                  </a:txBody>
                  <a:tcPr marL="7144" marR="7144" marT="9525" marB="0" anchor="ctr"/>
                </a:tc>
                <a:tc>
                  <a:txBody>
                    <a:bodyPr/>
                    <a:lstStyle/>
                    <a:p>
                      <a:pPr algn="ctr" fontAlgn="ctr"/>
                      <a:r>
                        <a:rPr lang="ru-RU" sz="1400" b="1" u="none" strike="noStrike" dirty="0">
                          <a:solidFill>
                            <a:schemeClr val="tx2">
                              <a:lumMod val="10000"/>
                            </a:schemeClr>
                          </a:solidFill>
                          <a:effectLst/>
                        </a:rPr>
                        <a:t>*</a:t>
                      </a:r>
                      <a:endParaRPr lang="ru-RU" sz="1400" b="1" i="0" u="none" strike="noStrike" dirty="0">
                        <a:solidFill>
                          <a:schemeClr val="tx2">
                            <a:lumMod val="10000"/>
                          </a:schemeClr>
                        </a:solidFill>
                        <a:effectLst/>
                        <a:latin typeface="Times New Roman" panose="02020603050405020304" pitchFamily="18" charset="0"/>
                      </a:endParaRPr>
                    </a:p>
                  </a:txBody>
                  <a:tcPr marL="7144" marR="7144" marT="9525" marB="0" anchor="ctr"/>
                </a:tc>
                <a:extLst>
                  <a:ext uri="{0D108BD9-81ED-4DB2-BD59-A6C34878D82A}">
                    <a16:rowId xmlns="" xmlns:a16="http://schemas.microsoft.com/office/drawing/2014/main" val="154818735"/>
                  </a:ext>
                </a:extLst>
              </a:tr>
              <a:tr h="821478">
                <a:tc>
                  <a:txBody>
                    <a:bodyPr/>
                    <a:lstStyle/>
                    <a:p>
                      <a:pPr algn="ctr" fontAlgn="b"/>
                      <a:r>
                        <a:rPr lang="ru-RU" sz="1400" b="1" u="none" strike="noStrike">
                          <a:solidFill>
                            <a:schemeClr val="tx2">
                              <a:lumMod val="10000"/>
                            </a:schemeClr>
                          </a:solidFill>
                          <a:effectLst/>
                        </a:rPr>
                        <a:t>165</a:t>
                      </a:r>
                      <a:endParaRPr lang="ru-RU" sz="1400" b="1" i="0" u="none" strike="noStrike">
                        <a:solidFill>
                          <a:schemeClr val="tx2">
                            <a:lumMod val="10000"/>
                          </a:schemeClr>
                        </a:solidFill>
                        <a:effectLst/>
                        <a:latin typeface="Times New Roman" panose="02020603050405020304" pitchFamily="18" charset="0"/>
                      </a:endParaRPr>
                    </a:p>
                  </a:txBody>
                  <a:tcPr marL="7144" marR="7144" marT="9525" marB="0" anchor="b"/>
                </a:tc>
                <a:tc>
                  <a:txBody>
                    <a:bodyPr/>
                    <a:lstStyle/>
                    <a:p>
                      <a:pPr algn="l" fontAlgn="ctr"/>
                      <a:r>
                        <a:rPr lang="en-US" sz="1400" b="1" u="none" strike="noStrike">
                          <a:solidFill>
                            <a:schemeClr val="tx2">
                              <a:lumMod val="10000"/>
                            </a:schemeClr>
                          </a:solidFill>
                          <a:effectLst/>
                        </a:rPr>
                        <a:t>PERSOANĂ CARE SE AFLĂ ÎN CONCEDIU PATERNAL                                                                                                                                                                                       </a:t>
                      </a:r>
                      <a:r>
                        <a:rPr lang="ru-RU" sz="1400" b="1" u="none" strike="noStrike">
                          <a:solidFill>
                            <a:schemeClr val="tx2">
                              <a:lumMod val="10000"/>
                            </a:schemeClr>
                          </a:solidFill>
                          <a:effectLst/>
                        </a:rPr>
                        <a:t>ЛИЦО, НАХОДЯЩЕЕСЯ В ОТПУСКЕ ПО ОТЦОВСТВУ                                                                     </a:t>
                      </a:r>
                      <a:endParaRPr lang="ru-RU" sz="1400" b="1" i="0" u="none" strike="noStrike">
                        <a:solidFill>
                          <a:schemeClr val="tx2">
                            <a:lumMod val="10000"/>
                          </a:schemeClr>
                        </a:solidFill>
                        <a:effectLst/>
                        <a:latin typeface="Times New Roman" panose="02020603050405020304" pitchFamily="18" charset="0"/>
                      </a:endParaRPr>
                    </a:p>
                  </a:txBody>
                  <a:tcPr marL="7144" marR="7144" marT="9525" marB="0" anchor="ctr"/>
                </a:tc>
                <a:tc>
                  <a:txBody>
                    <a:bodyPr/>
                    <a:lstStyle/>
                    <a:p>
                      <a:pPr algn="ctr" fontAlgn="ctr"/>
                      <a:r>
                        <a:rPr lang="ru-RU" sz="1400" b="1" u="none" strike="noStrike">
                          <a:solidFill>
                            <a:schemeClr val="tx2">
                              <a:lumMod val="10000"/>
                            </a:schemeClr>
                          </a:solidFill>
                          <a:effectLst/>
                        </a:rPr>
                        <a:t>*</a:t>
                      </a:r>
                      <a:endParaRPr lang="ru-RU" sz="1400" b="1" i="0" u="none" strike="noStrike">
                        <a:solidFill>
                          <a:schemeClr val="tx2">
                            <a:lumMod val="10000"/>
                          </a:schemeClr>
                        </a:solidFill>
                        <a:effectLst/>
                        <a:latin typeface="Times New Roman" panose="02020603050405020304" pitchFamily="18" charset="0"/>
                      </a:endParaRPr>
                    </a:p>
                  </a:txBody>
                  <a:tcPr marL="7144" marR="7144" marT="9525" marB="0" anchor="ctr"/>
                </a:tc>
                <a:tc>
                  <a:txBody>
                    <a:bodyPr/>
                    <a:lstStyle/>
                    <a:p>
                      <a:pPr algn="ctr" fontAlgn="ctr"/>
                      <a:r>
                        <a:rPr lang="ru-RU" sz="1400" b="1" u="none" strike="noStrike" dirty="0">
                          <a:solidFill>
                            <a:schemeClr val="tx2">
                              <a:lumMod val="10000"/>
                            </a:schemeClr>
                          </a:solidFill>
                          <a:effectLst/>
                        </a:rPr>
                        <a:t>*</a:t>
                      </a:r>
                      <a:endParaRPr lang="ru-RU" sz="1400" b="1" i="0" u="none" strike="noStrike" dirty="0">
                        <a:solidFill>
                          <a:schemeClr val="tx2">
                            <a:lumMod val="10000"/>
                          </a:schemeClr>
                        </a:solidFill>
                        <a:effectLst/>
                        <a:latin typeface="Times New Roman" panose="02020603050405020304" pitchFamily="18" charset="0"/>
                      </a:endParaRPr>
                    </a:p>
                  </a:txBody>
                  <a:tcPr marL="7144" marR="7144" marT="9525" marB="0" anchor="ctr"/>
                </a:tc>
                <a:extLst>
                  <a:ext uri="{0D108BD9-81ED-4DB2-BD59-A6C34878D82A}">
                    <a16:rowId xmlns="" xmlns:a16="http://schemas.microsoft.com/office/drawing/2014/main" val="1922071094"/>
                  </a:ext>
                </a:extLst>
              </a:tr>
            </a:tbl>
          </a:graphicData>
        </a:graphic>
      </p:graphicFrame>
    </p:spTree>
    <p:extLst>
      <p:ext uri="{BB962C8B-B14F-4D97-AF65-F5344CB8AC3E}">
        <p14:creationId xmlns="" xmlns:p14="http://schemas.microsoft.com/office/powerpoint/2010/main" val="3762835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 xmlns:a16="http://schemas.microsoft.com/office/drawing/2014/main" id="{FD252DED-2D83-443B-B740-71D94353DB3F}"/>
              </a:ext>
            </a:extLst>
          </p:cNvPr>
          <p:cNvSpPr>
            <a:spLocks noGrp="1"/>
          </p:cNvSpPr>
          <p:nvPr>
            <p:ph idx="1"/>
          </p:nvPr>
        </p:nvSpPr>
        <p:spPr/>
        <p:txBody>
          <a:bodyPr>
            <a:normAutofit/>
          </a:bodyPr>
          <a:lstStyle/>
          <a:p>
            <a:pPr marL="0" indent="0" algn="ctr">
              <a:buNone/>
            </a:pPr>
            <a:endParaRPr lang="ro-RO" sz="8000" b="1" dirty="0"/>
          </a:p>
          <a:p>
            <a:pPr marL="0" indent="0" algn="ctr">
              <a:buNone/>
            </a:pPr>
            <a:r>
              <a:rPr lang="ro-RO" sz="8000" b="1" dirty="0"/>
              <a:t>???</a:t>
            </a:r>
          </a:p>
        </p:txBody>
      </p:sp>
      <p:pic>
        <p:nvPicPr>
          <p:cNvPr id="6" name="Рисунок 5">
            <a:extLst>
              <a:ext uri="{FF2B5EF4-FFF2-40B4-BE49-F238E27FC236}">
                <a16:creationId xmlns="" xmlns:a16="http://schemas.microsoft.com/office/drawing/2014/main" id="{3569AD0D-D87A-487A-B06C-04028253E862}"/>
              </a:ext>
            </a:extLst>
          </p:cNvPr>
          <p:cNvPicPr>
            <a:picLocks noChangeAspect="1"/>
          </p:cNvPicPr>
          <p:nvPr/>
        </p:nvPicPr>
        <p:blipFill>
          <a:blip r:embed="rId2" cstate="print">
            <a:extLst>
              <a:ext uri="{28A0092B-C50C-407E-A947-70E740481C1C}">
                <a14:useLocalDpi xmlns="" xmlns:a14="http://schemas.microsoft.com/office/drawing/2010/main" val="0"/>
              </a:ext>
              <a:ext uri="{837473B0-CC2E-450A-ABE3-18F120FF3D39}">
                <a1611:picAttrSrcUrl xmlns="" xmlns:a1611="http://schemas.microsoft.com/office/drawing/2016/11/main" r:id="rId3"/>
              </a:ext>
            </a:extLst>
          </a:blip>
          <a:stretch>
            <a:fillRect/>
          </a:stretch>
        </p:blipFill>
        <p:spPr>
          <a:xfrm>
            <a:off x="2343647" y="310102"/>
            <a:ext cx="4731026" cy="6390747"/>
          </a:xfrm>
          <a:prstGeom prst="rect">
            <a:avLst/>
          </a:prstGeom>
        </p:spPr>
      </p:pic>
    </p:spTree>
    <p:extLst>
      <p:ext uri="{BB962C8B-B14F-4D97-AF65-F5344CB8AC3E}">
        <p14:creationId xmlns="" xmlns:p14="http://schemas.microsoft.com/office/powerpoint/2010/main" val="1046760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24CF60AC-C17E-4D9E-BB93-B73CF5FC20C0}"/>
              </a:ext>
            </a:extLst>
          </p:cNvPr>
          <p:cNvSpPr>
            <a:spLocks noGrp="1"/>
          </p:cNvSpPr>
          <p:nvPr>
            <p:ph type="ctrTitle"/>
          </p:nvPr>
        </p:nvSpPr>
        <p:spPr/>
        <p:txBody>
          <a:bodyPr/>
          <a:lstStyle/>
          <a:p>
            <a:endParaRPr lang="ru-RU"/>
          </a:p>
        </p:txBody>
      </p:sp>
      <p:sp>
        <p:nvSpPr>
          <p:cNvPr id="3" name="Подзаголовок 2">
            <a:extLst>
              <a:ext uri="{FF2B5EF4-FFF2-40B4-BE49-F238E27FC236}">
                <a16:creationId xmlns="" xmlns:a16="http://schemas.microsoft.com/office/drawing/2014/main" id="{391CB666-04E3-49E4-ABE8-AC944766DE49}"/>
              </a:ext>
            </a:extLst>
          </p:cNvPr>
          <p:cNvSpPr>
            <a:spLocks noGrp="1"/>
          </p:cNvSpPr>
          <p:nvPr>
            <p:ph type="subTitle" idx="1"/>
          </p:nvPr>
        </p:nvSpPr>
        <p:spPr/>
        <p:txBody>
          <a:bodyPr/>
          <a:lstStyle/>
          <a:p>
            <a:endParaRPr lang="ru-RU"/>
          </a:p>
        </p:txBody>
      </p:sp>
      <p:pic>
        <p:nvPicPr>
          <p:cNvPr id="5" name="Рисунок 4">
            <a:extLst>
              <a:ext uri="{FF2B5EF4-FFF2-40B4-BE49-F238E27FC236}">
                <a16:creationId xmlns="" xmlns:a16="http://schemas.microsoft.com/office/drawing/2014/main" id="{973F3AAC-39A7-4C07-AC25-CF5DEC67DFE0}"/>
              </a:ext>
            </a:extLst>
          </p:cNvPr>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928726" y="0"/>
            <a:ext cx="11363144" cy="7572404"/>
          </a:xfrm>
          <a:prstGeom prst="rect">
            <a:avLst/>
          </a:prstGeom>
        </p:spPr>
      </p:pic>
      <p:sp>
        <p:nvSpPr>
          <p:cNvPr id="4" name="Прямоугольник 3">
            <a:extLst>
              <a:ext uri="{FF2B5EF4-FFF2-40B4-BE49-F238E27FC236}">
                <a16:creationId xmlns="" xmlns:a16="http://schemas.microsoft.com/office/drawing/2014/main" id="{17259393-5F7A-4B2B-9B05-753222378F0C}"/>
              </a:ext>
            </a:extLst>
          </p:cNvPr>
          <p:cNvSpPr/>
          <p:nvPr/>
        </p:nvSpPr>
        <p:spPr>
          <a:xfrm>
            <a:off x="-142908" y="0"/>
            <a:ext cx="10215634" cy="98488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ro-RO" dirty="0"/>
              <a:t> </a:t>
            </a:r>
            <a:endParaRPr lang="ru-RU" dirty="0"/>
          </a:p>
          <a:p>
            <a:pPr algn="ctr"/>
            <a:r>
              <a:rPr lang="ro-RO" sz="2000" b="1" dirty="0">
                <a:solidFill>
                  <a:srgbClr val="7030A0"/>
                </a:solidFill>
                <a:latin typeface="Times New Roman" pitchFamily="18" charset="0"/>
                <a:cs typeface="Times New Roman" pitchFamily="18" charset="0"/>
              </a:rPr>
              <a:t>Categoriile de plătitori și de asigurați,</a:t>
            </a:r>
            <a:r>
              <a:rPr lang="ro-RO" sz="2000" dirty="0">
                <a:solidFill>
                  <a:srgbClr val="7030A0"/>
                </a:solidFill>
                <a:latin typeface="Times New Roman" pitchFamily="18" charset="0"/>
                <a:cs typeface="Times New Roman" pitchFamily="18" charset="0"/>
              </a:rPr>
              <a:t> </a:t>
            </a:r>
            <a:r>
              <a:rPr lang="ro-RO" sz="2000" b="1" dirty="0">
                <a:solidFill>
                  <a:srgbClr val="7030A0"/>
                </a:solidFill>
                <a:latin typeface="Times New Roman" pitchFamily="18" charset="0"/>
                <a:cs typeface="Times New Roman" pitchFamily="18" charset="0"/>
              </a:rPr>
              <a:t>tarifele și termenele de virare a </a:t>
            </a:r>
            <a:r>
              <a:rPr lang="ro-RO" sz="2000" b="1" dirty="0" smtClean="0">
                <a:solidFill>
                  <a:srgbClr val="7030A0"/>
                </a:solidFill>
                <a:latin typeface="Times New Roman" pitchFamily="18" charset="0"/>
                <a:cs typeface="Times New Roman" pitchFamily="18" charset="0"/>
              </a:rPr>
              <a:t>contribuțiilor</a:t>
            </a:r>
            <a:r>
              <a:rPr lang="en-US" sz="2000" b="1" dirty="0" smtClean="0">
                <a:solidFill>
                  <a:srgbClr val="7030A0"/>
                </a:solidFill>
                <a:latin typeface="Times New Roman" pitchFamily="18" charset="0"/>
                <a:cs typeface="Times New Roman" pitchFamily="18" charset="0"/>
              </a:rPr>
              <a:t>  </a:t>
            </a:r>
            <a:r>
              <a:rPr lang="ro-RO" sz="2000" b="1" dirty="0" smtClean="0">
                <a:solidFill>
                  <a:srgbClr val="7030A0"/>
                </a:solidFill>
                <a:latin typeface="Times New Roman" pitchFamily="18" charset="0"/>
                <a:cs typeface="Times New Roman" pitchFamily="18" charset="0"/>
              </a:rPr>
              <a:t>de </a:t>
            </a:r>
            <a:r>
              <a:rPr lang="ro-RO" sz="2000" b="1" dirty="0">
                <a:solidFill>
                  <a:srgbClr val="7030A0"/>
                </a:solidFill>
                <a:latin typeface="Times New Roman" pitchFamily="18" charset="0"/>
                <a:cs typeface="Times New Roman" pitchFamily="18" charset="0"/>
              </a:rPr>
              <a:t>asigurări sociale de stat obligatorii</a:t>
            </a:r>
            <a:endParaRPr lang="ru-RU" sz="2000" dirty="0">
              <a:solidFill>
                <a:srgbClr val="7030A0"/>
              </a:solidFill>
              <a:latin typeface="Times New Roman" pitchFamily="18" charset="0"/>
              <a:cs typeface="Times New Roman" pitchFamily="18" charset="0"/>
            </a:endParaRPr>
          </a:p>
        </p:txBody>
      </p:sp>
      <p:graphicFrame>
        <p:nvGraphicFramePr>
          <p:cNvPr id="8" name="Таблица 7">
            <a:extLst>
              <a:ext uri="{FF2B5EF4-FFF2-40B4-BE49-F238E27FC236}">
                <a16:creationId xmlns="" xmlns:a16="http://schemas.microsoft.com/office/drawing/2014/main" id="{96F5C103-C861-400C-9C3E-BE5ECC9F6DE9}"/>
              </a:ext>
            </a:extLst>
          </p:cNvPr>
          <p:cNvGraphicFramePr>
            <a:graphicFrameLocks noGrp="1"/>
          </p:cNvGraphicFramePr>
          <p:nvPr>
            <p:extLst>
              <p:ext uri="{D42A27DB-BD31-4B8C-83A1-F6EECF244321}">
                <p14:modId xmlns="" xmlns:p14="http://schemas.microsoft.com/office/powerpoint/2010/main" val="3281896933"/>
              </p:ext>
            </p:extLst>
          </p:nvPr>
        </p:nvGraphicFramePr>
        <p:xfrm>
          <a:off x="-857288" y="1071547"/>
          <a:ext cx="11215766" cy="6215106"/>
        </p:xfrm>
        <a:graphic>
          <a:graphicData uri="http://schemas.openxmlformats.org/drawingml/2006/table">
            <a:tbl>
              <a:tblPr firstRow="1" firstCol="1" bandRow="1" bandCol="1"/>
              <a:tblGrid>
                <a:gridCol w="4714908">
                  <a:extLst>
                    <a:ext uri="{9D8B030D-6E8A-4147-A177-3AD203B41FA5}">
                      <a16:colId xmlns="" xmlns:a16="http://schemas.microsoft.com/office/drawing/2014/main" val="3605216451"/>
                    </a:ext>
                  </a:extLst>
                </a:gridCol>
                <a:gridCol w="3500462">
                  <a:extLst>
                    <a:ext uri="{9D8B030D-6E8A-4147-A177-3AD203B41FA5}">
                      <a16:colId xmlns="" xmlns:a16="http://schemas.microsoft.com/office/drawing/2014/main" val="2277171287"/>
                    </a:ext>
                  </a:extLst>
                </a:gridCol>
                <a:gridCol w="1714512">
                  <a:extLst>
                    <a:ext uri="{9D8B030D-6E8A-4147-A177-3AD203B41FA5}">
                      <a16:colId xmlns="" xmlns:a16="http://schemas.microsoft.com/office/drawing/2014/main" val="244997325"/>
                    </a:ext>
                  </a:extLst>
                </a:gridCol>
                <a:gridCol w="1285884">
                  <a:extLst>
                    <a:ext uri="{9D8B030D-6E8A-4147-A177-3AD203B41FA5}">
                      <a16:colId xmlns="" xmlns:a16="http://schemas.microsoft.com/office/drawing/2014/main" val="1349611323"/>
                    </a:ext>
                  </a:extLst>
                </a:gridCol>
              </a:tblGrid>
              <a:tr h="1402990">
                <a:tc>
                  <a:txBody>
                    <a:bodyPr/>
                    <a:lstStyle/>
                    <a:p>
                      <a:pPr algn="ctr">
                        <a:lnSpc>
                          <a:spcPct val="115000"/>
                        </a:lnSpc>
                        <a:spcAft>
                          <a:spcPts val="0"/>
                        </a:spcAft>
                      </a:pPr>
                      <a:r>
                        <a:rPr lang="ro-RO" sz="1800" b="1"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Categoriile de plătitori și de asigurați</a:t>
                      </a:r>
                      <a:endParaRPr lang="ru-RU" sz="18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400" b="1" dirty="0" smtClean="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Tarifele și baza de calcul al contribuției de asigurări sociale</a:t>
                      </a:r>
                      <a:endParaRPr lang="ru-RU" sz="1400" dirty="0" smtClean="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ro-RO" sz="1400" b="1" dirty="0" smtClean="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de stat obligatorii </a:t>
                      </a:r>
                      <a:endParaRPr lang="ru-RU" sz="14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400" b="1" dirty="0" smtClean="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Termenele de virare a contribuțiilor de asigurări sociale de stat obligatorii</a:t>
                      </a:r>
                      <a:endParaRPr lang="ru-RU" sz="14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144" marR="7144"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400" b="1" dirty="0" smtClean="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Tipurile prestațiilor sociale asigurate</a:t>
                      </a:r>
                      <a:endParaRPr lang="ru-RU" sz="14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727615099"/>
                  </a:ext>
                </a:extLst>
              </a:tr>
              <a:tr h="4812116">
                <a:tc>
                  <a:txBody>
                    <a:bodyPr/>
                    <a:lstStyle/>
                    <a:p>
                      <a:pPr algn="just">
                        <a:lnSpc>
                          <a:spcPct val="115000"/>
                        </a:lnSpc>
                        <a:spcAft>
                          <a:spcPts val="0"/>
                        </a:spcAft>
                      </a:pPr>
                      <a:r>
                        <a:rPr lang="ro-RO"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1.1. Angajatorul, persoana juridică sau fizică asimilată angajatorului: </a:t>
                      </a:r>
                      <a:endParaRPr lang="ru-RU"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ro-RO"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pentru persoanele angajate prin contract individual de muncă, persoanele aflate în raporturi de serviciu în baza actului administrativ ori prin alte tipuri de contracte civile în vederea executării de lucrări sau prestării de servicii, cu excepția celor specificate la pct. 1.2, 1.3 și 1.6;</a:t>
                      </a:r>
                      <a:endParaRPr lang="ru-RU"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ro-RO"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pentru angajații și/sau alte persoane fizice, în baza contractelor civile, în vederea executării de lucrări sau prestării de servicii, în cazul rezidenților parcurilor pentru tehnologia informației;</a:t>
                      </a:r>
                      <a:endParaRPr lang="ru-RU"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ro-RO"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pentru cetățenii Republicii Moldova angajați prin contract în proiecte, instituții și organizații internaționale</a:t>
                      </a:r>
                      <a:r>
                        <a:rPr lang="ro-RO" sz="160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o-RO" sz="1600" b="1"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29%</a:t>
                      </a:r>
                      <a:r>
                        <a:rPr lang="ro-RO"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la suma salariilor şi recompenselor calculate lunar  pentru toţi angajaţii pentru angajatorii autorităților/ instituțiilor bugetare și autorităților/ instituțiilor publice la autogestiune, cu excepția instituțiilor de învățămînt superior și a instituțiilor medico-sanitare</a:t>
                      </a:r>
                      <a:endParaRPr lang="ru-RU"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ro-RO"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ro-RO" sz="1600" b="1"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24%</a:t>
                      </a:r>
                      <a:r>
                        <a:rPr lang="ro-RO"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 la suma salariilor şi recompenselor calculate lunar  pentru toţi angajaţii pentru angajatorii sectorului privat, instituțiilor de învățămînt superior și ai instituțiilor medico-sanitare</a:t>
                      </a:r>
                      <a:endParaRPr lang="ru-RU"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o-RO"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Lunar, pînă la data de 25 a lunii următoare lunii de gestiune</a:t>
                      </a:r>
                      <a:endParaRPr lang="ru-RU"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144" marR="7144"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o-RO"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Toate tipurile de prestații de asigurări sociale de stat</a:t>
                      </a:r>
                      <a:endParaRPr lang="ru-RU" sz="1600" dirty="0">
                        <a:solidFill>
                          <a:schemeClr val="tx2">
                            <a:lumMod val="10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1435" marR="5143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483300838"/>
                  </a:ext>
                </a:extLst>
              </a:tr>
            </a:tbl>
          </a:graphicData>
        </a:graphic>
      </p:graphicFrame>
    </p:spTree>
    <p:extLst>
      <p:ext uri="{BB962C8B-B14F-4D97-AF65-F5344CB8AC3E}">
        <p14:creationId xmlns="" xmlns:p14="http://schemas.microsoft.com/office/powerpoint/2010/main" val="191567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000108"/>
            <a:ext cx="7772400" cy="5355452"/>
          </a:xfrm>
        </p:spPr>
        <p:txBody>
          <a:bodyPr/>
          <a:lstStyle/>
          <a:p>
            <a:pPr algn="just"/>
            <a:r>
              <a:rPr lang="ro-RO" sz="2800" b="1" dirty="0" smtClean="0">
                <a:solidFill>
                  <a:schemeClr val="tx2">
                    <a:lumMod val="10000"/>
                  </a:schemeClr>
                </a:solidFill>
                <a:latin typeface="Times New Roman" pitchFamily="18" charset="0"/>
                <a:cs typeface="Times New Roman" pitchFamily="18" charset="0"/>
              </a:rPr>
              <a:t>În Monitorul oficial din 7 august 2020 au fost publicate modificările la ordinul MF nr. 126/2017 prin care s-a aprobat Darea de seamă IPC 21 şi instrucţiunea de completare a acesteia.</a:t>
            </a:r>
            <a:endParaRPr lang="ru-RU" sz="2800" b="1" dirty="0" smtClean="0">
              <a:solidFill>
                <a:schemeClr val="tx2">
                  <a:lumMod val="10000"/>
                </a:schemeClr>
              </a:solidFill>
              <a:latin typeface="Times New Roman" pitchFamily="18" charset="0"/>
              <a:cs typeface="Times New Roman" pitchFamily="18" charset="0"/>
            </a:endParaRPr>
          </a:p>
          <a:p>
            <a:pPr algn="just"/>
            <a:r>
              <a:rPr lang="ro-RO" sz="2800" b="1" dirty="0" smtClean="0">
                <a:solidFill>
                  <a:schemeClr val="tx2">
                    <a:lumMod val="10000"/>
                  </a:schemeClr>
                </a:solidFill>
                <a:latin typeface="Times New Roman" pitchFamily="18" charset="0"/>
                <a:cs typeface="Times New Roman" pitchFamily="18" charset="0"/>
              </a:rPr>
              <a:t>Tabelul nr.3 din Darea de seamă IPC 18 a devenit tabelul nr. 2 unde se declară contribuţiile de asigurări sociale. Tabelul nr. 2 conţine11 coloane.</a:t>
            </a:r>
            <a:endParaRPr lang="ru-RU" sz="2800" b="1" dirty="0" smtClean="0">
              <a:solidFill>
                <a:schemeClr val="tx2">
                  <a:lumMod val="10000"/>
                </a:schemeClr>
              </a:solidFill>
              <a:latin typeface="Times New Roman" pitchFamily="18" charset="0"/>
              <a:cs typeface="Times New Roman" pitchFamily="18" charset="0"/>
            </a:endParaRP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1506" name="Picture 2" descr="https://monitorul.fisc.md/uploads/files/mf3.png"/>
          <p:cNvPicPr>
            <a:picLocks noGrp="1" noChangeAspect="1" noChangeArrowheads="1"/>
          </p:cNvPicPr>
          <p:nvPr>
            <p:ph idx="1"/>
          </p:nvPr>
        </p:nvPicPr>
        <p:blipFill>
          <a:blip r:embed="rId2" cstate="print"/>
          <a:srcRect/>
          <a:stretch>
            <a:fillRect/>
          </a:stretch>
        </p:blipFill>
        <p:spPr bwMode="auto">
          <a:xfrm>
            <a:off x="0" y="0"/>
            <a:ext cx="9144000" cy="6857999"/>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42852"/>
            <a:ext cx="7772400" cy="1071570"/>
          </a:xfrm>
        </p:spPr>
        <p:txBody>
          <a:bodyPr/>
          <a:lstStyle/>
          <a:p>
            <a:pPr algn="ctr"/>
            <a:r>
              <a:rPr lang="ro-RO" sz="3200" b="1" dirty="0" smtClean="0">
                <a:solidFill>
                  <a:srgbClr val="7030A0"/>
                </a:solidFill>
                <a:latin typeface="Times New Roman" pitchFamily="18" charset="0"/>
                <a:cs typeface="Times New Roman" pitchFamily="18" charset="0"/>
              </a:rPr>
              <a:t>Impactul asupra prestaţiilor  de asigurări sociale</a:t>
            </a:r>
            <a:r>
              <a:rPr lang="en-US" dirty="0" smtClean="0"/>
              <a:t/>
            </a:r>
            <a:br>
              <a:rPr lang="en-US" dirty="0" smtClean="0"/>
            </a:br>
            <a:endParaRPr lang="en-US" dirty="0"/>
          </a:p>
        </p:txBody>
      </p:sp>
      <p:sp>
        <p:nvSpPr>
          <p:cNvPr id="3" name="Content Placeholder 2"/>
          <p:cNvSpPr>
            <a:spLocks noGrp="1"/>
          </p:cNvSpPr>
          <p:nvPr>
            <p:ph idx="1"/>
          </p:nvPr>
        </p:nvSpPr>
        <p:spPr>
          <a:xfrm>
            <a:off x="428596" y="1214422"/>
            <a:ext cx="8501122" cy="5643578"/>
          </a:xfrm>
        </p:spPr>
        <p:txBody>
          <a:bodyPr>
            <a:normAutofit lnSpcReduction="10000"/>
          </a:bodyPr>
          <a:lstStyle/>
          <a:p>
            <a:pPr algn="just"/>
            <a:r>
              <a:rPr lang="ro-RO" dirty="0" smtClean="0">
                <a:solidFill>
                  <a:schemeClr val="tx2">
                    <a:lumMod val="10000"/>
                  </a:schemeClr>
                </a:solidFill>
                <a:latin typeface="Times New Roman" pitchFamily="18" charset="0"/>
                <a:cs typeface="Times New Roman" pitchFamily="18" charset="0"/>
              </a:rPr>
              <a:t>Excluderea persoanei fizice (angajatul) din participarea personală la sistemul public de asigurări sociale nu are impact asupra prestaţiilor stabilite (pensii, indemnizaţii).</a:t>
            </a:r>
            <a:endParaRPr lang="en-US" dirty="0" smtClean="0">
              <a:solidFill>
                <a:schemeClr val="tx2">
                  <a:lumMod val="10000"/>
                </a:schemeClr>
              </a:solidFill>
              <a:latin typeface="Times New Roman" pitchFamily="18" charset="0"/>
              <a:cs typeface="Times New Roman" pitchFamily="18" charset="0"/>
            </a:endParaRPr>
          </a:p>
          <a:p>
            <a:pPr algn="just"/>
            <a:r>
              <a:rPr lang="ro-RO" dirty="0" smtClean="0">
                <a:solidFill>
                  <a:schemeClr val="tx2">
                    <a:lumMod val="10000"/>
                  </a:schemeClr>
                </a:solidFill>
                <a:latin typeface="Times New Roman" pitchFamily="18" charset="0"/>
                <a:cs typeface="Times New Roman" pitchFamily="18" charset="0"/>
              </a:rPr>
              <a:t>Asiguratul în sistemul public de asigurări sociale este</a:t>
            </a:r>
            <a:r>
              <a:rPr lang="ro-RO" i="1" dirty="0" smtClean="0">
                <a:solidFill>
                  <a:schemeClr val="tx2">
                    <a:lumMod val="10000"/>
                  </a:schemeClr>
                </a:solidFill>
                <a:latin typeface="Times New Roman" pitchFamily="18" charset="0"/>
                <a:cs typeface="Times New Roman" pitchFamily="18" charset="0"/>
              </a:rPr>
              <a:t> </a:t>
            </a:r>
            <a:r>
              <a:rPr lang="ro-RO" dirty="0" smtClean="0">
                <a:solidFill>
                  <a:schemeClr val="tx2">
                    <a:lumMod val="10000"/>
                  </a:schemeClr>
                </a:solidFill>
                <a:latin typeface="Times New Roman" pitchFamily="18" charset="0"/>
                <a:cs typeface="Times New Roman" pitchFamily="18" charset="0"/>
              </a:rPr>
              <a:t> persoana fizică aptă pentru muncă, cu domiciliul sau reşedinţa în Republica Moldova, pentru care plătitorii contribuțiilor la bugetul asigurărilor sociale de stat plătesc contribuţii de asigurări sociale în vederea beneficierii de dreptul pentru prevenirea, limitarea sau înlăturarea riscurilor sociale prevăzute de lege.</a:t>
            </a:r>
            <a:endParaRPr lang="en-US" dirty="0" smtClean="0">
              <a:solidFill>
                <a:schemeClr val="tx2">
                  <a:lumMod val="10000"/>
                </a:schemeClr>
              </a:solidFill>
              <a:latin typeface="Times New Roman" pitchFamily="18" charset="0"/>
              <a:cs typeface="Times New Roman" pitchFamily="18" charset="0"/>
            </a:endParaRP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14290"/>
            <a:ext cx="7772400" cy="714380"/>
          </a:xfrm>
        </p:spPr>
        <p:txBody>
          <a:bodyPr/>
          <a:lstStyle/>
          <a:p>
            <a:pPr algn="ctr"/>
            <a:r>
              <a:rPr lang="ro-RO" sz="3200" b="1" dirty="0" smtClean="0">
                <a:solidFill>
                  <a:srgbClr val="7030A0"/>
                </a:solidFill>
                <a:latin typeface="Times New Roman" pitchFamily="18" charset="0"/>
                <a:cs typeface="Times New Roman" pitchFamily="18" charset="0"/>
              </a:rPr>
              <a:t>Declararea sumelor aferente altor perioade</a:t>
            </a:r>
            <a:r>
              <a:rPr lang="ro-RO" sz="3200" dirty="0" smtClean="0">
                <a:solidFill>
                  <a:srgbClr val="7030A0"/>
                </a:solidFill>
                <a:latin typeface="Times New Roman" pitchFamily="18" charset="0"/>
                <a:cs typeface="Times New Roman" pitchFamily="18" charset="0"/>
              </a:rPr>
              <a:t> </a:t>
            </a:r>
            <a:endParaRPr lang="en-US" sz="3200"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a:xfrm>
            <a:off x="357158" y="928670"/>
            <a:ext cx="8643998" cy="5929330"/>
          </a:xfrm>
        </p:spPr>
        <p:txBody>
          <a:bodyPr>
            <a:normAutofit fontScale="55000" lnSpcReduction="20000"/>
          </a:bodyPr>
          <a:lstStyle/>
          <a:p>
            <a:pPr algn="just"/>
            <a:r>
              <a:rPr lang="ro-RO" sz="3600" dirty="0" smtClean="0">
                <a:solidFill>
                  <a:schemeClr val="tx2">
                    <a:lumMod val="10000"/>
                  </a:schemeClr>
                </a:solidFill>
                <a:latin typeface="Times New Roman" pitchFamily="18" charset="0"/>
                <a:cs typeface="Times New Roman" pitchFamily="18" charset="0"/>
              </a:rPr>
              <a:t>Potrivit reglementărilor de completare a col. nr. 9 din tabelul nr. 2 din Instrucţiune, baza de calcul la care angajatorul datorează contribuţia de asigurări sociale o constituie, după caz, fondul de retribuire a muncii şi/sau alte recompense, venitul persoanei. Reflectarea se efectuează conform metodei de calcul.</a:t>
            </a:r>
            <a:endParaRPr lang="en-US" sz="3600" dirty="0" smtClean="0">
              <a:solidFill>
                <a:schemeClr val="tx2">
                  <a:lumMod val="10000"/>
                </a:schemeClr>
              </a:solidFill>
              <a:latin typeface="Times New Roman" pitchFamily="18" charset="0"/>
              <a:cs typeface="Times New Roman" pitchFamily="18" charset="0"/>
            </a:endParaRPr>
          </a:p>
          <a:p>
            <a:pPr algn="just"/>
            <a:r>
              <a:rPr lang="ro-RO" sz="3600" dirty="0" smtClean="0">
                <a:solidFill>
                  <a:schemeClr val="tx2">
                    <a:lumMod val="10000"/>
                  </a:schemeClr>
                </a:solidFill>
                <a:latin typeface="Times New Roman" pitchFamily="18" charset="0"/>
                <a:cs typeface="Times New Roman" pitchFamily="18" charset="0"/>
              </a:rPr>
              <a:t>Contribuţia de asigurări sociale va fi reţinută în luna de calcul, adică în luna decembrie unde, 6% vor fi reţinute de la angajat iar angajatorul va calcula suma datorată de acesta. La completarea tab. nr.3 din Darea de seamă IPC 18 pentru luna decembrie 2020 pentru angajatul respectiv se va declara perioada posterioară lunii de raportare adică, ianuarie 2021 cu categoria persoanei asigurate 160 „persoană care se află în concediu ordinar plătit”.</a:t>
            </a:r>
            <a:endParaRPr lang="en-US" sz="3600" dirty="0" smtClean="0">
              <a:solidFill>
                <a:schemeClr val="tx2">
                  <a:lumMod val="10000"/>
                </a:schemeClr>
              </a:solidFill>
              <a:latin typeface="Times New Roman" pitchFamily="18" charset="0"/>
              <a:cs typeface="Times New Roman" pitchFamily="18" charset="0"/>
            </a:endParaRPr>
          </a:p>
          <a:p>
            <a:pPr algn="just"/>
            <a:r>
              <a:rPr lang="ro-RO" sz="3600" dirty="0" smtClean="0">
                <a:solidFill>
                  <a:schemeClr val="tx2">
                    <a:lumMod val="10000"/>
                  </a:schemeClr>
                </a:solidFill>
                <a:latin typeface="Times New Roman" pitchFamily="18" charset="0"/>
                <a:cs typeface="Times New Roman" pitchFamily="18" charset="0"/>
              </a:rPr>
              <a:t>Sumele contribuţiilor calculate în perioadele curente dar care necesită a fi declarate pentru perioadele anteriore, se va aplica tariful în vigoare în luna calculării cu reflectarea perioadei precedente. Asemenea situaţii pot fi identificate pentru categoriile persoanelor asigurate 170 „persoană angajată care activează în proiecte (programe) cu finanţare externă” şi 105”persoană angajată prin contract civil”. Categoriile menţionate la declararea contribuţiilor de asigurări sociale în darea de seamă IPC 21 permit indicarea perioadelor anterioare.</a:t>
            </a:r>
            <a:endParaRPr lang="en-US" sz="3600" dirty="0" smtClean="0">
              <a:solidFill>
                <a:schemeClr val="tx2">
                  <a:lumMod val="10000"/>
                </a:schemeClr>
              </a:solidFill>
              <a:latin typeface="Times New Roman" pitchFamily="18" charset="0"/>
              <a:cs typeface="Times New Roman" pitchFamily="18" charset="0"/>
            </a:endParaRPr>
          </a:p>
          <a:p>
            <a:pPr>
              <a:buNone/>
            </a:pPr>
            <a:endParaRPr lang="en-US" dirty="0">
              <a:solidFill>
                <a:schemeClr val="tx2">
                  <a:lumMod val="1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3200" b="1" dirty="0" smtClean="0">
                <a:solidFill>
                  <a:srgbClr val="7030A0"/>
                </a:solidFill>
                <a:latin typeface="Times New Roman" pitchFamily="18" charset="0"/>
                <a:cs typeface="Times New Roman" pitchFamily="18" charset="0"/>
              </a:rPr>
              <a:t>Testarea salariaților în vederea depistării prezenței virusului SARS-CoV-2</a:t>
            </a:r>
            <a:r>
              <a:rPr lang="ro-RO" b="1" i="1" dirty="0" smtClean="0"/>
              <a:t/>
            </a:r>
            <a:br>
              <a:rPr lang="ro-RO" b="1" i="1" dirty="0" smtClean="0"/>
            </a:br>
            <a:endParaRPr lang="en-US" dirty="0"/>
          </a:p>
        </p:txBody>
      </p:sp>
      <p:sp>
        <p:nvSpPr>
          <p:cNvPr id="3" name="Content Placeholder 2"/>
          <p:cNvSpPr>
            <a:spLocks noGrp="1"/>
          </p:cNvSpPr>
          <p:nvPr>
            <p:ph idx="1"/>
          </p:nvPr>
        </p:nvSpPr>
        <p:spPr>
          <a:xfrm>
            <a:off x="357158" y="1783560"/>
            <a:ext cx="8572560" cy="5074440"/>
          </a:xfrm>
        </p:spPr>
        <p:txBody>
          <a:bodyPr>
            <a:normAutofit fontScale="70000" lnSpcReduction="20000"/>
          </a:bodyPr>
          <a:lstStyle/>
          <a:p>
            <a:r>
              <a:rPr lang="ro-RO" sz="3400" b="1" dirty="0" smtClean="0">
                <a:solidFill>
                  <a:schemeClr val="tx2">
                    <a:lumMod val="10000"/>
                  </a:schemeClr>
                </a:solidFill>
                <a:latin typeface="Times New Roman" pitchFamily="18" charset="0"/>
                <a:cs typeface="Times New Roman" pitchFamily="18" charset="0"/>
              </a:rPr>
              <a:t>Prin Legea nr. 224 din 04.12.2020 cu privire la modificarea unor acte normative, publicată în Monitorul Oficial nr. 353-357 din 22.12.2020, au fost operate modificări în Legea nr. 489/1999 privind sistemul public de asigurări sociale, anexa nr. 3 - Tipuri de drepturi şi de venituri din care nu se calculează contribuţii de asigurări sociale de stat obligatorii</a:t>
            </a:r>
            <a:br>
              <a:rPr lang="ro-RO" sz="3400" b="1" dirty="0" smtClean="0">
                <a:solidFill>
                  <a:schemeClr val="tx2">
                    <a:lumMod val="10000"/>
                  </a:schemeClr>
                </a:solidFill>
                <a:latin typeface="Times New Roman" pitchFamily="18" charset="0"/>
                <a:cs typeface="Times New Roman" pitchFamily="18" charset="0"/>
              </a:rPr>
            </a:br>
            <a:r>
              <a:rPr lang="ro-RO" sz="3400" b="1" dirty="0" smtClean="0">
                <a:solidFill>
                  <a:schemeClr val="tx2">
                    <a:lumMod val="10000"/>
                  </a:schemeClr>
                </a:solidFill>
                <a:latin typeface="Times New Roman" pitchFamily="18" charset="0"/>
                <a:cs typeface="Times New Roman" pitchFamily="18" charset="0"/>
              </a:rPr>
              <a:t>a fost completată cu punctul 41 cu următorul cuprins „</a:t>
            </a:r>
            <a:r>
              <a:rPr lang="ro-RO" sz="3400" b="1" i="1" dirty="0" smtClean="0">
                <a:solidFill>
                  <a:schemeClr val="tx2">
                    <a:lumMod val="10000"/>
                  </a:schemeClr>
                </a:solidFill>
                <a:latin typeface="Times New Roman" pitchFamily="18" charset="0"/>
                <a:cs typeface="Times New Roman" pitchFamily="18" charset="0"/>
              </a:rPr>
              <a:t>41) plățile efectuate de angajator pentru testarea salariaților în vederea depistării prezenței virusului SARS-CoV-2</a:t>
            </a:r>
            <a:r>
              <a:rPr lang="ro-RO" sz="3400" b="1" dirty="0" smtClean="0">
                <a:solidFill>
                  <a:schemeClr val="tx2">
                    <a:lumMod val="10000"/>
                  </a:schemeClr>
                </a:solidFill>
                <a:latin typeface="Times New Roman" pitchFamily="18" charset="0"/>
                <a:cs typeface="Times New Roman" pitchFamily="18" charset="0"/>
              </a:rPr>
              <a:t>”.</a:t>
            </a:r>
          </a:p>
          <a:p>
            <a:r>
              <a:rPr lang="ro-RO" sz="3400" b="1" dirty="0" smtClean="0">
                <a:solidFill>
                  <a:schemeClr val="tx2">
                    <a:lumMod val="10000"/>
                  </a:schemeClr>
                </a:solidFill>
                <a:latin typeface="Times New Roman" pitchFamily="18" charset="0"/>
                <a:cs typeface="Times New Roman" pitchFamily="18" charset="0"/>
              </a:rPr>
              <a:t>Astfel, plățile efectuate de către angajator pentru testarea salariaților în vederea identificării virusului SARS-CoV-2 constituie facilităţi acordate de angajator din care nu se calculează contribuţii de asigurări sociale de stat obligatorii.</a:t>
            </a:r>
            <a:br>
              <a:rPr lang="ro-RO" sz="3400" b="1" dirty="0" smtClean="0">
                <a:solidFill>
                  <a:schemeClr val="tx2">
                    <a:lumMod val="10000"/>
                  </a:schemeClr>
                </a:solidFill>
                <a:latin typeface="Times New Roman" pitchFamily="18" charset="0"/>
                <a:cs typeface="Times New Roman" pitchFamily="18" charset="0"/>
              </a:rPr>
            </a:br>
            <a:r>
              <a:rPr lang="ro-RO" sz="3400" b="1" dirty="0" smtClean="0">
                <a:solidFill>
                  <a:schemeClr val="tx2">
                    <a:lumMod val="10000"/>
                  </a:schemeClr>
                </a:solidFill>
                <a:latin typeface="Times New Roman" pitchFamily="18" charset="0"/>
                <a:cs typeface="Times New Roman" pitchFamily="18" charset="0"/>
              </a:rPr>
              <a:t>Aceste prevederi au intrat în vigoare la data de 22 decembrie 2020.</a:t>
            </a:r>
            <a:br>
              <a:rPr lang="ro-RO" sz="3400" b="1" dirty="0" smtClean="0">
                <a:solidFill>
                  <a:schemeClr val="tx2">
                    <a:lumMod val="10000"/>
                  </a:schemeClr>
                </a:solidFill>
                <a:latin typeface="Times New Roman" pitchFamily="18" charset="0"/>
                <a:cs typeface="Times New Roman" pitchFamily="18" charset="0"/>
              </a:rPr>
            </a:br>
            <a:r>
              <a:rPr lang="ro-RO" b="1" dirty="0" smtClean="0">
                <a:latin typeface="Times New Roman" pitchFamily="18" charset="0"/>
                <a:cs typeface="Times New Roman" pitchFamily="18" charset="0"/>
              </a:rPr>
              <a:t> </a:t>
            </a:r>
            <a:endParaRPr lang="en-US" b="1" dirty="0" smtClean="0">
              <a:latin typeface="Times New Roman" pitchFamily="18" charset="0"/>
              <a:cs typeface="Times New Roman" pitchFamily="18" charset="0"/>
            </a:endParaRP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3600" b="1" dirty="0" smtClean="0">
                <a:solidFill>
                  <a:srgbClr val="C00000"/>
                </a:solidFill>
                <a:latin typeface="Times New Roman" panose="02020603050405020304" pitchFamily="18" charset="0"/>
                <a:cs typeface="Times New Roman" panose="02020603050405020304" pitchFamily="18" charset="0"/>
              </a:rPr>
              <a:t>Boli profesionale</a:t>
            </a:r>
            <a:r>
              <a:rPr lang="en-US" sz="3600" b="1" dirty="0" smtClean="0">
                <a:solidFill>
                  <a:srgbClr val="C00000"/>
                </a:solidFill>
                <a:latin typeface="Times New Roman" panose="02020603050405020304" pitchFamily="18" charset="0"/>
                <a:cs typeface="Times New Roman" panose="02020603050405020304" pitchFamily="18" charset="0"/>
              </a:rPr>
              <a:t> </a:t>
            </a:r>
            <a:r>
              <a:rPr lang="ro-RO" sz="3600" b="1" dirty="0" smtClean="0">
                <a:solidFill>
                  <a:srgbClr val="C00000"/>
                </a:solidFill>
                <a:latin typeface="Times New Roman" panose="02020603050405020304" pitchFamily="18" charset="0"/>
                <a:cs typeface="Times New Roman" panose="02020603050405020304" pitchFamily="18" charset="0"/>
              </a:rPr>
              <a:t>şi accidente de muncă</a:t>
            </a:r>
            <a:r>
              <a:rPr lang="ru-RU" b="1" dirty="0" smtClean="0">
                <a:solidFill>
                  <a:srgbClr val="C00000"/>
                </a:solidFill>
                <a:latin typeface="Times New Roman" panose="02020603050405020304" pitchFamily="18" charset="0"/>
                <a:cs typeface="Times New Roman" panose="02020603050405020304" pitchFamily="18" charset="0"/>
              </a:rPr>
              <a:t/>
            </a:r>
            <a:br>
              <a:rPr lang="ru-RU" b="1" dirty="0" smtClean="0">
                <a:solidFill>
                  <a:srgbClr val="C00000"/>
                </a:solidFill>
                <a:latin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idx="1"/>
          </p:nvPr>
        </p:nvSpPr>
        <p:spPr>
          <a:xfrm>
            <a:off x="571472" y="1357298"/>
            <a:ext cx="8115328" cy="5500702"/>
          </a:xfrm>
        </p:spPr>
        <p:txBody>
          <a:bodyPr>
            <a:normAutofit fontScale="85000" lnSpcReduction="20000"/>
          </a:bodyPr>
          <a:lstStyle/>
          <a:p>
            <a:pPr algn="just"/>
            <a:r>
              <a:rPr lang="ro-RO" sz="3200" dirty="0" smtClean="0">
                <a:solidFill>
                  <a:schemeClr val="tx2">
                    <a:lumMod val="10000"/>
                  </a:schemeClr>
                </a:solidFill>
                <a:latin typeface="Times New Roman" panose="02020603050405020304" pitchFamily="18" charset="0"/>
                <a:cs typeface="Times New Roman" panose="02020603050405020304" pitchFamily="18" charset="0"/>
              </a:rPr>
              <a:t>Articolul 14 alin. (2) al Legii nr.756/1999 a fost modificat şi prevede, că cuantumul indemnizaţiei pentru incapacitate temporară de muncă cauzată de accidente de muncă şi boli profesionale constituie 100% din salariul mediu al asiguratului determinat în modul stabilit de Guvern. </a:t>
            </a:r>
          </a:p>
          <a:p>
            <a:pPr algn="just"/>
            <a:endParaRPr lang="ru-RU" sz="3200" dirty="0" smtClean="0">
              <a:solidFill>
                <a:schemeClr val="tx2">
                  <a:lumMod val="10000"/>
                </a:schemeClr>
              </a:solidFill>
              <a:latin typeface="Times New Roman" panose="02020603050405020304" pitchFamily="18" charset="0"/>
              <a:cs typeface="Times New Roman" panose="02020603050405020304" pitchFamily="18" charset="0"/>
            </a:endParaRPr>
          </a:p>
          <a:p>
            <a:pPr algn="just"/>
            <a:r>
              <a:rPr lang="ro-RO" sz="3200" dirty="0" smtClean="0">
                <a:solidFill>
                  <a:schemeClr val="tx2">
                    <a:lumMod val="10000"/>
                  </a:schemeClr>
                </a:solidFill>
                <a:latin typeface="Times New Roman" panose="02020603050405020304" pitchFamily="18" charset="0"/>
                <a:cs typeface="Times New Roman" panose="02020603050405020304" pitchFamily="18" charset="0"/>
              </a:rPr>
              <a:t>Totodată, conform articolului 14 alin. (3) al Legii nr.756/1999,  indemnizaţia se plăteşte pentru primele 20 de zile calendaristice, calculate de la data pierderii temporare a capacităţii de muncă, de către angajator, din mijloacele proprii, iar din a 21-a zi - de către structurile teritoriale ale Casei Naţionale de Asigurări Sociale, din contul bugetului asigurărilor sociale de stat.</a:t>
            </a:r>
            <a:endParaRPr lang="ru-RU" sz="3200" dirty="0" smtClean="0">
              <a:solidFill>
                <a:schemeClr val="tx2">
                  <a:lumMod val="10000"/>
                </a:schemeClr>
              </a:solidFill>
              <a:latin typeface="Times New Roman" panose="02020603050405020304" pitchFamily="18" charset="0"/>
              <a:cs typeface="Times New Roman" panose="02020603050405020304" pitchFamily="18" charset="0"/>
            </a:endParaRP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Custom 4">
      <a:dk1>
        <a:srgbClr val="F69D1A"/>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1117</TotalTime>
  <Words>3114</Words>
  <Application>Microsoft Office PowerPoint</Application>
  <PresentationFormat>On-screen Show (4:3)</PresentationFormat>
  <Paragraphs>338</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Metro</vt:lpstr>
      <vt:lpstr>Declararea contribuţiilor de asigurări sociale în anul 2021 </vt:lpstr>
      <vt:lpstr>Modificări în Legea nr. 489/1999 privind sistemul public de asigurări sociale prin Legea nr. 60 din 23.04.2020  </vt:lpstr>
      <vt:lpstr>Slide 3</vt:lpstr>
      <vt:lpstr>Slide 4</vt:lpstr>
      <vt:lpstr>Slide 5</vt:lpstr>
      <vt:lpstr>Impactul asupra prestaţiilor  de asigurări sociale </vt:lpstr>
      <vt:lpstr>Declararea sumelor aferente altor perioade </vt:lpstr>
      <vt:lpstr>Testarea salariaților în vederea depistării prezenței virusului SARS-CoV-2 </vt:lpstr>
      <vt:lpstr>Boli profesionale şi accidente de muncă </vt:lpstr>
      <vt:lpstr>Slide 10</vt:lpstr>
      <vt:lpstr>Declararea bolilor profesinale şi accidentele de muncă </vt:lpstr>
      <vt:lpstr>Legea nr. 257 din 16.12.2020 cu privire la modificarea unor acte normative, publicată în Monitorul Oficial nr. 353-357 (7681-7685) din 22.12.2020</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cnas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Declararea contribuţiilor de asigurări sociale în anul 2021</dc:title>
  <dc:creator>olga.margarint</dc:creator>
  <cp:lastModifiedBy>clara.sorocean</cp:lastModifiedBy>
  <cp:revision>65</cp:revision>
  <dcterms:created xsi:type="dcterms:W3CDTF">2021-01-05T10:21:24Z</dcterms:created>
  <dcterms:modified xsi:type="dcterms:W3CDTF">2021-01-19T12:45:58Z</dcterms:modified>
</cp:coreProperties>
</file>