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3"/>
  </p:sldMasterIdLst>
  <p:notesMasterIdLst>
    <p:notesMasterId r:id="rId23"/>
  </p:notesMasterIdLst>
  <p:handoutMasterIdLst>
    <p:handoutMasterId r:id="rId24"/>
  </p:handoutMasterIdLst>
  <p:sldIdLst>
    <p:sldId id="256" r:id="rId4"/>
    <p:sldId id="346" r:id="rId5"/>
    <p:sldId id="347" r:id="rId6"/>
    <p:sldId id="348" r:id="rId7"/>
    <p:sldId id="349" r:id="rId8"/>
    <p:sldId id="350" r:id="rId9"/>
    <p:sldId id="351" r:id="rId10"/>
    <p:sldId id="352" r:id="rId11"/>
    <p:sldId id="353" r:id="rId12"/>
    <p:sldId id="354" r:id="rId13"/>
    <p:sldId id="355" r:id="rId14"/>
    <p:sldId id="356" r:id="rId15"/>
    <p:sldId id="357" r:id="rId16"/>
    <p:sldId id="358" r:id="rId17"/>
    <p:sldId id="359" r:id="rId18"/>
    <p:sldId id="360" r:id="rId19"/>
    <p:sldId id="361" r:id="rId20"/>
    <p:sldId id="362" r:id="rId21"/>
    <p:sldId id="363" r:id="rId22"/>
  </p:sldIdLst>
  <p:sldSz cx="12192000" cy="6858000"/>
  <p:notesSz cx="9874250" cy="6797675"/>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141">
          <p15:clr>
            <a:srgbClr val="A4A3A4"/>
          </p15:clr>
        </p15:guide>
        <p15:guide id="2" pos="311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vinschi Igor" initials="SI" lastIdx="6" clrIdx="0">
    <p:extLst>
      <p:ext uri="{19B8F6BF-5375-455C-9EA6-DF929625EA0E}">
        <p15:presenceInfo xmlns:p15="http://schemas.microsoft.com/office/powerpoint/2012/main" userId="S-1-5-21-3109358853-186838575-99738251-4680" providerId="AD"/>
      </p:ext>
    </p:extLst>
  </p:cmAuthor>
  <p:cmAuthor id="2" name="Chitoroaga Ion" initials="CI" lastIdx="2" clrIdx="1">
    <p:extLst>
      <p:ext uri="{19B8F6BF-5375-455C-9EA6-DF929625EA0E}">
        <p15:presenceInfo xmlns:p15="http://schemas.microsoft.com/office/powerpoint/2012/main" userId="S-1-5-21-3109358853-186838575-99738251-154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803" autoAdjust="0"/>
  </p:normalViewPr>
  <p:slideViewPr>
    <p:cSldViewPr snapToGrid="0">
      <p:cViewPr varScale="1">
        <p:scale>
          <a:sx n="109" d="100"/>
          <a:sy n="109" d="100"/>
        </p:scale>
        <p:origin x="672" y="10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2" d="100"/>
          <a:sy n="52" d="100"/>
        </p:scale>
        <p:origin x="-2892" y="-108"/>
      </p:cViewPr>
      <p:guideLst>
        <p:guide orient="horz" pos="2141"/>
        <p:guide pos="311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75824BD7-1307-4C2E-973D-C7F6F22553B3}"/>
              </a:ext>
            </a:extLst>
          </p:cNvPr>
          <p:cNvSpPr>
            <a:spLocks noGrp="1"/>
          </p:cNvSpPr>
          <p:nvPr>
            <p:ph type="hdr" sz="quarter"/>
          </p:nvPr>
        </p:nvSpPr>
        <p:spPr>
          <a:xfrm>
            <a:off x="0" y="0"/>
            <a:ext cx="4278313" cy="339725"/>
          </a:xfrm>
          <a:prstGeom prst="rect">
            <a:avLst/>
          </a:prstGeom>
        </p:spPr>
        <p:txBody>
          <a:bodyPr vert="horz" lIns="92702" tIns="46351" rIns="92702" bIns="46351" rtlCol="0"/>
          <a:lstStyle>
            <a:lvl1pPr algn="l">
              <a:defRPr sz="1200"/>
            </a:lvl1pPr>
          </a:lstStyle>
          <a:p>
            <a:pPr>
              <a:defRPr/>
            </a:pPr>
            <a:endParaRPr lang="ru-RU"/>
          </a:p>
        </p:txBody>
      </p:sp>
      <p:sp>
        <p:nvSpPr>
          <p:cNvPr id="3" name="Дата 2">
            <a:extLst>
              <a:ext uri="{FF2B5EF4-FFF2-40B4-BE49-F238E27FC236}">
                <a16:creationId xmlns:a16="http://schemas.microsoft.com/office/drawing/2014/main" id="{CEF9A8C8-BDF2-4300-8362-C5852AC7BB63}"/>
              </a:ext>
            </a:extLst>
          </p:cNvPr>
          <p:cNvSpPr>
            <a:spLocks noGrp="1"/>
          </p:cNvSpPr>
          <p:nvPr>
            <p:ph type="dt" sz="quarter" idx="1"/>
          </p:nvPr>
        </p:nvSpPr>
        <p:spPr>
          <a:xfrm>
            <a:off x="5594350" y="0"/>
            <a:ext cx="4278313" cy="339725"/>
          </a:xfrm>
          <a:prstGeom prst="rect">
            <a:avLst/>
          </a:prstGeom>
        </p:spPr>
        <p:txBody>
          <a:bodyPr vert="horz" lIns="92702" tIns="46351" rIns="92702" bIns="46351" rtlCol="0"/>
          <a:lstStyle>
            <a:lvl1pPr algn="r">
              <a:defRPr sz="1200"/>
            </a:lvl1pPr>
          </a:lstStyle>
          <a:p>
            <a:pPr>
              <a:defRPr/>
            </a:pPr>
            <a:fld id="{8382B517-3514-41FE-8383-26D85F44B493}" type="datetimeFigureOut">
              <a:rPr lang="ru-RU"/>
              <a:pPr>
                <a:defRPr/>
              </a:pPr>
              <a:t>06.01.2021</a:t>
            </a:fld>
            <a:endParaRPr lang="ru-RU"/>
          </a:p>
        </p:txBody>
      </p:sp>
      <p:sp>
        <p:nvSpPr>
          <p:cNvPr id="4" name="Нижний колонтитул 3">
            <a:extLst>
              <a:ext uri="{FF2B5EF4-FFF2-40B4-BE49-F238E27FC236}">
                <a16:creationId xmlns:a16="http://schemas.microsoft.com/office/drawing/2014/main" id="{045415C4-0AA9-4D8A-BAC3-275177C5A9F0}"/>
              </a:ext>
            </a:extLst>
          </p:cNvPr>
          <p:cNvSpPr>
            <a:spLocks noGrp="1"/>
          </p:cNvSpPr>
          <p:nvPr>
            <p:ph type="ftr" sz="quarter" idx="2"/>
          </p:nvPr>
        </p:nvSpPr>
        <p:spPr>
          <a:xfrm>
            <a:off x="0" y="6456363"/>
            <a:ext cx="4278313" cy="339725"/>
          </a:xfrm>
          <a:prstGeom prst="rect">
            <a:avLst/>
          </a:prstGeom>
        </p:spPr>
        <p:txBody>
          <a:bodyPr vert="horz" lIns="92702" tIns="46351" rIns="92702" bIns="46351" rtlCol="0" anchor="b"/>
          <a:lstStyle>
            <a:lvl1pPr algn="l">
              <a:defRPr sz="1200"/>
            </a:lvl1pPr>
          </a:lstStyle>
          <a:p>
            <a:pPr>
              <a:defRPr/>
            </a:pPr>
            <a:endParaRPr lang="ru-RU"/>
          </a:p>
        </p:txBody>
      </p:sp>
      <p:sp>
        <p:nvSpPr>
          <p:cNvPr id="5" name="Номер слайда 4">
            <a:extLst>
              <a:ext uri="{FF2B5EF4-FFF2-40B4-BE49-F238E27FC236}">
                <a16:creationId xmlns:a16="http://schemas.microsoft.com/office/drawing/2014/main" id="{19E6AE69-571B-4F32-B58D-8DBAEF9CFA61}"/>
              </a:ext>
            </a:extLst>
          </p:cNvPr>
          <p:cNvSpPr>
            <a:spLocks noGrp="1"/>
          </p:cNvSpPr>
          <p:nvPr>
            <p:ph type="sldNum" sz="quarter" idx="3"/>
          </p:nvPr>
        </p:nvSpPr>
        <p:spPr>
          <a:xfrm>
            <a:off x="5594350" y="6456363"/>
            <a:ext cx="4278313" cy="339725"/>
          </a:xfrm>
          <a:prstGeom prst="rect">
            <a:avLst/>
          </a:prstGeom>
        </p:spPr>
        <p:txBody>
          <a:bodyPr vert="horz" wrap="square" lIns="92702" tIns="46351" rIns="92702" bIns="46351" numCol="1" anchor="b" anchorCtr="0" compatLnSpc="1">
            <a:prstTxWarp prst="textNoShape">
              <a:avLst/>
            </a:prstTxWarp>
          </a:bodyPr>
          <a:lstStyle>
            <a:lvl1pPr algn="r">
              <a:defRPr sz="1200"/>
            </a:lvl1pPr>
          </a:lstStyle>
          <a:p>
            <a:pPr>
              <a:defRPr/>
            </a:pPr>
            <a:fld id="{F9CBDE3E-967F-4CC5-9315-7718F6224DBF}" type="slidenum">
              <a:rPr lang="ru-RU" altLang="en-US"/>
              <a:pPr>
                <a:defRPr/>
              </a:pPr>
              <a:t>‹#›</a:t>
            </a:fld>
            <a:endParaRPr lang="ru-RU"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a:extLst>
              <a:ext uri="{FF2B5EF4-FFF2-40B4-BE49-F238E27FC236}">
                <a16:creationId xmlns:a16="http://schemas.microsoft.com/office/drawing/2014/main" id="{1EE03978-B585-417C-A3C1-479F5892F647}"/>
              </a:ext>
            </a:extLst>
          </p:cNvPr>
          <p:cNvSpPr>
            <a:spLocks noGrp="1"/>
          </p:cNvSpPr>
          <p:nvPr>
            <p:ph type="hdr" sz="quarter"/>
          </p:nvPr>
        </p:nvSpPr>
        <p:spPr>
          <a:xfrm>
            <a:off x="0" y="0"/>
            <a:ext cx="4278313" cy="339725"/>
          </a:xfrm>
          <a:prstGeom prst="rect">
            <a:avLst/>
          </a:prstGeom>
        </p:spPr>
        <p:txBody>
          <a:bodyPr vert="horz" lIns="92702" tIns="46351" rIns="92702" bIns="46351" rtlCol="0"/>
          <a:lstStyle>
            <a:lvl1pPr algn="l">
              <a:defRPr sz="1200"/>
            </a:lvl1pPr>
          </a:lstStyle>
          <a:p>
            <a:pPr>
              <a:defRPr/>
            </a:pPr>
            <a:endParaRPr lang="ru-RU"/>
          </a:p>
        </p:txBody>
      </p:sp>
      <p:sp>
        <p:nvSpPr>
          <p:cNvPr id="3" name="Дата 2">
            <a:extLst>
              <a:ext uri="{FF2B5EF4-FFF2-40B4-BE49-F238E27FC236}">
                <a16:creationId xmlns:a16="http://schemas.microsoft.com/office/drawing/2014/main" id="{9C480B2F-BBCF-4660-BB5C-6B51EF08497B}"/>
              </a:ext>
            </a:extLst>
          </p:cNvPr>
          <p:cNvSpPr>
            <a:spLocks noGrp="1"/>
          </p:cNvSpPr>
          <p:nvPr>
            <p:ph type="dt" idx="1"/>
          </p:nvPr>
        </p:nvSpPr>
        <p:spPr>
          <a:xfrm>
            <a:off x="5594350" y="0"/>
            <a:ext cx="4278313" cy="339725"/>
          </a:xfrm>
          <a:prstGeom prst="rect">
            <a:avLst/>
          </a:prstGeom>
        </p:spPr>
        <p:txBody>
          <a:bodyPr vert="horz" lIns="92702" tIns="46351" rIns="92702" bIns="46351" rtlCol="0"/>
          <a:lstStyle>
            <a:lvl1pPr algn="r">
              <a:defRPr sz="1200"/>
            </a:lvl1pPr>
          </a:lstStyle>
          <a:p>
            <a:pPr>
              <a:defRPr/>
            </a:pPr>
            <a:fld id="{78F568AB-8EAF-4349-81E6-FDC16A9DC786}" type="datetimeFigureOut">
              <a:rPr lang="ru-RU"/>
              <a:pPr>
                <a:defRPr/>
              </a:pPr>
              <a:t>06.01.2021</a:t>
            </a:fld>
            <a:endParaRPr lang="ru-RU"/>
          </a:p>
        </p:txBody>
      </p:sp>
      <p:sp>
        <p:nvSpPr>
          <p:cNvPr id="4" name="Образ слайда 3">
            <a:extLst>
              <a:ext uri="{FF2B5EF4-FFF2-40B4-BE49-F238E27FC236}">
                <a16:creationId xmlns:a16="http://schemas.microsoft.com/office/drawing/2014/main" id="{3875C8C2-727C-40EC-86C4-9C647BB551E7}"/>
              </a:ext>
            </a:extLst>
          </p:cNvPr>
          <p:cNvSpPr>
            <a:spLocks noGrp="1" noRot="1" noChangeAspect="1"/>
          </p:cNvSpPr>
          <p:nvPr>
            <p:ph type="sldImg" idx="2"/>
          </p:nvPr>
        </p:nvSpPr>
        <p:spPr>
          <a:xfrm>
            <a:off x="2670175" y="509588"/>
            <a:ext cx="4533900" cy="2549525"/>
          </a:xfrm>
          <a:prstGeom prst="rect">
            <a:avLst/>
          </a:prstGeom>
          <a:noFill/>
          <a:ln w="12700">
            <a:solidFill>
              <a:prstClr val="black"/>
            </a:solidFill>
          </a:ln>
        </p:spPr>
        <p:txBody>
          <a:bodyPr vert="horz" lIns="92702" tIns="46351" rIns="92702" bIns="46351" rtlCol="0" anchor="ctr"/>
          <a:lstStyle/>
          <a:p>
            <a:pPr lvl="0"/>
            <a:endParaRPr lang="ru-RU" noProof="0"/>
          </a:p>
        </p:txBody>
      </p:sp>
      <p:sp>
        <p:nvSpPr>
          <p:cNvPr id="5" name="Заметки 4">
            <a:extLst>
              <a:ext uri="{FF2B5EF4-FFF2-40B4-BE49-F238E27FC236}">
                <a16:creationId xmlns:a16="http://schemas.microsoft.com/office/drawing/2014/main" id="{0388C23D-4E16-40B7-8397-A804052FA771}"/>
              </a:ext>
            </a:extLst>
          </p:cNvPr>
          <p:cNvSpPr>
            <a:spLocks noGrp="1"/>
          </p:cNvSpPr>
          <p:nvPr>
            <p:ph type="body" sz="quarter" idx="3"/>
          </p:nvPr>
        </p:nvSpPr>
        <p:spPr>
          <a:xfrm>
            <a:off x="987425" y="3228975"/>
            <a:ext cx="7899400" cy="3059113"/>
          </a:xfrm>
          <a:prstGeom prst="rect">
            <a:avLst/>
          </a:prstGeom>
        </p:spPr>
        <p:txBody>
          <a:bodyPr vert="horz" lIns="92702" tIns="46351" rIns="92702" bIns="46351"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a:extLst>
              <a:ext uri="{FF2B5EF4-FFF2-40B4-BE49-F238E27FC236}">
                <a16:creationId xmlns:a16="http://schemas.microsoft.com/office/drawing/2014/main" id="{D19DC40F-B92C-48AA-8DA6-8F44C54553E9}"/>
              </a:ext>
            </a:extLst>
          </p:cNvPr>
          <p:cNvSpPr>
            <a:spLocks noGrp="1"/>
          </p:cNvSpPr>
          <p:nvPr>
            <p:ph type="ftr" sz="quarter" idx="4"/>
          </p:nvPr>
        </p:nvSpPr>
        <p:spPr>
          <a:xfrm>
            <a:off x="0" y="6456363"/>
            <a:ext cx="4278313" cy="339725"/>
          </a:xfrm>
          <a:prstGeom prst="rect">
            <a:avLst/>
          </a:prstGeom>
        </p:spPr>
        <p:txBody>
          <a:bodyPr vert="horz" lIns="92702" tIns="46351" rIns="92702" bIns="46351" rtlCol="0" anchor="b"/>
          <a:lstStyle>
            <a:lvl1pPr algn="l">
              <a:defRPr sz="1200"/>
            </a:lvl1pPr>
          </a:lstStyle>
          <a:p>
            <a:pPr>
              <a:defRPr/>
            </a:pPr>
            <a:endParaRPr lang="ru-RU"/>
          </a:p>
        </p:txBody>
      </p:sp>
      <p:sp>
        <p:nvSpPr>
          <p:cNvPr id="7" name="Номер слайда 6">
            <a:extLst>
              <a:ext uri="{FF2B5EF4-FFF2-40B4-BE49-F238E27FC236}">
                <a16:creationId xmlns:a16="http://schemas.microsoft.com/office/drawing/2014/main" id="{BD6C3A43-C54A-47F3-A6BE-EB2FC9382B6F}"/>
              </a:ext>
            </a:extLst>
          </p:cNvPr>
          <p:cNvSpPr>
            <a:spLocks noGrp="1"/>
          </p:cNvSpPr>
          <p:nvPr>
            <p:ph type="sldNum" sz="quarter" idx="5"/>
          </p:nvPr>
        </p:nvSpPr>
        <p:spPr>
          <a:xfrm>
            <a:off x="5594350" y="6456363"/>
            <a:ext cx="4278313" cy="339725"/>
          </a:xfrm>
          <a:prstGeom prst="rect">
            <a:avLst/>
          </a:prstGeom>
        </p:spPr>
        <p:txBody>
          <a:bodyPr vert="horz" wrap="square" lIns="92702" tIns="46351" rIns="92702" bIns="46351" numCol="1" anchor="b" anchorCtr="0" compatLnSpc="1">
            <a:prstTxWarp prst="textNoShape">
              <a:avLst/>
            </a:prstTxWarp>
          </a:bodyPr>
          <a:lstStyle>
            <a:lvl1pPr algn="r">
              <a:defRPr sz="1200"/>
            </a:lvl1pPr>
          </a:lstStyle>
          <a:p>
            <a:pPr>
              <a:defRPr/>
            </a:pPr>
            <a:fld id="{0B97EA2F-257B-4214-828C-D66B0BDE59BB}" type="slidenum">
              <a:rPr lang="ru-RU" altLang="en-US"/>
              <a:pPr>
                <a:defRPr/>
              </a:pPr>
              <a:t>‹#›</a:t>
            </a:fld>
            <a:endParaRPr lang="ru-RU"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4" name="Рисунок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9075" y="177800"/>
            <a:ext cx="88582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79831AA1-417E-4E82-8D01-38FAA604FD08}"/>
              </a:ext>
            </a:extLst>
          </p:cNvPr>
          <p:cNvCxnSpPr/>
          <p:nvPr userDrawn="1"/>
        </p:nvCxnSpPr>
        <p:spPr>
          <a:xfrm flipV="1">
            <a:off x="0" y="1009650"/>
            <a:ext cx="12192000" cy="38100"/>
          </a:xfrm>
          <a:prstGeom prst="line">
            <a:avLst/>
          </a:prstGeom>
          <a:ln w="76200">
            <a:solidFill>
              <a:srgbClr val="2D7BB7"/>
            </a:solidFill>
          </a:ln>
        </p:spPr>
        <p:style>
          <a:lnRef idx="1">
            <a:schemeClr val="accent1"/>
          </a:lnRef>
          <a:fillRef idx="0">
            <a:schemeClr val="accent1"/>
          </a:fillRef>
          <a:effectRef idx="0">
            <a:schemeClr val="accent1"/>
          </a:effectRef>
          <a:fontRef idx="minor">
            <a:schemeClr val="tx1"/>
          </a:fontRef>
        </p:style>
      </p:cxnSp>
      <p:sp>
        <p:nvSpPr>
          <p:cNvPr id="3" name="Подзаголовок 2"/>
          <p:cNvSpPr>
            <a:spLocks noGrp="1"/>
          </p:cNvSpPr>
          <p:nvPr>
            <p:ph type="subTitle" idx="1"/>
          </p:nvPr>
        </p:nvSpPr>
        <p:spPr>
          <a:xfrm>
            <a:off x="1119115" y="449405"/>
            <a:ext cx="2765945" cy="437699"/>
          </a:xfrm>
        </p:spPr>
        <p:txBody>
          <a:bodyPr/>
          <a:lstStyle>
            <a:lvl1pPr marL="0" indent="0" algn="ctr">
              <a:buNone/>
              <a:defRPr sz="1600" b="1" baseline="0">
                <a:latin typeface="Book Antiqua" pitchFamily="18" charset="0"/>
                <a:cs typeface="Browallia New" pitchFamily="34"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10" name="Заголовок 9"/>
          <p:cNvSpPr>
            <a:spLocks noGrp="1"/>
          </p:cNvSpPr>
          <p:nvPr>
            <p:ph type="title"/>
          </p:nvPr>
        </p:nvSpPr>
        <p:spPr>
          <a:xfrm>
            <a:off x="0" y="1"/>
            <a:ext cx="12192000" cy="1690688"/>
          </a:xfrm>
        </p:spPr>
        <p:txBody>
          <a:bodyPr/>
          <a:lstStyle/>
          <a:p>
            <a:r>
              <a:rPr lang="ru-RU"/>
              <a:t>Образец заголовка</a:t>
            </a:r>
          </a:p>
        </p:txBody>
      </p:sp>
    </p:spTree>
    <p:extLst>
      <p:ext uri="{BB962C8B-B14F-4D97-AF65-F5344CB8AC3E}">
        <p14:creationId xmlns:p14="http://schemas.microsoft.com/office/powerpoint/2010/main" val="1605731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4C0A00F5-C026-46CF-9DF2-DEB59D613CEB}" type="datetimeFigureOut">
              <a:rPr lang="en-US"/>
              <a:pPr>
                <a:defRPr/>
              </a:pPr>
              <a:t>1/6/2021</a:t>
            </a:fld>
            <a:endParaRPr lang="en-US"/>
          </a:p>
        </p:txBody>
      </p:sp>
      <p:sp>
        <p:nvSpPr>
          <p:cNvPr id="6"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7"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0C4367A7-2A43-4284-B128-352BA5B80296}" type="slidenum">
              <a:rPr lang="en-US" altLang="en-US"/>
              <a:pPr>
                <a:defRPr/>
              </a:pPr>
              <a:t>‹#›</a:t>
            </a:fld>
            <a:endParaRPr lang="en-US" altLang="en-US"/>
          </a:p>
        </p:txBody>
      </p:sp>
    </p:spTree>
    <p:extLst>
      <p:ext uri="{BB962C8B-B14F-4D97-AF65-F5344CB8AC3E}">
        <p14:creationId xmlns:p14="http://schemas.microsoft.com/office/powerpoint/2010/main" val="33601156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en-US"/>
          </a:p>
        </p:txBody>
      </p:sp>
      <p:sp>
        <p:nvSpPr>
          <p:cNvPr id="3" name="Рисунок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5A9C6A07-6C2E-45E5-9F93-37DB3C5EA9A9}" type="datetimeFigureOut">
              <a:rPr lang="en-US"/>
              <a:pPr>
                <a:defRPr/>
              </a:pPr>
              <a:t>1/6/2021</a:t>
            </a:fld>
            <a:endParaRPr lang="en-US"/>
          </a:p>
        </p:txBody>
      </p:sp>
      <p:sp>
        <p:nvSpPr>
          <p:cNvPr id="6"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7"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9029A3FE-B4C5-4369-8E4A-DB627B84A6E3}" type="slidenum">
              <a:rPr lang="en-US" altLang="en-US"/>
              <a:pPr>
                <a:defRPr/>
              </a:pPr>
              <a:t>‹#›</a:t>
            </a:fld>
            <a:endParaRPr lang="en-US" altLang="en-US"/>
          </a:p>
        </p:txBody>
      </p:sp>
    </p:spTree>
    <p:extLst>
      <p:ext uri="{BB962C8B-B14F-4D97-AF65-F5344CB8AC3E}">
        <p14:creationId xmlns:p14="http://schemas.microsoft.com/office/powerpoint/2010/main" val="2795948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68B26869-942B-4D24-81FA-6CA22105FDE6}" type="datetimeFigureOut">
              <a:rPr lang="en-US"/>
              <a:pPr>
                <a:defRPr/>
              </a:pPr>
              <a:t>1/6/2021</a:t>
            </a:fld>
            <a:endParaRPr lang="en-US"/>
          </a:p>
        </p:txBody>
      </p:sp>
      <p:sp>
        <p:nvSpPr>
          <p:cNvPr id="5"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6"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69CF85B3-2456-4118-BECE-FB576D861629}" type="slidenum">
              <a:rPr lang="en-US" altLang="en-US"/>
              <a:pPr>
                <a:defRPr/>
              </a:pPr>
              <a:t>‹#›</a:t>
            </a:fld>
            <a:endParaRPr lang="en-US" altLang="en-US"/>
          </a:p>
        </p:txBody>
      </p:sp>
    </p:spTree>
    <p:extLst>
      <p:ext uri="{BB962C8B-B14F-4D97-AF65-F5344CB8AC3E}">
        <p14:creationId xmlns:p14="http://schemas.microsoft.com/office/powerpoint/2010/main" val="3555540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endParaRPr lang="en-US"/>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48E85A25-CBB2-430E-9D0F-C41BEF5E491E}" type="datetimeFigureOut">
              <a:rPr lang="en-US"/>
              <a:pPr>
                <a:defRPr/>
              </a:pPr>
              <a:t>1/6/2021</a:t>
            </a:fld>
            <a:endParaRPr lang="en-US"/>
          </a:p>
        </p:txBody>
      </p:sp>
      <p:sp>
        <p:nvSpPr>
          <p:cNvPr id="5"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6"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E4E011D3-C6A6-4042-B625-1CF54B3DFBD8}" type="slidenum">
              <a:rPr lang="en-US" altLang="en-US"/>
              <a:pPr>
                <a:defRPr/>
              </a:pPr>
              <a:t>‹#›</a:t>
            </a:fld>
            <a:endParaRPr lang="en-US" altLang="en-US"/>
          </a:p>
        </p:txBody>
      </p:sp>
    </p:spTree>
    <p:extLst>
      <p:ext uri="{BB962C8B-B14F-4D97-AF65-F5344CB8AC3E}">
        <p14:creationId xmlns:p14="http://schemas.microsoft.com/office/powerpoint/2010/main" val="2524845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2742E5-6955-4989-8432-D037ACF65128}"/>
              </a:ext>
            </a:extLst>
          </p:cNvPr>
          <p:cNvSpPr txBox="1"/>
          <p:nvPr userDrawn="1"/>
        </p:nvSpPr>
        <p:spPr>
          <a:xfrm>
            <a:off x="10737850" y="6654800"/>
            <a:ext cx="1193800" cy="215900"/>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r">
              <a:defRPr/>
            </a:pPr>
            <a:fld id="{3EE41B8D-9E57-4776-8A4F-5E7984D3EDBE}" type="slidenum">
              <a:rPr lang="en-US" altLang="en-US" sz="800" smtClean="0">
                <a:solidFill>
                  <a:schemeClr val="bg1"/>
                </a:solidFill>
              </a:rPr>
              <a:pPr algn="r">
                <a:defRPr/>
              </a:pPr>
              <a:t>‹#›</a:t>
            </a:fld>
            <a:endParaRPr lang="en-US" altLang="en-US" sz="800">
              <a:solidFill>
                <a:schemeClr val="bg1"/>
              </a:solidFill>
            </a:endParaRPr>
          </a:p>
        </p:txBody>
      </p:sp>
      <p:sp>
        <p:nvSpPr>
          <p:cNvPr id="4" name="Text Placeholder 3"/>
          <p:cNvSpPr>
            <a:spLocks noGrp="1"/>
          </p:cNvSpPr>
          <p:nvPr>
            <p:ph type="body" sz="quarter" idx="10"/>
          </p:nvPr>
        </p:nvSpPr>
        <p:spPr>
          <a:xfrm>
            <a:off x="609600" y="1584325"/>
            <a:ext cx="10972800" cy="4360366"/>
          </a:xfrm>
          <a:prstGeom prst="rect">
            <a:avLst/>
          </a:prstGeom>
        </p:spPr>
        <p:txBody>
          <a:bodyPr/>
          <a:lstStyle>
            <a:lvl1pPr>
              <a:buClr>
                <a:schemeClr val="accent6"/>
              </a:buClr>
              <a:buSzPct val="100000"/>
              <a:buFont typeface="Arial"/>
              <a:buChar char="•"/>
              <a:defRPr sz="2800" b="0" spc="0">
                <a:solidFill>
                  <a:srgbClr val="535352"/>
                </a:solidFill>
                <a:latin typeface="Calibri"/>
                <a:cs typeface="Calibri"/>
              </a:defRPr>
            </a:lvl1pPr>
            <a:lvl2pPr>
              <a:defRPr>
                <a:solidFill>
                  <a:srgbClr val="535352"/>
                </a:solidFill>
                <a:latin typeface="Calibri"/>
                <a:cs typeface="Calibri"/>
              </a:defRPr>
            </a:lvl2pPr>
            <a:lvl3pPr marL="1143000" indent="-228600">
              <a:buSzPct val="83000"/>
              <a:buFont typeface="Courier New"/>
              <a:buChar char="o"/>
              <a:defRPr>
                <a:solidFill>
                  <a:srgbClr val="535352"/>
                </a:solidFill>
                <a:latin typeface="Calibri"/>
                <a:cs typeface="Calibri"/>
              </a:defRPr>
            </a:lvl3pPr>
            <a:lvl4pPr>
              <a:defRPr>
                <a:solidFill>
                  <a:srgbClr val="535352"/>
                </a:solidFill>
                <a:latin typeface="Calibri"/>
                <a:cs typeface="Calibri"/>
              </a:defRPr>
            </a:lvl4pPr>
            <a:lvl5pPr>
              <a:defRPr>
                <a:solidFill>
                  <a:srgbClr val="535352"/>
                </a:solidFill>
                <a:latin typeface="Calibri"/>
                <a:cs typeface="Calibri"/>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87734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pic>
        <p:nvPicPr>
          <p:cNvPr id="4" name="Рисунок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9075" y="177800"/>
            <a:ext cx="88582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5960E5BD-FA6C-404D-8151-9EB549A0C990}"/>
              </a:ext>
            </a:extLst>
          </p:cNvPr>
          <p:cNvCxnSpPr/>
          <p:nvPr userDrawn="1"/>
        </p:nvCxnSpPr>
        <p:spPr>
          <a:xfrm flipV="1">
            <a:off x="0" y="1009650"/>
            <a:ext cx="12192000" cy="38100"/>
          </a:xfrm>
          <a:prstGeom prst="line">
            <a:avLst/>
          </a:prstGeom>
          <a:ln w="76200">
            <a:solidFill>
              <a:srgbClr val="2D7BB7"/>
            </a:solidFill>
          </a:ln>
        </p:spPr>
        <p:style>
          <a:lnRef idx="1">
            <a:schemeClr val="accent1"/>
          </a:lnRef>
          <a:fillRef idx="0">
            <a:schemeClr val="accent1"/>
          </a:fillRef>
          <a:effectRef idx="0">
            <a:schemeClr val="accent1"/>
          </a:effectRef>
          <a:fontRef idx="minor">
            <a:schemeClr val="tx1"/>
          </a:fontRef>
        </p:style>
      </p:cxnSp>
      <p:sp>
        <p:nvSpPr>
          <p:cNvPr id="3" name="Подзаголовок 2"/>
          <p:cNvSpPr>
            <a:spLocks noGrp="1"/>
          </p:cNvSpPr>
          <p:nvPr>
            <p:ph type="subTitle" idx="1"/>
          </p:nvPr>
        </p:nvSpPr>
        <p:spPr>
          <a:xfrm>
            <a:off x="1119115" y="449405"/>
            <a:ext cx="2765945" cy="437699"/>
          </a:xfrm>
        </p:spPr>
        <p:txBody>
          <a:bodyPr/>
          <a:lstStyle>
            <a:lvl1pPr marL="0" indent="0" algn="ctr">
              <a:buNone/>
              <a:defRPr sz="1600" b="1" baseline="0">
                <a:latin typeface="Book Antiqua" pitchFamily="18" charset="0"/>
                <a:cs typeface="Browallia New" pitchFamily="34"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10" name="Заголовок 9"/>
          <p:cNvSpPr>
            <a:spLocks noGrp="1"/>
          </p:cNvSpPr>
          <p:nvPr>
            <p:ph type="title"/>
          </p:nvPr>
        </p:nvSpPr>
        <p:spPr>
          <a:xfrm>
            <a:off x="0" y="1"/>
            <a:ext cx="12192000" cy="1690688"/>
          </a:xfrm>
        </p:spPr>
        <p:txBody>
          <a:bodyPr/>
          <a:lstStyle/>
          <a:p>
            <a:r>
              <a:rPr lang="ru-RU"/>
              <a:t>Образец заголовка</a:t>
            </a:r>
          </a:p>
        </p:txBody>
      </p:sp>
    </p:spTree>
    <p:extLst>
      <p:ext uri="{BB962C8B-B14F-4D97-AF65-F5344CB8AC3E}">
        <p14:creationId xmlns:p14="http://schemas.microsoft.com/office/powerpoint/2010/main" val="2903274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D95ADCB9-D3C6-4588-9A7A-1CD9F153D39B}" type="datetimeFigureOut">
              <a:rPr lang="en-US"/>
              <a:pPr>
                <a:defRPr/>
              </a:pPr>
              <a:t>1/6/2021</a:t>
            </a:fld>
            <a:endParaRPr lang="en-US"/>
          </a:p>
        </p:txBody>
      </p:sp>
      <p:sp>
        <p:nvSpPr>
          <p:cNvPr id="4"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5"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550867B9-A958-4CFB-829C-0DE4B61575C6}" type="slidenum">
              <a:rPr lang="en-US" altLang="en-US"/>
              <a:pPr>
                <a:defRPr/>
              </a:pPr>
              <a:t>‹#›</a:t>
            </a:fld>
            <a:endParaRPr lang="en-US" altLang="en-US"/>
          </a:p>
        </p:txBody>
      </p:sp>
    </p:spTree>
    <p:extLst>
      <p:ext uri="{BB962C8B-B14F-4D97-AF65-F5344CB8AC3E}">
        <p14:creationId xmlns:p14="http://schemas.microsoft.com/office/powerpoint/2010/main" val="1044659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F7A68F1F-8D79-45E1-9376-18C91D126E56}" type="datetimeFigureOut">
              <a:rPr lang="en-US"/>
              <a:pPr>
                <a:defRPr/>
              </a:pPr>
              <a:t>1/6/2021</a:t>
            </a:fld>
            <a:endParaRPr lang="en-US"/>
          </a:p>
        </p:txBody>
      </p:sp>
      <p:sp>
        <p:nvSpPr>
          <p:cNvPr id="5"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6"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5C5C625D-318E-4DD5-9CF7-8DFDC3932B5B}" type="slidenum">
              <a:rPr lang="en-US" altLang="en-US"/>
              <a:pPr>
                <a:defRPr/>
              </a:pPr>
              <a:t>‹#›</a:t>
            </a:fld>
            <a:endParaRPr lang="en-US" altLang="en-US"/>
          </a:p>
        </p:txBody>
      </p:sp>
    </p:spTree>
    <p:extLst>
      <p:ext uri="{BB962C8B-B14F-4D97-AF65-F5344CB8AC3E}">
        <p14:creationId xmlns:p14="http://schemas.microsoft.com/office/powerpoint/2010/main" val="717460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en-US"/>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CD048F0B-9F11-4BC0-8B10-5CD0C3D1462A}" type="datetimeFigureOut">
              <a:rPr lang="en-US"/>
              <a:pPr>
                <a:defRPr/>
              </a:pPr>
              <a:t>1/6/2021</a:t>
            </a:fld>
            <a:endParaRPr lang="en-US"/>
          </a:p>
        </p:txBody>
      </p:sp>
      <p:sp>
        <p:nvSpPr>
          <p:cNvPr id="5"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6"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4664D0E1-3E9E-415B-BA2E-B1F540C1575D}" type="slidenum">
              <a:rPr lang="en-US" altLang="en-US"/>
              <a:pPr>
                <a:defRPr/>
              </a:pPr>
              <a:t>‹#›</a:t>
            </a:fld>
            <a:endParaRPr lang="en-US" altLang="en-US"/>
          </a:p>
        </p:txBody>
      </p:sp>
    </p:spTree>
    <p:extLst>
      <p:ext uri="{BB962C8B-B14F-4D97-AF65-F5344CB8AC3E}">
        <p14:creationId xmlns:p14="http://schemas.microsoft.com/office/powerpoint/2010/main" val="3781229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8252BE87-7AB2-4EDB-8CF8-D873A5C46CFF}" type="datetimeFigureOut">
              <a:rPr lang="en-US"/>
              <a:pPr>
                <a:defRPr/>
              </a:pPr>
              <a:t>1/6/2021</a:t>
            </a:fld>
            <a:endParaRPr lang="en-US"/>
          </a:p>
        </p:txBody>
      </p:sp>
      <p:sp>
        <p:nvSpPr>
          <p:cNvPr id="6"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7"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AF6B719B-6532-4FA9-9690-ED994CD32AF0}" type="slidenum">
              <a:rPr lang="en-US" altLang="en-US"/>
              <a:pPr>
                <a:defRPr/>
              </a:pPr>
              <a:t>‹#›</a:t>
            </a:fld>
            <a:endParaRPr lang="en-US" altLang="en-US"/>
          </a:p>
        </p:txBody>
      </p:sp>
    </p:spTree>
    <p:extLst>
      <p:ext uri="{BB962C8B-B14F-4D97-AF65-F5344CB8AC3E}">
        <p14:creationId xmlns:p14="http://schemas.microsoft.com/office/powerpoint/2010/main" val="3005559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endParaRPr lang="en-US"/>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837CD378-F67D-43EE-8E8E-0F616592861D}" type="datetimeFigureOut">
              <a:rPr lang="en-US"/>
              <a:pPr>
                <a:defRPr/>
              </a:pPr>
              <a:t>1/6/2021</a:t>
            </a:fld>
            <a:endParaRPr lang="en-US"/>
          </a:p>
        </p:txBody>
      </p:sp>
      <p:sp>
        <p:nvSpPr>
          <p:cNvPr id="8"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9"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AA5DBE03-855D-46E1-9291-4B8E6A784073}" type="slidenum">
              <a:rPr lang="en-US" altLang="en-US"/>
              <a:pPr>
                <a:defRPr/>
              </a:pPr>
              <a:t>‹#›</a:t>
            </a:fld>
            <a:endParaRPr lang="en-US" altLang="en-US"/>
          </a:p>
        </p:txBody>
      </p:sp>
    </p:spTree>
    <p:extLst>
      <p:ext uri="{BB962C8B-B14F-4D97-AF65-F5344CB8AC3E}">
        <p14:creationId xmlns:p14="http://schemas.microsoft.com/office/powerpoint/2010/main" val="3850538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9B858C3E-C3BD-499E-8264-86FC3ED5CC2A}" type="datetimeFigureOut">
              <a:rPr lang="en-US"/>
              <a:pPr>
                <a:defRPr/>
              </a:pPr>
              <a:t>1/6/2021</a:t>
            </a:fld>
            <a:endParaRPr lang="en-US"/>
          </a:p>
        </p:txBody>
      </p:sp>
      <p:sp>
        <p:nvSpPr>
          <p:cNvPr id="4"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5"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CBD79B95-57F6-4AF6-8800-95244C8DCE21}" type="slidenum">
              <a:rPr lang="en-US" altLang="en-US"/>
              <a:pPr>
                <a:defRPr/>
              </a:pPr>
              <a:t>‹#›</a:t>
            </a:fld>
            <a:endParaRPr lang="en-US" altLang="en-US"/>
          </a:p>
        </p:txBody>
      </p:sp>
    </p:spTree>
    <p:extLst>
      <p:ext uri="{BB962C8B-B14F-4D97-AF65-F5344CB8AC3E}">
        <p14:creationId xmlns:p14="http://schemas.microsoft.com/office/powerpoint/2010/main" val="1641385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a:extLst>
              <a:ext uri="{FF2B5EF4-FFF2-40B4-BE49-F238E27FC236}">
                <a16:creationId xmlns:a16="http://schemas.microsoft.com/office/drawing/2014/main" id="{0CE38B2E-B942-43C0-AF69-B1E8433B176D}"/>
              </a:ext>
            </a:extLst>
          </p:cNvPr>
          <p:cNvSpPr>
            <a:spLocks noGrp="1"/>
          </p:cNvSpPr>
          <p:nvPr>
            <p:ph type="dt" sz="half" idx="10"/>
          </p:nvPr>
        </p:nvSpPr>
        <p:spPr/>
        <p:txBody>
          <a:bodyPr/>
          <a:lstStyle>
            <a:lvl1pPr>
              <a:defRPr/>
            </a:lvl1pPr>
          </a:lstStyle>
          <a:p>
            <a:pPr>
              <a:defRPr/>
            </a:pPr>
            <a:fld id="{E72E4676-5D3F-4F21-8104-1D58BEE0E5D8}" type="datetimeFigureOut">
              <a:rPr lang="en-US"/>
              <a:pPr>
                <a:defRPr/>
              </a:pPr>
              <a:t>1/6/2021</a:t>
            </a:fld>
            <a:endParaRPr lang="en-US"/>
          </a:p>
        </p:txBody>
      </p:sp>
      <p:sp>
        <p:nvSpPr>
          <p:cNvPr id="3" name="Нижний колонтитул 4">
            <a:extLst>
              <a:ext uri="{FF2B5EF4-FFF2-40B4-BE49-F238E27FC236}">
                <a16:creationId xmlns:a16="http://schemas.microsoft.com/office/drawing/2014/main" id="{1196F2BC-6288-4AA2-B10D-E936FCBCBCC1}"/>
              </a:ext>
            </a:extLst>
          </p:cNvPr>
          <p:cNvSpPr>
            <a:spLocks noGrp="1"/>
          </p:cNvSpPr>
          <p:nvPr>
            <p:ph type="ftr" sz="quarter" idx="11"/>
          </p:nvPr>
        </p:nvSpPr>
        <p:spPr/>
        <p:txBody>
          <a:bodyPr/>
          <a:lstStyle>
            <a:lvl1pPr>
              <a:defRPr/>
            </a:lvl1pPr>
          </a:lstStyle>
          <a:p>
            <a:pPr>
              <a:defRPr/>
            </a:pPr>
            <a:endParaRPr lang="en-US"/>
          </a:p>
        </p:txBody>
      </p:sp>
      <p:sp>
        <p:nvSpPr>
          <p:cNvPr id="4" name="Номер слайда 5">
            <a:extLst>
              <a:ext uri="{FF2B5EF4-FFF2-40B4-BE49-F238E27FC236}">
                <a16:creationId xmlns:a16="http://schemas.microsoft.com/office/drawing/2014/main" id="{BDBC6ECF-A818-43D7-A617-10B9AA3200F3}"/>
              </a:ext>
            </a:extLst>
          </p:cNvPr>
          <p:cNvSpPr>
            <a:spLocks noGrp="1"/>
          </p:cNvSpPr>
          <p:nvPr>
            <p:ph type="sldNum" sz="quarter" idx="12"/>
          </p:nvPr>
        </p:nvSpPr>
        <p:spPr/>
        <p:txBody>
          <a:bodyPr/>
          <a:lstStyle>
            <a:lvl1pPr>
              <a:defRPr/>
            </a:lvl1pPr>
          </a:lstStyle>
          <a:p>
            <a:pPr>
              <a:defRPr/>
            </a:pPr>
            <a:fld id="{092FDA94-E76F-44DC-B965-C6F9322D9043}" type="slidenum">
              <a:rPr lang="en-US" altLang="en-US"/>
              <a:pPr>
                <a:defRPr/>
              </a:pPr>
              <a:t>‹#›</a:t>
            </a:fld>
            <a:endParaRPr lang="en-US" altLang="en-US"/>
          </a:p>
        </p:txBody>
      </p:sp>
    </p:spTree>
    <p:extLst>
      <p:ext uri="{BB962C8B-B14F-4D97-AF65-F5344CB8AC3E}">
        <p14:creationId xmlns:p14="http://schemas.microsoft.com/office/powerpoint/2010/main" val="3418434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en-US" smtClean="0"/>
              <a:t>Образец заголовка</a:t>
            </a:r>
            <a:endParaRPr lang="en-US" altLang="en-US" smtClean="0"/>
          </a:p>
        </p:txBody>
      </p:sp>
      <p:sp>
        <p:nvSpPr>
          <p:cNvPr id="2051"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smtClean="0"/>
              <a:t>Образец текста</a:t>
            </a:r>
          </a:p>
          <a:p>
            <a:pPr lvl="1"/>
            <a:r>
              <a:rPr lang="ru-RU" altLang="en-US" smtClean="0"/>
              <a:t>Второй уровень</a:t>
            </a:r>
          </a:p>
          <a:p>
            <a:pPr lvl="2"/>
            <a:r>
              <a:rPr lang="ru-RU" altLang="en-US" smtClean="0"/>
              <a:t>Третий уровень</a:t>
            </a:r>
          </a:p>
          <a:p>
            <a:pPr lvl="3"/>
            <a:r>
              <a:rPr lang="ru-RU" altLang="en-US" smtClean="0"/>
              <a:t>Четвертый уровень</a:t>
            </a:r>
          </a:p>
          <a:p>
            <a:pPr lvl="4"/>
            <a:r>
              <a:rPr lang="ru-RU" altLang="en-US" smtClean="0"/>
              <a:t>Пятый уровень</a:t>
            </a:r>
            <a:endParaRPr lang="en-US" altLang="en-US" smtClean="0"/>
          </a:p>
        </p:txBody>
      </p:sp>
      <p:sp>
        <p:nvSpPr>
          <p:cNvPr id="4" name="Дата 3">
            <a:extLst>
              <a:ext uri="{FF2B5EF4-FFF2-40B4-BE49-F238E27FC236}">
                <a16:creationId xmlns:a16="http://schemas.microsoft.com/office/drawing/2014/main" id="{0CE38B2E-B942-43C0-AF69-B1E8433B17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1E966169-7067-4038-A922-806E2AE02B94}" type="datetimeFigureOut">
              <a:rPr lang="en-US"/>
              <a:pPr>
                <a:defRPr/>
              </a:pPr>
              <a:t>1/6/2021</a:t>
            </a:fld>
            <a:endParaRPr lang="en-US"/>
          </a:p>
        </p:txBody>
      </p:sp>
      <p:sp>
        <p:nvSpPr>
          <p:cNvPr id="5" name="Нижний колонтитул 4">
            <a:extLst>
              <a:ext uri="{FF2B5EF4-FFF2-40B4-BE49-F238E27FC236}">
                <a16:creationId xmlns:a16="http://schemas.microsoft.com/office/drawing/2014/main" id="{1196F2BC-6288-4AA2-B10D-E936FCBCBC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p>
        </p:txBody>
      </p:sp>
      <p:sp>
        <p:nvSpPr>
          <p:cNvPr id="6" name="Номер слайда 5">
            <a:extLst>
              <a:ext uri="{FF2B5EF4-FFF2-40B4-BE49-F238E27FC236}">
                <a16:creationId xmlns:a16="http://schemas.microsoft.com/office/drawing/2014/main" id="{BDBC6ECF-A818-43D7-A617-10B9AA3200F3}"/>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FB3DD80D-1CB4-415B-A3C4-0397CDA3E4A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614" r:id="rId1"/>
    <p:sldLayoutId id="2147484615" r:id="rId2"/>
    <p:sldLayoutId id="2147484602" r:id="rId3"/>
    <p:sldLayoutId id="2147484603" r:id="rId4"/>
    <p:sldLayoutId id="2147484604" r:id="rId5"/>
    <p:sldLayoutId id="2147484605" r:id="rId6"/>
    <p:sldLayoutId id="2147484606" r:id="rId7"/>
    <p:sldLayoutId id="2147484607" r:id="rId8"/>
    <p:sldLayoutId id="2147484608" r:id="rId9"/>
    <p:sldLayoutId id="2147484609" r:id="rId10"/>
    <p:sldLayoutId id="2147484610" r:id="rId11"/>
    <p:sldLayoutId id="2147484611" r:id="rId12"/>
    <p:sldLayoutId id="2147484612" r:id="rId13"/>
    <p:sldLayoutId id="2147484616" r:id="rId1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FFFF"/>
            </a:gs>
            <a:gs pos="50000">
              <a:srgbClr val="FBFBFB"/>
            </a:gs>
            <a:gs pos="100000">
              <a:srgbClr val="D0D0D0"/>
            </a:gs>
          </a:gsLst>
          <a:lin ang="5400000"/>
        </a:gradFill>
        <a:effectLst/>
      </p:bgPr>
    </p:bg>
    <p:spTree>
      <p:nvGrpSpPr>
        <p:cNvPr id="1" name=""/>
        <p:cNvGrpSpPr/>
        <p:nvPr/>
      </p:nvGrpSpPr>
      <p:grpSpPr>
        <a:xfrm>
          <a:off x="0" y="0"/>
          <a:ext cx="0" cy="0"/>
          <a:chOff x="0" y="0"/>
          <a:chExt cx="0" cy="0"/>
        </a:xfrm>
      </p:grpSpPr>
      <p:sp>
        <p:nvSpPr>
          <p:cNvPr id="9218" name="Заголовок 1">
            <a:extLst>
              <a:ext uri="{FF2B5EF4-FFF2-40B4-BE49-F238E27FC236}">
                <a16:creationId xmlns:a16="http://schemas.microsoft.com/office/drawing/2014/main" id="{82DDD248-3771-4BAC-BD10-E8A50AED8F2B}"/>
              </a:ext>
            </a:extLst>
          </p:cNvPr>
          <p:cNvSpPr>
            <a:spLocks noGrp="1"/>
          </p:cNvSpPr>
          <p:nvPr>
            <p:ph type="title"/>
          </p:nvPr>
        </p:nvSpPr>
        <p:spPr/>
        <p:txBody>
          <a:bodyPr/>
          <a:lstStyle/>
          <a:p>
            <a:pPr marL="622300" algn="ctr" eaLnBrk="1" hangingPunct="1">
              <a:lnSpc>
                <a:spcPct val="100000"/>
              </a:lnSpc>
            </a:pPr>
            <a: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o-MD"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o-MD"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o-MD"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ro-MD"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ru-RU" sz="4000" dirty="0" err="1"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Principalele</a:t>
            </a:r>
            <a:r>
              <a:rPr lang="en-US"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modificări</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operate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în</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legislația</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fiscală</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b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pentu</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anul</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2021 </a:t>
            </a:r>
            <a:r>
              <a:rPr lang="ro-RO"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la compartimentul</a:t>
            </a:r>
            <a:r>
              <a:rPr lang="ro-RO"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TVA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și</a:t>
            </a:r>
            <a:r>
              <a:rPr lang="en-US" altLang="ru-RU" sz="40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altLang="ru-RU" sz="4000" dirty="0" err="1">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accize</a:t>
            </a:r>
            <a:r>
              <a:rPr lang="en-US" altLang="ru-RU" sz="72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r>
            <a:br>
              <a:rPr lang="en-US" altLang="ru-RU" sz="7200" dirty="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br>
            <a:endParaRPr lang="en-US" altLang="en-US" i="1" dirty="0" smtClean="0">
              <a:effectLst>
                <a:outerShdw blurRad="38100" dist="38100" dir="2700000" algn="tl">
                  <a:srgbClr val="C0C0C0"/>
                </a:outerShdw>
              </a:effectLst>
              <a:latin typeface="Calibri" panose="020F0502020204030204" pitchFamily="34" charset="0"/>
            </a:endParaRPr>
          </a:p>
        </p:txBody>
      </p:sp>
      <p:sp>
        <p:nvSpPr>
          <p:cNvPr id="9219" name="Прямоугольник 2"/>
          <p:cNvSpPr>
            <a:spLocks noChangeArrowheads="1"/>
          </p:cNvSpPr>
          <p:nvPr/>
        </p:nvSpPr>
        <p:spPr bwMode="auto">
          <a:xfrm>
            <a:off x="5286375" y="5737225"/>
            <a:ext cx="5480050"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ro-RO" sz="1800" dirty="0">
                <a:solidFill>
                  <a:schemeClr val="accent6"/>
                </a:solidFill>
              </a:rPr>
              <a:t>Legea </a:t>
            </a:r>
            <a:r>
              <a:rPr lang="ro-RO" sz="1800" dirty="0" smtClean="0">
                <a:solidFill>
                  <a:schemeClr val="accent6"/>
                </a:solidFill>
              </a:rPr>
              <a:t>nr.257 din 16.12.2020 </a:t>
            </a:r>
            <a:r>
              <a:rPr lang="ro-RO" sz="1800" dirty="0">
                <a:solidFill>
                  <a:schemeClr val="accent6"/>
                </a:solidFill>
              </a:rPr>
              <a:t>cu privire la modificarea unor acte normative </a:t>
            </a:r>
            <a:r>
              <a:rPr lang="ro-RO" sz="1800" dirty="0" smtClean="0">
                <a:solidFill>
                  <a:schemeClr val="accent6"/>
                </a:solidFill>
              </a:rPr>
              <a:t>(Monitorul </a:t>
            </a:r>
            <a:r>
              <a:rPr lang="ro-RO" sz="1800" dirty="0">
                <a:solidFill>
                  <a:schemeClr val="accent6"/>
                </a:solidFill>
              </a:rPr>
              <a:t>O</a:t>
            </a:r>
            <a:r>
              <a:rPr lang="ro-RO" sz="1800" dirty="0" smtClean="0">
                <a:solidFill>
                  <a:schemeClr val="accent6"/>
                </a:solidFill>
              </a:rPr>
              <a:t>ficial nr.353-357 </a:t>
            </a:r>
            <a:r>
              <a:rPr lang="ro-RO" sz="1800" dirty="0">
                <a:solidFill>
                  <a:schemeClr val="accent6"/>
                </a:solidFill>
              </a:rPr>
              <a:t>din 22.12.2020.</a:t>
            </a:r>
            <a:endParaRPr lang="ru-RU" sz="1800" dirty="0">
              <a:solidFill>
                <a:schemeClr val="accent6"/>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97F13EE-B182-4B3C-9DC7-0A46C6DEB660}"/>
              </a:ext>
            </a:extLst>
          </p:cNvPr>
          <p:cNvSpPr>
            <a:spLocks noGrp="1"/>
          </p:cNvSpPr>
          <p:nvPr>
            <p:ph type="title"/>
          </p:nvPr>
        </p:nvSpPr>
        <p:spPr/>
        <p:txBody>
          <a:bodyPr/>
          <a:lstStyle/>
          <a:p>
            <a:pPr indent="361950" algn="ctr">
              <a:buFont typeface="Arial" panose="020B0604020202020204" pitchFamily="34" charset="0"/>
              <a:buNone/>
              <a:defRPr/>
            </a:pPr>
            <a:r>
              <a:rPr lang="ro-RO" sz="2400" b="1" dirty="0">
                <a:solidFill>
                  <a:srgbClr val="0070C0"/>
                </a:solidFill>
              </a:rPr>
              <a:t> </a:t>
            </a:r>
            <a:r>
              <a:rPr lang="en-US" sz="2400" b="1" dirty="0" smtClean="0">
                <a:solidFill>
                  <a:srgbClr val="0070C0"/>
                </a:solidFill>
              </a:rPr>
              <a:t/>
            </a:r>
            <a:br>
              <a:rPr lang="en-US" sz="2400" b="1" dirty="0" smtClean="0">
                <a:solidFill>
                  <a:srgbClr val="0070C0"/>
                </a:solidFill>
              </a:rPr>
            </a:br>
            <a:r>
              <a:rPr lang="ro-RO" sz="2400" b="1" dirty="0" smtClean="0">
                <a:solidFill>
                  <a:srgbClr val="0070C0"/>
                </a:solidFill>
              </a:rPr>
              <a:t>Articolul </a:t>
            </a:r>
            <a:r>
              <a:rPr lang="ro-RO" sz="2400" b="1" dirty="0">
                <a:solidFill>
                  <a:srgbClr val="0070C0"/>
                </a:solidFill>
              </a:rPr>
              <a:t>112. </a:t>
            </a:r>
            <a:r>
              <a:rPr lang="ro-RO" sz="2400" b="1" dirty="0">
                <a:solidFill>
                  <a:srgbClr val="0070C0"/>
                </a:solidFill>
                <a:latin typeface="+mn-lt"/>
              </a:rPr>
              <a:t>Înregistrarea</a:t>
            </a:r>
            <a:r>
              <a:rPr lang="ro-RO" sz="2400" b="1" dirty="0">
                <a:solidFill>
                  <a:srgbClr val="0070C0"/>
                </a:solidFill>
              </a:rPr>
              <a:t> subiectului </a:t>
            </a:r>
            <a:r>
              <a:rPr lang="ro-RO" sz="2400" b="1" dirty="0" smtClean="0">
                <a:solidFill>
                  <a:srgbClr val="0070C0"/>
                </a:solidFill>
              </a:rPr>
              <a:t>impozabil</a:t>
            </a:r>
            <a:r>
              <a:rPr lang="en-US" sz="2400" b="1" dirty="0" smtClean="0">
                <a:solidFill>
                  <a:srgbClr val="0070C0"/>
                </a:solidFill>
              </a:rPr>
              <a:t> </a:t>
            </a:r>
            <a:br>
              <a:rPr lang="en-US" sz="2400" b="1" dirty="0" smtClean="0">
                <a:solidFill>
                  <a:srgbClr val="0070C0"/>
                </a:solidFill>
              </a:rPr>
            </a:br>
            <a:r>
              <a:rPr lang="en-US" sz="2400" b="1" dirty="0" err="1" smtClean="0">
                <a:solidFill>
                  <a:srgbClr val="0070C0"/>
                </a:solidFill>
              </a:rPr>
              <a:t>în</a:t>
            </a:r>
            <a:r>
              <a:rPr lang="en-US" sz="2400" b="1" dirty="0" smtClean="0">
                <a:solidFill>
                  <a:srgbClr val="0070C0"/>
                </a:solidFill>
              </a:rPr>
              <a:t> </a:t>
            </a:r>
            <a:r>
              <a:rPr lang="en-US" sz="2400" b="1" dirty="0" err="1" smtClean="0">
                <a:solidFill>
                  <a:srgbClr val="0070C0"/>
                </a:solidFill>
              </a:rPr>
              <a:t>cadrul</a:t>
            </a:r>
            <a:r>
              <a:rPr lang="en-US" sz="2400" b="1" dirty="0" smtClean="0">
                <a:solidFill>
                  <a:srgbClr val="0070C0"/>
                </a:solidFill>
              </a:rPr>
              <a:t> </a:t>
            </a:r>
            <a:r>
              <a:rPr lang="en-US" sz="2400" b="1" dirty="0" err="1" smtClean="0">
                <a:solidFill>
                  <a:srgbClr val="0070C0"/>
                </a:solidFill>
              </a:rPr>
              <a:t>reorganizării</a:t>
            </a:r>
            <a:endParaRPr lang="ro-RO" altLang="ro-RO" sz="2400" b="1" dirty="0">
              <a:solidFill>
                <a:schemeClr val="accent5">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9459" name="Substituent conținut 6"/>
          <p:cNvSpPr>
            <a:spLocks noGrp="1"/>
          </p:cNvSpPr>
          <p:nvPr>
            <p:ph idx="4294967295"/>
          </p:nvPr>
        </p:nvSpPr>
        <p:spPr>
          <a:xfrm>
            <a:off x="838200" y="1485900"/>
            <a:ext cx="10672763" cy="5029200"/>
          </a:xfrm>
        </p:spPr>
        <p:txBody>
          <a:bodyPr/>
          <a:lstStyle/>
          <a:p>
            <a:pPr marL="0" lvl="0" indent="0" algn="just">
              <a:buNone/>
            </a:pPr>
            <a:endParaRPr lang="en-US" sz="2400" dirty="0" smtClean="0"/>
          </a:p>
          <a:p>
            <a:pPr marL="0" lvl="0" indent="0" algn="just">
              <a:buNone/>
            </a:pPr>
            <a:r>
              <a:rPr lang="ro-RO" sz="2400" dirty="0" smtClean="0"/>
              <a:t>Articolul </a:t>
            </a:r>
            <a:r>
              <a:rPr lang="ro-RO" sz="2400" dirty="0"/>
              <a:t>112 se completează cu alineatul (5) cu următorul cuprins:</a:t>
            </a:r>
            <a:endParaRPr lang="ru-RU" sz="2400" dirty="0"/>
          </a:p>
          <a:p>
            <a:pPr algn="just"/>
            <a:r>
              <a:rPr lang="ro-RO" sz="2400" dirty="0">
                <a:solidFill>
                  <a:srgbClr val="FF0000"/>
                </a:solidFill>
              </a:rPr>
              <a:t>„(5) Subiectul căruia, în cadrul reorganizării prin fuziune, dezmembrare sau transformare, i-au fost transmise drepturi </a:t>
            </a:r>
            <a:r>
              <a:rPr lang="ro-RO" sz="2400" dirty="0" err="1">
                <a:solidFill>
                  <a:srgbClr val="FF0000"/>
                </a:solidFill>
              </a:rPr>
              <a:t>şi</a:t>
            </a:r>
            <a:r>
              <a:rPr lang="ro-RO" sz="2400" dirty="0">
                <a:solidFill>
                  <a:srgbClr val="FF0000"/>
                </a:solidFill>
              </a:rPr>
              <a:t>/sau </a:t>
            </a:r>
            <a:r>
              <a:rPr lang="ro-RO" sz="2400" dirty="0" err="1">
                <a:solidFill>
                  <a:srgbClr val="FF0000"/>
                </a:solidFill>
              </a:rPr>
              <a:t>obligaţii</a:t>
            </a:r>
            <a:r>
              <a:rPr lang="ro-RO" sz="2400" dirty="0">
                <a:solidFill>
                  <a:srgbClr val="FF0000"/>
                </a:solidFill>
              </a:rPr>
              <a:t> de către întreprinderea reorganizată, </a:t>
            </a:r>
            <a:r>
              <a:rPr lang="ro-RO" sz="2400" dirty="0" err="1">
                <a:solidFill>
                  <a:srgbClr val="FF0000"/>
                </a:solidFill>
              </a:rPr>
              <a:t>deţinătoare</a:t>
            </a:r>
            <a:r>
              <a:rPr lang="ro-RO" sz="2400" dirty="0">
                <a:solidFill>
                  <a:srgbClr val="FF0000"/>
                </a:solidFill>
              </a:rPr>
              <a:t> a statutului de plătitor de TVA, se consideră înregistrat în calitate de subiect impozabil cu TVA de la data înregistrării de stat a noilor persoane juridice, cu </a:t>
            </a:r>
            <a:r>
              <a:rPr lang="ro-RO" sz="2400" dirty="0" err="1">
                <a:solidFill>
                  <a:srgbClr val="FF0000"/>
                </a:solidFill>
              </a:rPr>
              <a:t>excepţia</a:t>
            </a:r>
            <a:r>
              <a:rPr lang="ro-RO" sz="2400" dirty="0">
                <a:solidFill>
                  <a:srgbClr val="FF0000"/>
                </a:solidFill>
              </a:rPr>
              <a:t> reorganizării prin </a:t>
            </a:r>
            <a:r>
              <a:rPr lang="ro-RO" sz="2400" dirty="0" err="1">
                <a:solidFill>
                  <a:srgbClr val="FF0000"/>
                </a:solidFill>
              </a:rPr>
              <a:t>absorbţie</a:t>
            </a:r>
            <a:r>
              <a:rPr lang="ro-RO" sz="2400" dirty="0">
                <a:solidFill>
                  <a:srgbClr val="FF0000"/>
                </a:solidFill>
              </a:rPr>
              <a:t>, pentru care data înregistrării în calitate de subiect al impunerii cu TVA este data înregistrării modificărilor în actele de constituire ale persoanei juridice absorbante.</a:t>
            </a:r>
            <a:endParaRPr lang="ru-RU" sz="2400" dirty="0">
              <a:solidFill>
                <a:srgbClr val="FF0000"/>
              </a:solidFill>
            </a:endParaRPr>
          </a:p>
          <a:p>
            <a:pPr algn="just"/>
            <a:r>
              <a:rPr lang="ro-RO" sz="2400" dirty="0">
                <a:solidFill>
                  <a:srgbClr val="FF0000"/>
                </a:solidFill>
              </a:rPr>
              <a:t>Subiecții sunt obligați să înștiințeze oficial Serviciul Fiscal de Stat, în termen de 5 zile lucrătoare de la data înregistrării de stat a noilor persoane juridice, cu </a:t>
            </a:r>
            <a:r>
              <a:rPr lang="ro-RO" sz="2400" dirty="0" err="1">
                <a:solidFill>
                  <a:srgbClr val="FF0000"/>
                </a:solidFill>
              </a:rPr>
              <a:t>excepţia</a:t>
            </a:r>
            <a:r>
              <a:rPr lang="ro-RO" sz="2400" dirty="0">
                <a:solidFill>
                  <a:srgbClr val="FF0000"/>
                </a:solidFill>
              </a:rPr>
              <a:t> reorganizării prin </a:t>
            </a:r>
            <a:r>
              <a:rPr lang="ro-RO" sz="2400" dirty="0" err="1">
                <a:solidFill>
                  <a:srgbClr val="FF0000"/>
                </a:solidFill>
              </a:rPr>
              <a:t>absorbţie</a:t>
            </a:r>
            <a:r>
              <a:rPr lang="ro-RO" sz="2400" dirty="0">
                <a:solidFill>
                  <a:srgbClr val="FF0000"/>
                </a:solidFill>
              </a:rPr>
              <a:t>, pentru care termenul de 5 zile lucrătoare începe a curge de la data înregistrării modificărilor în actele de constituire ale persoanei juridice absorbante.”</a:t>
            </a:r>
            <a:endParaRPr lang="ru-RU" sz="2400"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u 6">
            <a:extLst>
              <a:ext uri="{FF2B5EF4-FFF2-40B4-BE49-F238E27FC236}">
                <a16:creationId xmlns:a16="http://schemas.microsoft.com/office/drawing/2014/main" id="{B3A019E7-ACD8-41B8-B427-A56941560021}"/>
              </a:ext>
            </a:extLst>
          </p:cNvPr>
          <p:cNvSpPr>
            <a:spLocks noGrp="1"/>
          </p:cNvSpPr>
          <p:nvPr>
            <p:ph type="title"/>
          </p:nvPr>
        </p:nvSpPr>
        <p:spPr/>
        <p:txBody>
          <a:bodyPr/>
          <a:lstStyle/>
          <a:p>
            <a:pPr algn="ctr">
              <a:defRPr/>
            </a:pPr>
            <a:r>
              <a:rPr lang="ro-RO" sz="3600" b="1" dirty="0">
                <a:solidFill>
                  <a:srgbClr val="0070C0"/>
                </a:solidFill>
                <a:latin typeface="Calibri"/>
              </a:rPr>
              <a:t> Articolul 115. Declararea T.V.A. </a:t>
            </a:r>
            <a:r>
              <a:rPr lang="ro-RO" sz="3600" b="1" dirty="0" err="1">
                <a:solidFill>
                  <a:srgbClr val="0070C0"/>
                </a:solidFill>
                <a:latin typeface="Calibri"/>
              </a:rPr>
              <a:t>şi</a:t>
            </a:r>
            <a:r>
              <a:rPr lang="ro-RO" sz="3600" b="1" dirty="0">
                <a:solidFill>
                  <a:srgbClr val="0070C0"/>
                </a:solidFill>
                <a:latin typeface="Calibri"/>
              </a:rPr>
              <a:t> achitarea ei</a:t>
            </a:r>
            <a:endParaRPr lang="ro-RO" sz="3600" dirty="0">
              <a:solidFill>
                <a:schemeClr val="accent5">
                  <a:lumMod val="75000"/>
                </a:schemeClr>
              </a:solidFill>
              <a:effectLst>
                <a:outerShdw blurRad="38100" dist="38100" dir="2700000" algn="tl">
                  <a:srgbClr val="000000">
                    <a:alpha val="43137"/>
                  </a:srgbClr>
                </a:outerShdw>
              </a:effectLst>
            </a:endParaRPr>
          </a:p>
        </p:txBody>
      </p:sp>
      <p:sp>
        <p:nvSpPr>
          <p:cNvPr id="20483" name="Substituent conținut 7"/>
          <p:cNvSpPr>
            <a:spLocks noGrp="1"/>
          </p:cNvSpPr>
          <p:nvPr>
            <p:ph idx="4294967295"/>
          </p:nvPr>
        </p:nvSpPr>
        <p:spPr>
          <a:xfrm>
            <a:off x="1163782" y="1736725"/>
            <a:ext cx="9351818" cy="4522788"/>
          </a:xfrm>
        </p:spPr>
        <p:txBody>
          <a:bodyPr/>
          <a:lstStyle/>
          <a:p>
            <a:pPr marL="0" indent="0" algn="just">
              <a:lnSpc>
                <a:spcPct val="107000"/>
              </a:lnSpc>
              <a:spcAft>
                <a:spcPts val="800"/>
              </a:spcAft>
              <a:buNone/>
            </a:pPr>
            <a:r>
              <a:rPr lang="ro-RO" dirty="0"/>
              <a:t>La articolul 115 alineatul (2) litera b), după cuvintele „a căror achitare se face” se introduce cuvântul „până”.</a:t>
            </a:r>
          </a:p>
          <a:p>
            <a:pPr marL="0" indent="0" algn="just">
              <a:lnSpc>
                <a:spcPct val="107000"/>
              </a:lnSpc>
              <a:spcAft>
                <a:spcPts val="800"/>
              </a:spcAft>
              <a:buNone/>
            </a:pPr>
            <a:r>
              <a:rPr lang="ro-RO" dirty="0"/>
              <a:t>Fiecare subiect impozabil trebuie să verse la buget suma T.V.A., care urmează a fi achitată pentru fiecare perioadă fiscală, cel </a:t>
            </a:r>
            <a:r>
              <a:rPr lang="ro-RO" dirty="0" err="1"/>
              <a:t>tîrziu</a:t>
            </a:r>
            <a:r>
              <a:rPr lang="ro-RO" dirty="0"/>
              <a:t> la data stabilită pentru prezentarea </a:t>
            </a:r>
            <a:r>
              <a:rPr lang="ro-RO" dirty="0" err="1"/>
              <a:t>declaraţiei</a:t>
            </a:r>
            <a:r>
              <a:rPr lang="ro-RO" dirty="0"/>
              <a:t> pe această perioadă, cu </a:t>
            </a:r>
            <a:r>
              <a:rPr lang="ro-RO" dirty="0" err="1"/>
              <a:t>excepţia</a:t>
            </a:r>
            <a:r>
              <a:rPr lang="ro-RO" dirty="0"/>
              <a:t> achitării T.V.A. în buget, pentru serviciile importate, a căror achitare se face </a:t>
            </a:r>
            <a:r>
              <a:rPr lang="ro-RO" dirty="0">
                <a:solidFill>
                  <a:srgbClr val="FF0000"/>
                </a:solidFill>
              </a:rPr>
              <a:t>până</a:t>
            </a:r>
            <a:r>
              <a:rPr lang="ro-RO" dirty="0"/>
              <a:t> la data de 25 a lunii următoare celei în care a fost importat sau achitat serviciul, în funcţie de ce a avut loc mai </a:t>
            </a:r>
            <a:r>
              <a:rPr lang="ro-RO" dirty="0" smtClean="0"/>
              <a:t>înainte.</a:t>
            </a:r>
            <a:endParaRPr lang="ru-RU" dirty="0"/>
          </a:p>
          <a:p>
            <a:pPr marL="0" indent="361950" algn="just">
              <a:buFont typeface="Arial" panose="020B0604020202020204" pitchFamily="34" charset="0"/>
              <a:buNone/>
            </a:pPr>
            <a:endParaRPr lang="ro-RO" altLang="ro-RO" sz="4400" dirty="0" smtClean="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id="{DF1F66AD-A7B2-453B-9E4D-C6F03C38AF11}"/>
              </a:ext>
            </a:extLst>
          </p:cNvPr>
          <p:cNvSpPr>
            <a:spLocks noGrp="1"/>
          </p:cNvSpPr>
          <p:nvPr>
            <p:ph type="title"/>
          </p:nvPr>
        </p:nvSpPr>
        <p:spPr/>
        <p:txBody>
          <a:bodyPr/>
          <a:lstStyle/>
          <a:p>
            <a:pPr algn="ctr"/>
            <a:r>
              <a:rPr lang="ro-RO" sz="2400" b="1" dirty="0">
                <a:solidFill>
                  <a:srgbClr val="0070C0"/>
                </a:solidFill>
                <a:latin typeface="+mn-lt"/>
              </a:rPr>
              <a:t>Articolul 117. Factura fiscală</a:t>
            </a:r>
            <a:endParaRPr lang="ro-RO" altLang="ru-RU" sz="2400" b="1" dirty="0" smtClean="0">
              <a:solidFill>
                <a:srgbClr val="2F5597"/>
              </a:solidFill>
              <a:effectLst>
                <a:outerShdw blurRad="38100" dist="38100" dir="2700000" algn="tl">
                  <a:srgbClr val="C0C0C0"/>
                </a:outerShdw>
              </a:effectLst>
              <a:latin typeface="+mn-lt"/>
              <a:cs typeface="Times New Roman" panose="02020603050405020304" pitchFamily="18" charset="0"/>
            </a:endParaRPr>
          </a:p>
        </p:txBody>
      </p:sp>
      <p:sp>
        <p:nvSpPr>
          <p:cNvPr id="21508" name="Substituent conținut 5"/>
          <p:cNvSpPr>
            <a:spLocks noGrp="1"/>
          </p:cNvSpPr>
          <p:nvPr>
            <p:ph sz="half" idx="4294967295"/>
          </p:nvPr>
        </p:nvSpPr>
        <p:spPr>
          <a:xfrm>
            <a:off x="838200" y="1413164"/>
            <a:ext cx="10733088" cy="5341649"/>
          </a:xfrm>
        </p:spPr>
        <p:txBody>
          <a:bodyPr/>
          <a:lstStyle/>
          <a:p>
            <a:pPr marL="0" lvl="0" indent="0" algn="just">
              <a:buNone/>
            </a:pPr>
            <a:r>
              <a:rPr lang="ro-RO" dirty="0"/>
              <a:t>La articolul 117 alineatul (3), după cuvintele „când este solicitată de cumpărător” se introduc cuvintele „dar nu mai târziu de ultima zi a lunii în care a avut loc livrarea”.</a:t>
            </a:r>
          </a:p>
          <a:p>
            <a:pPr marL="0" lvl="0" indent="0">
              <a:buNone/>
            </a:pPr>
            <a:endParaRPr lang="ru-RU" dirty="0"/>
          </a:p>
          <a:p>
            <a:pPr algn="just"/>
            <a:r>
              <a:rPr lang="ro-RO" dirty="0"/>
              <a:t>Pentru </a:t>
            </a:r>
            <a:r>
              <a:rPr lang="ro-RO" dirty="0" err="1"/>
              <a:t>vînzarea</a:t>
            </a:r>
            <a:r>
              <a:rPr lang="ro-RO" dirty="0"/>
              <a:t> cu amănuntul </a:t>
            </a:r>
            <a:r>
              <a:rPr lang="ro-RO" dirty="0" err="1"/>
              <a:t>şi</a:t>
            </a:r>
            <a:r>
              <a:rPr lang="ro-RO" dirty="0"/>
              <a:t> prestările de servicii în locurile special amenajate </a:t>
            </a:r>
            <a:r>
              <a:rPr lang="ro-RO" dirty="0" err="1"/>
              <a:t>şi</a:t>
            </a:r>
            <a:r>
              <a:rPr lang="ro-RO" dirty="0"/>
              <a:t> în cadrul </a:t>
            </a:r>
            <a:r>
              <a:rPr lang="ro-RO" dirty="0" err="1"/>
              <a:t>comerţului</a:t>
            </a:r>
            <a:r>
              <a:rPr lang="ro-RO" dirty="0"/>
              <a:t> electronic, cu plata în numerar </a:t>
            </a:r>
            <a:r>
              <a:rPr lang="ro-RO" dirty="0" err="1"/>
              <a:t>şi</a:t>
            </a:r>
            <a:r>
              <a:rPr lang="ro-RO" dirty="0"/>
              <a:t>/sau prin intermediul instrumentelor de plată fără numerar, eliberarea facturii fiscale nu este obligatorie (cu </a:t>
            </a:r>
            <a:r>
              <a:rPr lang="ro-RO" dirty="0" err="1"/>
              <a:t>excepţia</a:t>
            </a:r>
            <a:r>
              <a:rPr lang="ro-RO" dirty="0"/>
              <a:t> cazurilor </a:t>
            </a:r>
            <a:r>
              <a:rPr lang="ro-RO" dirty="0" err="1"/>
              <a:t>cînd</a:t>
            </a:r>
            <a:r>
              <a:rPr lang="ro-RO" dirty="0"/>
              <a:t> este solicitată de </a:t>
            </a:r>
            <a:r>
              <a:rPr lang="ro-RO" dirty="0" smtClean="0"/>
              <a:t>cumpărător, </a:t>
            </a:r>
            <a:r>
              <a:rPr lang="ro-RO" dirty="0">
                <a:solidFill>
                  <a:srgbClr val="FF0000"/>
                </a:solidFill>
              </a:rPr>
              <a:t>dar nu mai târziu de ultima zi a lunii în care a avut loc </a:t>
            </a:r>
            <a:r>
              <a:rPr lang="ro-RO" dirty="0" smtClean="0">
                <a:solidFill>
                  <a:srgbClr val="FF0000"/>
                </a:solidFill>
              </a:rPr>
              <a:t>livrarea) </a:t>
            </a:r>
            <a:r>
              <a:rPr lang="ro-RO" dirty="0"/>
              <a:t>dacă </a:t>
            </a:r>
            <a:r>
              <a:rPr lang="ro-RO" dirty="0" err="1"/>
              <a:t>sînt</a:t>
            </a:r>
            <a:r>
              <a:rPr lang="ro-RO" dirty="0"/>
              <a:t> respectate următoarele </a:t>
            </a:r>
            <a:r>
              <a:rPr lang="ro-RO" dirty="0" err="1"/>
              <a:t>condiţii</a:t>
            </a:r>
            <a:r>
              <a:rPr lang="ro-RO" dirty="0"/>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id="{92D9C469-BA6F-4D9D-95F5-D2467F38C38B}"/>
              </a:ext>
            </a:extLst>
          </p:cNvPr>
          <p:cNvSpPr>
            <a:spLocks noGrp="1"/>
          </p:cNvSpPr>
          <p:nvPr>
            <p:ph type="title"/>
          </p:nvPr>
        </p:nvSpPr>
        <p:spPr/>
        <p:txBody>
          <a:bodyPr>
            <a:normAutofit/>
          </a:bodyPr>
          <a:lstStyle/>
          <a:p>
            <a:pPr algn="ctr">
              <a:defRPr/>
            </a:pPr>
            <a:r>
              <a:rPr lang="ro-RO" sz="2800" b="1" dirty="0">
                <a:solidFill>
                  <a:srgbClr val="0070C0"/>
                </a:solidFill>
              </a:rPr>
              <a:t>Articolul </a:t>
            </a:r>
            <a:r>
              <a:rPr lang="ro-RO" sz="2800" dirty="0">
                <a:solidFill>
                  <a:srgbClr val="0070C0"/>
                </a:solidFill>
              </a:rPr>
              <a:t>117</a:t>
            </a:r>
            <a:r>
              <a:rPr lang="ro-RO" sz="2800" baseline="30000" dirty="0">
                <a:solidFill>
                  <a:srgbClr val="0070C0"/>
                </a:solidFill>
              </a:rPr>
              <a:t>1  </a:t>
            </a:r>
            <a:br>
              <a:rPr lang="ro-RO" sz="2800" baseline="30000" dirty="0">
                <a:solidFill>
                  <a:srgbClr val="0070C0"/>
                </a:solidFill>
              </a:rPr>
            </a:br>
            <a:r>
              <a:rPr lang="it-IT" sz="2800" baseline="30000" dirty="0" err="1">
                <a:solidFill>
                  <a:srgbClr val="0070C0"/>
                </a:solidFill>
              </a:rPr>
              <a:t>Cazuri</a:t>
            </a:r>
            <a:r>
              <a:rPr lang="it-IT" sz="2800" baseline="30000" dirty="0">
                <a:solidFill>
                  <a:srgbClr val="0070C0"/>
                </a:solidFill>
              </a:rPr>
              <a:t> speciale de </a:t>
            </a:r>
            <a:r>
              <a:rPr lang="it-IT" sz="2800" baseline="30000" dirty="0" err="1">
                <a:solidFill>
                  <a:srgbClr val="0070C0"/>
                </a:solidFill>
              </a:rPr>
              <a:t>eliberare</a:t>
            </a:r>
            <a:r>
              <a:rPr lang="it-IT" sz="2800" baseline="30000" dirty="0">
                <a:solidFill>
                  <a:srgbClr val="0070C0"/>
                </a:solidFill>
              </a:rPr>
              <a:t> a </a:t>
            </a:r>
            <a:r>
              <a:rPr lang="it-IT" sz="2800" baseline="30000" dirty="0" err="1">
                <a:solidFill>
                  <a:srgbClr val="0070C0"/>
                </a:solidFill>
              </a:rPr>
              <a:t>facturilor</a:t>
            </a:r>
            <a:r>
              <a:rPr lang="it-IT" sz="2800" baseline="30000" dirty="0">
                <a:solidFill>
                  <a:srgbClr val="0070C0"/>
                </a:solidFill>
              </a:rPr>
              <a:t> fiscale</a:t>
            </a:r>
            <a:endParaRPr lang="ro-RO" sz="2800" b="1" dirty="0">
              <a:solidFill>
                <a:schemeClr val="accent5">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2532" name="Substituent conținut 5"/>
          <p:cNvSpPr>
            <a:spLocks noGrp="1"/>
          </p:cNvSpPr>
          <p:nvPr>
            <p:ph sz="half" idx="4294967295"/>
          </p:nvPr>
        </p:nvSpPr>
        <p:spPr>
          <a:xfrm>
            <a:off x="706582" y="1766888"/>
            <a:ext cx="10678968" cy="4987925"/>
          </a:xfrm>
        </p:spPr>
        <p:txBody>
          <a:bodyPr/>
          <a:lstStyle/>
          <a:p>
            <a:pPr marL="0" lvl="0" indent="0">
              <a:buNone/>
            </a:pPr>
            <a:r>
              <a:rPr lang="ro-RO" sz="2200" dirty="0"/>
              <a:t>Articolul 117</a:t>
            </a:r>
            <a:r>
              <a:rPr lang="ro-RO" sz="2200" baseline="30000" dirty="0"/>
              <a:t>1</a:t>
            </a:r>
            <a:r>
              <a:rPr lang="ro-RO" sz="2200" dirty="0"/>
              <a:t>:</a:t>
            </a:r>
            <a:endParaRPr lang="ru-RU" sz="2200" dirty="0"/>
          </a:p>
          <a:p>
            <a:pPr marL="0" indent="0" algn="just">
              <a:buNone/>
            </a:pPr>
            <a:r>
              <a:rPr lang="ro-RO" sz="2200" dirty="0"/>
              <a:t>la alineatul (11), în propoziția a doua cuvintele „avizului de însoțire” se substituie cu textul </a:t>
            </a:r>
            <a:r>
              <a:rPr lang="ro-RO" sz="2200" dirty="0">
                <a:solidFill>
                  <a:srgbClr val="FF0000"/>
                </a:solidFill>
              </a:rPr>
              <a:t>„facturii fiscale/avizului de însoțire”,</a:t>
            </a:r>
            <a:r>
              <a:rPr lang="ro-RO" sz="2200" dirty="0"/>
              <a:t> iar în propoziția a treia cuvintele „avizelor de însoțire” se substituie cu textul </a:t>
            </a:r>
            <a:r>
              <a:rPr lang="ro-RO" sz="2200" dirty="0">
                <a:solidFill>
                  <a:srgbClr val="FF0000"/>
                </a:solidFill>
              </a:rPr>
              <a:t>„facturilor fiscale/avizelor de însoțire</a:t>
            </a:r>
            <a:r>
              <a:rPr lang="ro-RO" sz="2200" dirty="0" smtClean="0">
                <a:solidFill>
                  <a:srgbClr val="FF0000"/>
                </a:solidFill>
              </a:rPr>
              <a:t>”</a:t>
            </a:r>
            <a:r>
              <a:rPr lang="en-US" sz="2200" dirty="0" smtClean="0">
                <a:solidFill>
                  <a:srgbClr val="FF0000"/>
                </a:solidFill>
              </a:rPr>
              <a:t>.</a:t>
            </a:r>
            <a:endParaRPr lang="ro-RO" sz="2200" dirty="0">
              <a:solidFill>
                <a:srgbClr val="FF0000"/>
              </a:solidFill>
            </a:endParaRPr>
          </a:p>
          <a:p>
            <a:pPr marL="0" indent="0" algn="just">
              <a:buNone/>
            </a:pPr>
            <a:r>
              <a:rPr lang="ro-RO" sz="2200" dirty="0" smtClean="0"/>
              <a:t>În </a:t>
            </a:r>
            <a:r>
              <a:rPr lang="ro-RO" sz="2200" dirty="0"/>
              <a:t>cazul în care valoarea impozabilă a livrării impozabile de mărfuri se formează în momentul primirii acestora de către cumpărător ca rezultat al determinării calităţii, masei şi calităţilor de consum ale mărfurilor, la expedierea acestora se eliberează factura fiscală/avizul de însoţire a mărfurilor fără completarea indicatorilor obligatorii care, la momentul expedierii mărfurilor, nu sînt indicaţi. După stabilirea valorii impozabile a livrării respective, în baza </a:t>
            </a:r>
            <a:r>
              <a:rPr lang="ro-RO" sz="2200" dirty="0">
                <a:solidFill>
                  <a:srgbClr val="FF0000"/>
                </a:solidFill>
              </a:rPr>
              <a:t>facturii fiscale/avizului de însoțire </a:t>
            </a:r>
            <a:r>
              <a:rPr lang="ro-RO" sz="2200" dirty="0"/>
              <a:t>a mărfurilor, furnizorul prezintă cumpărătorului factura fiscală, în care se reflectă numerele </a:t>
            </a:r>
            <a:r>
              <a:rPr lang="ro-RO" sz="2200" dirty="0" err="1"/>
              <a:t>şi</a:t>
            </a:r>
            <a:r>
              <a:rPr lang="ro-RO" sz="2200" dirty="0"/>
              <a:t> seriile avizelor de </a:t>
            </a:r>
            <a:r>
              <a:rPr lang="ro-RO" sz="2200" dirty="0" err="1"/>
              <a:t>însoţire</a:t>
            </a:r>
            <a:r>
              <a:rPr lang="ro-RO" sz="2200" dirty="0"/>
              <a:t> a mărfurilor, </a:t>
            </a:r>
            <a:r>
              <a:rPr lang="ro-RO" sz="2200" dirty="0" err="1"/>
              <a:t>şi</a:t>
            </a:r>
            <a:r>
              <a:rPr lang="ro-RO" sz="2200" dirty="0"/>
              <a:t> </a:t>
            </a:r>
            <a:r>
              <a:rPr lang="ro-RO" sz="2200" dirty="0" err="1"/>
              <a:t>informaţia</a:t>
            </a:r>
            <a:r>
              <a:rPr lang="ro-RO" sz="2200" dirty="0"/>
              <a:t> despre livrările efectuate. La efectuarea multiplă a unor astfel de livrări în decursul unei luni, furnizorul, în baza </a:t>
            </a:r>
            <a:r>
              <a:rPr lang="ro-RO" sz="2200" dirty="0">
                <a:solidFill>
                  <a:srgbClr val="FF0000"/>
                </a:solidFill>
              </a:rPr>
              <a:t>facturilor fiscale/avizelor de însoțire</a:t>
            </a:r>
            <a:r>
              <a:rPr lang="ro-RO" sz="2200" dirty="0"/>
              <a:t> a mărfurilor, eliberează cel </a:t>
            </a:r>
            <a:r>
              <a:rPr lang="ro-RO" sz="2200" dirty="0" err="1"/>
              <a:t>puţin</a:t>
            </a:r>
            <a:r>
              <a:rPr lang="ro-RO" sz="2200" dirty="0"/>
              <a:t> o dată pe lună factura fiscală pe valoarea livrărilor efectuate.</a:t>
            </a:r>
            <a:endParaRPr lang="ru-RU" sz="2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u 6">
            <a:extLst>
              <a:ext uri="{FF2B5EF4-FFF2-40B4-BE49-F238E27FC236}">
                <a16:creationId xmlns:a16="http://schemas.microsoft.com/office/drawing/2014/main" id="{193442A6-C8F5-4E5B-A816-8BBE4D83D9E1}"/>
              </a:ext>
            </a:extLst>
          </p:cNvPr>
          <p:cNvSpPr>
            <a:spLocks noGrp="1"/>
          </p:cNvSpPr>
          <p:nvPr>
            <p:ph type="title"/>
          </p:nvPr>
        </p:nvSpPr>
        <p:spPr/>
        <p:txBody>
          <a:bodyPr>
            <a:normAutofit/>
          </a:bodyPr>
          <a:lstStyle/>
          <a:p>
            <a:pPr algn="ctr">
              <a:defRPr/>
            </a:pPr>
            <a:r>
              <a:rPr lang="ro-RO" sz="3600" dirty="0">
                <a:solidFill>
                  <a:srgbClr val="0070C0"/>
                </a:solidFill>
                <a:latin typeface="+mn-lt"/>
              </a:rPr>
              <a:t>Articolul 117</a:t>
            </a:r>
            <a:r>
              <a:rPr lang="ro-RO" sz="3600" baseline="30000" dirty="0">
                <a:solidFill>
                  <a:srgbClr val="0070C0"/>
                </a:solidFill>
                <a:latin typeface="+mn-lt"/>
              </a:rPr>
              <a:t>1  </a:t>
            </a:r>
            <a:br>
              <a:rPr lang="ro-RO" sz="3600" baseline="30000" dirty="0">
                <a:solidFill>
                  <a:srgbClr val="0070C0"/>
                </a:solidFill>
                <a:latin typeface="+mn-lt"/>
              </a:rPr>
            </a:br>
            <a:r>
              <a:rPr lang="it-IT" sz="3600" baseline="30000" dirty="0" err="1">
                <a:solidFill>
                  <a:srgbClr val="0070C0"/>
                </a:solidFill>
                <a:latin typeface="+mn-lt"/>
              </a:rPr>
              <a:t>Cazuri</a:t>
            </a:r>
            <a:r>
              <a:rPr lang="it-IT" sz="3600" baseline="30000" dirty="0">
                <a:solidFill>
                  <a:srgbClr val="0070C0"/>
                </a:solidFill>
                <a:latin typeface="+mn-lt"/>
              </a:rPr>
              <a:t> speciale de </a:t>
            </a:r>
            <a:r>
              <a:rPr lang="it-IT" sz="3600" baseline="30000" dirty="0" err="1">
                <a:solidFill>
                  <a:srgbClr val="0070C0"/>
                </a:solidFill>
                <a:latin typeface="+mn-lt"/>
              </a:rPr>
              <a:t>eliberare</a:t>
            </a:r>
            <a:r>
              <a:rPr lang="it-IT" sz="3600" baseline="30000" dirty="0">
                <a:solidFill>
                  <a:srgbClr val="0070C0"/>
                </a:solidFill>
                <a:latin typeface="+mn-lt"/>
              </a:rPr>
              <a:t> a </a:t>
            </a:r>
            <a:r>
              <a:rPr lang="it-IT" sz="3600" baseline="30000" dirty="0" err="1">
                <a:solidFill>
                  <a:srgbClr val="0070C0"/>
                </a:solidFill>
                <a:latin typeface="+mn-lt"/>
              </a:rPr>
              <a:t>facturilor</a:t>
            </a:r>
            <a:r>
              <a:rPr lang="it-IT" sz="3600" baseline="30000" dirty="0">
                <a:solidFill>
                  <a:srgbClr val="0070C0"/>
                </a:solidFill>
                <a:latin typeface="+mn-lt"/>
              </a:rPr>
              <a:t> fiscale</a:t>
            </a:r>
            <a:endParaRPr lang="ro-RO" sz="3600" dirty="0">
              <a:solidFill>
                <a:schemeClr val="accent5">
                  <a:lumMod val="75000"/>
                </a:schemeClr>
              </a:solidFill>
              <a:effectLst>
                <a:outerShdw blurRad="38100" dist="38100" dir="2700000" algn="tl">
                  <a:srgbClr val="000000">
                    <a:alpha val="43137"/>
                  </a:srgbClr>
                </a:outerShdw>
              </a:effectLst>
              <a:latin typeface="+mn-lt"/>
              <a:cs typeface="Times New Roman" panose="02020603050405020304" pitchFamily="18" charset="0"/>
            </a:endParaRPr>
          </a:p>
        </p:txBody>
      </p:sp>
      <p:sp>
        <p:nvSpPr>
          <p:cNvPr id="23555" name="Substituent conținut 7"/>
          <p:cNvSpPr>
            <a:spLocks noGrp="1"/>
          </p:cNvSpPr>
          <p:nvPr>
            <p:ph idx="4294967295"/>
          </p:nvPr>
        </p:nvSpPr>
        <p:spPr>
          <a:xfrm>
            <a:off x="396875" y="2259013"/>
            <a:ext cx="11795125" cy="4449762"/>
          </a:xfrm>
        </p:spPr>
        <p:txBody>
          <a:bodyPr/>
          <a:lstStyle/>
          <a:p>
            <a:pPr marL="0" indent="0" algn="just">
              <a:buNone/>
            </a:pPr>
            <a:r>
              <a:rPr lang="ro-RO" sz="2400" dirty="0" smtClean="0"/>
              <a:t>Se completează </a:t>
            </a:r>
            <a:r>
              <a:rPr lang="ro-RO" sz="2400" dirty="0"/>
              <a:t>cu alineatul (14) cu următorul cuprins:</a:t>
            </a:r>
            <a:endParaRPr lang="ru-RU" sz="2400" dirty="0"/>
          </a:p>
          <a:p>
            <a:pPr marL="0" indent="0" algn="just">
              <a:buNone/>
            </a:pPr>
            <a:r>
              <a:rPr lang="ro-RO" sz="2400" dirty="0" smtClean="0">
                <a:solidFill>
                  <a:srgbClr val="FF0000"/>
                </a:solidFill>
              </a:rPr>
              <a:t>(</a:t>
            </a:r>
            <a:r>
              <a:rPr lang="ro-RO" sz="2400" dirty="0">
                <a:solidFill>
                  <a:srgbClr val="FF0000"/>
                </a:solidFill>
              </a:rPr>
              <a:t>14) La efectuarea livrărilor de servicii, precum şi pentru energie electrică, energie termică, gaz natural, servicii publice de telefonie fixă şi mobilă, servicii comunale, produse petroliere, în cazul utilizării e-facturii, furnizorul eliberează factura fiscală în termen ce nu poate depăşi 10 zile calendaristice de la data livrării acestora</a:t>
            </a:r>
            <a:r>
              <a:rPr lang="ro-RO" sz="2400" dirty="0" smtClean="0">
                <a:solidFill>
                  <a:srgbClr val="FF0000"/>
                </a:solidFill>
              </a:rPr>
              <a:t>.</a:t>
            </a:r>
            <a:endParaRPr lang="ru-RU" sz="2400"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u 6">
            <a:extLst>
              <a:ext uri="{FF2B5EF4-FFF2-40B4-BE49-F238E27FC236}">
                <a16:creationId xmlns:a16="http://schemas.microsoft.com/office/drawing/2014/main" id="{4C14948F-C63D-4086-9D7D-1AA917F4DD02}"/>
              </a:ext>
            </a:extLst>
          </p:cNvPr>
          <p:cNvSpPr>
            <a:spLocks noGrp="1"/>
          </p:cNvSpPr>
          <p:nvPr>
            <p:ph type="title"/>
          </p:nvPr>
        </p:nvSpPr>
        <p:spPr/>
        <p:txBody>
          <a:bodyPr>
            <a:normAutofit/>
          </a:bodyPr>
          <a:lstStyle/>
          <a:p>
            <a:pPr algn="ctr">
              <a:defRPr/>
            </a:pPr>
            <a:r>
              <a:rPr lang="ro-RO" sz="3600" b="1" dirty="0">
                <a:solidFill>
                  <a:srgbClr val="0070C0"/>
                </a:solidFill>
                <a:latin typeface="Calibri"/>
              </a:rPr>
              <a:t> Modificări Accize</a:t>
            </a:r>
            <a:endParaRPr lang="ro-RO" sz="3600" b="1" dirty="0">
              <a:solidFill>
                <a:schemeClr val="accent5">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4579" name="Substituent conținut 7"/>
          <p:cNvSpPr>
            <a:spLocks noGrp="1"/>
          </p:cNvSpPr>
          <p:nvPr>
            <p:ph idx="4294967295"/>
          </p:nvPr>
        </p:nvSpPr>
        <p:spPr>
          <a:xfrm>
            <a:off x="396875" y="1600200"/>
            <a:ext cx="11795125" cy="5108575"/>
          </a:xfrm>
        </p:spPr>
        <p:txBody>
          <a:bodyPr/>
          <a:lstStyle/>
          <a:p>
            <a:pPr marL="0" indent="0" algn="just">
              <a:buNone/>
            </a:pPr>
            <a:r>
              <a:rPr lang="ro-RO" sz="2200" dirty="0"/>
              <a:t>La articolul 119  punctul 1) litera g), textul „de la poziția tarifară 8703” se substituie cu textul „specificate în anexa nr.2 la prezentul titlu”.</a:t>
            </a:r>
            <a:endParaRPr lang="ru-RU" sz="2200" dirty="0"/>
          </a:p>
          <a:p>
            <a:pPr marL="0" indent="0" algn="just">
              <a:buNone/>
            </a:pPr>
            <a:r>
              <a:rPr lang="ro-RO" sz="2200" dirty="0"/>
              <a:t>Acciză – impozit de stat care se percepe, direct sau indirect, asupra următoarelor mărfuri de consum, mijloace de transport </a:t>
            </a:r>
            <a:r>
              <a:rPr lang="ro-RO" sz="2200" dirty="0" err="1" smtClean="0">
                <a:solidFill>
                  <a:srgbClr val="FF0000"/>
                </a:solidFill>
              </a:rPr>
              <a:t>spec</a:t>
            </a:r>
            <a:r>
              <a:rPr lang="en-US" sz="2200" dirty="0" err="1" smtClean="0">
                <a:solidFill>
                  <a:srgbClr val="FF0000"/>
                </a:solidFill>
              </a:rPr>
              <a:t>i</a:t>
            </a:r>
            <a:r>
              <a:rPr lang="ro-RO" sz="2200" dirty="0" err="1" smtClean="0">
                <a:solidFill>
                  <a:srgbClr val="FF0000"/>
                </a:solidFill>
              </a:rPr>
              <a:t>ficate</a:t>
            </a:r>
            <a:r>
              <a:rPr lang="ro-RO" sz="2200" dirty="0" smtClean="0">
                <a:solidFill>
                  <a:srgbClr val="FF0000"/>
                </a:solidFill>
              </a:rPr>
              <a:t> </a:t>
            </a:r>
            <a:r>
              <a:rPr lang="ro-RO" sz="2200" dirty="0">
                <a:solidFill>
                  <a:srgbClr val="FF0000"/>
                </a:solidFill>
              </a:rPr>
              <a:t>în anexa nr.2 la prezentul titlu.</a:t>
            </a:r>
          </a:p>
          <a:p>
            <a:pPr lvl="0" algn="just"/>
            <a:r>
              <a:rPr lang="fr-FR" sz="2200" dirty="0"/>
              <a:t>La </a:t>
            </a:r>
            <a:r>
              <a:rPr lang="fr-FR" sz="2200" dirty="0" err="1"/>
              <a:t>articolul</a:t>
            </a:r>
            <a:r>
              <a:rPr lang="fr-FR" sz="2200" dirty="0"/>
              <a:t> 123, </a:t>
            </a:r>
            <a:r>
              <a:rPr lang="fr-FR" sz="2200" dirty="0" err="1"/>
              <a:t>alineatul</a:t>
            </a:r>
            <a:r>
              <a:rPr lang="fr-FR" sz="2200" dirty="0"/>
              <a:t> (5</a:t>
            </a:r>
            <a:r>
              <a:rPr lang="fr-FR" sz="2200" baseline="30000" dirty="0"/>
              <a:t>1</a:t>
            </a:r>
            <a:r>
              <a:rPr lang="fr-FR" sz="2200" dirty="0"/>
              <a:t>) va </a:t>
            </a:r>
            <a:r>
              <a:rPr lang="fr-FR" sz="2200" dirty="0" err="1"/>
              <a:t>avea</a:t>
            </a:r>
            <a:r>
              <a:rPr lang="fr-FR" sz="2200" dirty="0"/>
              <a:t> </a:t>
            </a:r>
            <a:r>
              <a:rPr lang="fr-FR" sz="2200" dirty="0" err="1"/>
              <a:t>următorul</a:t>
            </a:r>
            <a:r>
              <a:rPr lang="fr-FR" sz="2200" dirty="0"/>
              <a:t> </a:t>
            </a:r>
            <a:r>
              <a:rPr lang="fr-FR" sz="2200" dirty="0" err="1"/>
              <a:t>cuprins</a:t>
            </a:r>
            <a:r>
              <a:rPr lang="fr-FR" sz="2200" dirty="0"/>
              <a:t>: </a:t>
            </a:r>
            <a:endParaRPr lang="ru-RU" sz="2200" dirty="0"/>
          </a:p>
          <a:p>
            <a:pPr marL="0" indent="0" algn="just">
              <a:buNone/>
            </a:pPr>
            <a:r>
              <a:rPr lang="fr-FR" sz="2200" dirty="0">
                <a:solidFill>
                  <a:srgbClr val="FF0000"/>
                </a:solidFill>
              </a:rPr>
              <a:t>„(5</a:t>
            </a:r>
            <a:r>
              <a:rPr lang="fr-FR" sz="2200" baseline="30000" dirty="0">
                <a:solidFill>
                  <a:srgbClr val="FF0000"/>
                </a:solidFill>
              </a:rPr>
              <a:t>1</a:t>
            </a:r>
            <a:r>
              <a:rPr lang="fr-FR" sz="2200" dirty="0">
                <a:solidFill>
                  <a:srgbClr val="FF0000"/>
                </a:solidFill>
              </a:rPr>
              <a:t>) </a:t>
            </a:r>
            <a:r>
              <a:rPr lang="fr-FR" sz="2200" dirty="0" err="1">
                <a:solidFill>
                  <a:srgbClr val="FF0000"/>
                </a:solidFill>
              </a:rPr>
              <a:t>Produsele</a:t>
            </a:r>
            <a:r>
              <a:rPr lang="fr-FR" sz="2200" dirty="0">
                <a:solidFill>
                  <a:srgbClr val="FF0000"/>
                </a:solidFill>
              </a:rPr>
              <a:t> </a:t>
            </a:r>
            <a:r>
              <a:rPr lang="fr-FR" sz="2200" dirty="0" err="1">
                <a:solidFill>
                  <a:srgbClr val="FF0000"/>
                </a:solidFill>
              </a:rPr>
              <a:t>din</a:t>
            </a:r>
            <a:r>
              <a:rPr lang="fr-FR" sz="2200" dirty="0">
                <a:solidFill>
                  <a:srgbClr val="FF0000"/>
                </a:solidFill>
              </a:rPr>
              <a:t> </a:t>
            </a:r>
            <a:r>
              <a:rPr lang="fr-FR" sz="2200" dirty="0" err="1">
                <a:solidFill>
                  <a:srgbClr val="FF0000"/>
                </a:solidFill>
              </a:rPr>
              <a:t>tutun</a:t>
            </a:r>
            <a:r>
              <a:rPr lang="fr-FR" sz="2200" dirty="0">
                <a:solidFill>
                  <a:srgbClr val="FF0000"/>
                </a:solidFill>
              </a:rPr>
              <a:t> </a:t>
            </a:r>
            <a:r>
              <a:rPr lang="fr-FR" sz="2200" dirty="0" err="1">
                <a:solidFill>
                  <a:srgbClr val="FF0000"/>
                </a:solidFill>
              </a:rPr>
              <a:t>și</a:t>
            </a:r>
            <a:r>
              <a:rPr lang="fr-FR" sz="2200" dirty="0">
                <a:solidFill>
                  <a:srgbClr val="FF0000"/>
                </a:solidFill>
              </a:rPr>
              <a:t> </a:t>
            </a:r>
            <a:r>
              <a:rPr lang="fr-FR" sz="2200" dirty="0" err="1">
                <a:solidFill>
                  <a:srgbClr val="FF0000"/>
                </a:solidFill>
              </a:rPr>
              <a:t>înlocuitorii</a:t>
            </a:r>
            <a:r>
              <a:rPr lang="fr-FR" sz="2200" dirty="0">
                <a:solidFill>
                  <a:srgbClr val="FF0000"/>
                </a:solidFill>
              </a:rPr>
              <a:t> </a:t>
            </a:r>
            <a:r>
              <a:rPr lang="fr-FR" sz="2200" dirty="0" err="1">
                <a:solidFill>
                  <a:srgbClr val="FF0000"/>
                </a:solidFill>
              </a:rPr>
              <a:t>din</a:t>
            </a:r>
            <a:r>
              <a:rPr lang="fr-FR" sz="2200" dirty="0">
                <a:solidFill>
                  <a:srgbClr val="FF0000"/>
                </a:solidFill>
              </a:rPr>
              <a:t> </a:t>
            </a:r>
            <a:r>
              <a:rPr lang="fr-FR" sz="2200" dirty="0" err="1">
                <a:solidFill>
                  <a:srgbClr val="FF0000"/>
                </a:solidFill>
              </a:rPr>
              <a:t>tutun</a:t>
            </a:r>
            <a:r>
              <a:rPr lang="fr-FR" sz="2200" dirty="0">
                <a:solidFill>
                  <a:srgbClr val="FF0000"/>
                </a:solidFill>
              </a:rPr>
              <a:t> (</a:t>
            </a:r>
            <a:r>
              <a:rPr lang="fr-FR" sz="2200" dirty="0" err="1">
                <a:solidFill>
                  <a:srgbClr val="FF0000"/>
                </a:solidFill>
              </a:rPr>
              <a:t>amestecuri</a:t>
            </a:r>
            <a:r>
              <a:rPr lang="fr-FR" sz="2200" dirty="0">
                <a:solidFill>
                  <a:srgbClr val="FF0000"/>
                </a:solidFill>
              </a:rPr>
              <a:t> </a:t>
            </a:r>
            <a:r>
              <a:rPr lang="fr-FR" sz="2200" dirty="0" err="1">
                <a:solidFill>
                  <a:srgbClr val="FF0000"/>
                </a:solidFill>
              </a:rPr>
              <a:t>fără</a:t>
            </a:r>
            <a:r>
              <a:rPr lang="fr-FR" sz="2200" dirty="0">
                <a:solidFill>
                  <a:srgbClr val="FF0000"/>
                </a:solidFill>
              </a:rPr>
              <a:t> </a:t>
            </a:r>
            <a:r>
              <a:rPr lang="fr-FR" sz="2200" dirty="0" err="1">
                <a:solidFill>
                  <a:srgbClr val="FF0000"/>
                </a:solidFill>
              </a:rPr>
              <a:t>tutun</a:t>
            </a:r>
            <a:r>
              <a:rPr lang="fr-FR" sz="2200" dirty="0">
                <a:solidFill>
                  <a:srgbClr val="FF0000"/>
                </a:solidFill>
              </a:rPr>
              <a:t> </a:t>
            </a:r>
            <a:r>
              <a:rPr lang="fr-FR" sz="2200" dirty="0" err="1">
                <a:solidFill>
                  <a:srgbClr val="FF0000"/>
                </a:solidFill>
              </a:rPr>
              <a:t>pe</a:t>
            </a:r>
            <a:r>
              <a:rPr lang="fr-FR" sz="2200" dirty="0">
                <a:solidFill>
                  <a:srgbClr val="FF0000"/>
                </a:solidFill>
              </a:rPr>
              <a:t> </a:t>
            </a:r>
            <a:r>
              <a:rPr lang="fr-FR" sz="2200" dirty="0" err="1">
                <a:solidFill>
                  <a:srgbClr val="FF0000"/>
                </a:solidFill>
              </a:rPr>
              <a:t>baza</a:t>
            </a:r>
            <a:r>
              <a:rPr lang="fr-FR" sz="2200" dirty="0">
                <a:solidFill>
                  <a:srgbClr val="FF0000"/>
                </a:solidFill>
              </a:rPr>
              <a:t> </a:t>
            </a:r>
            <a:r>
              <a:rPr lang="fr-FR" sz="2200" dirty="0" err="1">
                <a:solidFill>
                  <a:srgbClr val="FF0000"/>
                </a:solidFill>
              </a:rPr>
              <a:t>frunzei</a:t>
            </a:r>
            <a:r>
              <a:rPr lang="fr-FR" sz="2200" dirty="0">
                <a:solidFill>
                  <a:srgbClr val="FF0000"/>
                </a:solidFill>
              </a:rPr>
              <a:t> de </a:t>
            </a:r>
            <a:r>
              <a:rPr lang="fr-FR" sz="2200" dirty="0" err="1">
                <a:solidFill>
                  <a:srgbClr val="FF0000"/>
                </a:solidFill>
              </a:rPr>
              <a:t>ceai</a:t>
            </a:r>
            <a:r>
              <a:rPr lang="fr-FR" sz="2200" dirty="0">
                <a:solidFill>
                  <a:srgbClr val="FF0000"/>
                </a:solidFill>
              </a:rPr>
              <a:t>) de la </a:t>
            </a:r>
            <a:r>
              <a:rPr lang="fr-FR" sz="2200" dirty="0" err="1">
                <a:solidFill>
                  <a:srgbClr val="FF0000"/>
                </a:solidFill>
              </a:rPr>
              <a:t>poziția</a:t>
            </a:r>
            <a:r>
              <a:rPr lang="fr-FR" sz="2200" dirty="0">
                <a:solidFill>
                  <a:srgbClr val="FF0000"/>
                </a:solidFill>
              </a:rPr>
              <a:t> </a:t>
            </a:r>
            <a:r>
              <a:rPr lang="fr-FR" sz="2200" dirty="0" err="1">
                <a:solidFill>
                  <a:srgbClr val="FF0000"/>
                </a:solidFill>
              </a:rPr>
              <a:t>tarifară</a:t>
            </a:r>
            <a:r>
              <a:rPr lang="fr-FR" sz="2200" dirty="0">
                <a:solidFill>
                  <a:srgbClr val="FF0000"/>
                </a:solidFill>
              </a:rPr>
              <a:t> 24039990001 </a:t>
            </a:r>
            <a:r>
              <a:rPr lang="fr-FR" sz="2200" dirty="0" err="1">
                <a:solidFill>
                  <a:srgbClr val="FF0000"/>
                </a:solidFill>
              </a:rPr>
              <a:t>comercializați</a:t>
            </a:r>
            <a:r>
              <a:rPr lang="fr-FR" sz="2200" dirty="0">
                <a:solidFill>
                  <a:srgbClr val="FF0000"/>
                </a:solidFill>
              </a:rPr>
              <a:t>, </a:t>
            </a:r>
            <a:r>
              <a:rPr lang="fr-FR" sz="2200" dirty="0" err="1">
                <a:solidFill>
                  <a:srgbClr val="FF0000"/>
                </a:solidFill>
              </a:rPr>
              <a:t>transportați</a:t>
            </a:r>
            <a:r>
              <a:rPr lang="fr-FR" sz="2200" dirty="0">
                <a:solidFill>
                  <a:srgbClr val="FF0000"/>
                </a:solidFill>
              </a:rPr>
              <a:t> </a:t>
            </a:r>
            <a:r>
              <a:rPr lang="fr-FR" sz="2200" dirty="0" err="1">
                <a:solidFill>
                  <a:srgbClr val="FF0000"/>
                </a:solidFill>
              </a:rPr>
              <a:t>sau</a:t>
            </a:r>
            <a:r>
              <a:rPr lang="fr-FR" sz="2200" dirty="0">
                <a:solidFill>
                  <a:srgbClr val="FF0000"/>
                </a:solidFill>
              </a:rPr>
              <a:t> </a:t>
            </a:r>
            <a:r>
              <a:rPr lang="fr-FR" sz="2200" dirty="0" err="1">
                <a:solidFill>
                  <a:srgbClr val="FF0000"/>
                </a:solidFill>
              </a:rPr>
              <a:t>depozitați</a:t>
            </a:r>
            <a:r>
              <a:rPr lang="fr-FR" sz="2200" dirty="0">
                <a:solidFill>
                  <a:srgbClr val="FF0000"/>
                </a:solidFill>
              </a:rPr>
              <a:t> </a:t>
            </a:r>
            <a:r>
              <a:rPr lang="fr-FR" sz="2200" dirty="0" err="1">
                <a:solidFill>
                  <a:srgbClr val="FF0000"/>
                </a:solidFill>
              </a:rPr>
              <a:t>pe</a:t>
            </a:r>
            <a:r>
              <a:rPr lang="fr-FR" sz="2200" dirty="0">
                <a:solidFill>
                  <a:srgbClr val="FF0000"/>
                </a:solidFill>
              </a:rPr>
              <a:t> </a:t>
            </a:r>
            <a:r>
              <a:rPr lang="fr-FR" sz="2200" dirty="0" err="1">
                <a:solidFill>
                  <a:srgbClr val="FF0000"/>
                </a:solidFill>
              </a:rPr>
              <a:t>teritoriul</a:t>
            </a:r>
            <a:r>
              <a:rPr lang="fr-FR" sz="2200" dirty="0">
                <a:solidFill>
                  <a:srgbClr val="FF0000"/>
                </a:solidFill>
              </a:rPr>
              <a:t> </a:t>
            </a:r>
            <a:r>
              <a:rPr lang="fr-FR" sz="2200" dirty="0" err="1">
                <a:solidFill>
                  <a:srgbClr val="FF0000"/>
                </a:solidFill>
              </a:rPr>
              <a:t>Republicii</a:t>
            </a:r>
            <a:r>
              <a:rPr lang="fr-FR" sz="2200" dirty="0">
                <a:solidFill>
                  <a:srgbClr val="FF0000"/>
                </a:solidFill>
              </a:rPr>
              <a:t> Moldova </a:t>
            </a:r>
            <a:r>
              <a:rPr lang="fr-FR" sz="2200" dirty="0" err="1">
                <a:solidFill>
                  <a:srgbClr val="FF0000"/>
                </a:solidFill>
              </a:rPr>
              <a:t>ori</a:t>
            </a:r>
            <a:r>
              <a:rPr lang="fr-FR" sz="2200" dirty="0">
                <a:solidFill>
                  <a:srgbClr val="FF0000"/>
                </a:solidFill>
              </a:rPr>
              <a:t> </a:t>
            </a:r>
            <a:r>
              <a:rPr lang="fr-FR" sz="2200" dirty="0" err="1">
                <a:solidFill>
                  <a:srgbClr val="FF0000"/>
                </a:solidFill>
              </a:rPr>
              <a:t>importați</a:t>
            </a:r>
            <a:r>
              <a:rPr lang="fr-FR" sz="2200" dirty="0">
                <a:solidFill>
                  <a:srgbClr val="FF0000"/>
                </a:solidFill>
              </a:rPr>
              <a:t> </a:t>
            </a:r>
            <a:r>
              <a:rPr lang="fr-FR" sz="2200" dirty="0" err="1">
                <a:solidFill>
                  <a:srgbClr val="FF0000"/>
                </a:solidFill>
              </a:rPr>
              <a:t>pentru</a:t>
            </a:r>
            <a:r>
              <a:rPr lang="fr-FR" sz="2200" dirty="0">
                <a:solidFill>
                  <a:srgbClr val="FF0000"/>
                </a:solidFill>
              </a:rPr>
              <a:t> </a:t>
            </a:r>
            <a:r>
              <a:rPr lang="fr-FR" sz="2200" dirty="0" err="1">
                <a:solidFill>
                  <a:srgbClr val="FF0000"/>
                </a:solidFill>
              </a:rPr>
              <a:t>comercializare</a:t>
            </a:r>
            <a:r>
              <a:rPr lang="fr-FR" sz="2200" dirty="0">
                <a:solidFill>
                  <a:srgbClr val="FF0000"/>
                </a:solidFill>
              </a:rPr>
              <a:t> </a:t>
            </a:r>
            <a:r>
              <a:rPr lang="fr-FR" sz="2200" dirty="0" err="1">
                <a:solidFill>
                  <a:srgbClr val="FF0000"/>
                </a:solidFill>
              </a:rPr>
              <a:t>pe</a:t>
            </a:r>
            <a:r>
              <a:rPr lang="fr-FR" sz="2200" dirty="0">
                <a:solidFill>
                  <a:srgbClr val="FF0000"/>
                </a:solidFill>
              </a:rPr>
              <a:t> </a:t>
            </a:r>
            <a:r>
              <a:rPr lang="fr-FR" sz="2200" dirty="0" err="1">
                <a:solidFill>
                  <a:srgbClr val="FF0000"/>
                </a:solidFill>
              </a:rPr>
              <a:t>teritoriul</a:t>
            </a:r>
            <a:r>
              <a:rPr lang="fr-FR" sz="2200" dirty="0">
                <a:solidFill>
                  <a:srgbClr val="FF0000"/>
                </a:solidFill>
              </a:rPr>
              <a:t> </a:t>
            </a:r>
            <a:r>
              <a:rPr lang="fr-FR" sz="2200" dirty="0" err="1">
                <a:solidFill>
                  <a:srgbClr val="FF0000"/>
                </a:solidFill>
              </a:rPr>
              <a:t>ei</a:t>
            </a:r>
            <a:r>
              <a:rPr lang="fr-FR" sz="2200" dirty="0">
                <a:solidFill>
                  <a:srgbClr val="FF0000"/>
                </a:solidFill>
              </a:rPr>
              <a:t>, </a:t>
            </a:r>
            <a:r>
              <a:rPr lang="fr-FR" sz="2200" dirty="0" err="1">
                <a:solidFill>
                  <a:srgbClr val="FF0000"/>
                </a:solidFill>
              </a:rPr>
              <a:t>precum</a:t>
            </a:r>
            <a:r>
              <a:rPr lang="fr-FR" sz="2200" dirty="0">
                <a:solidFill>
                  <a:srgbClr val="FF0000"/>
                </a:solidFill>
              </a:rPr>
              <a:t> </a:t>
            </a:r>
            <a:r>
              <a:rPr lang="fr-FR" sz="2200" dirty="0" err="1">
                <a:solidFill>
                  <a:srgbClr val="FF0000"/>
                </a:solidFill>
              </a:rPr>
              <a:t>şi</a:t>
            </a:r>
            <a:r>
              <a:rPr lang="fr-FR" sz="2200" dirty="0">
                <a:solidFill>
                  <a:srgbClr val="FF0000"/>
                </a:solidFill>
              </a:rPr>
              <a:t> </a:t>
            </a:r>
            <a:r>
              <a:rPr lang="fr-FR" sz="2200" dirty="0" err="1">
                <a:solidFill>
                  <a:srgbClr val="FF0000"/>
                </a:solidFill>
              </a:rPr>
              <a:t>mărfurile</a:t>
            </a:r>
            <a:r>
              <a:rPr lang="fr-FR" sz="2200" dirty="0">
                <a:solidFill>
                  <a:srgbClr val="FF0000"/>
                </a:solidFill>
              </a:rPr>
              <a:t> </a:t>
            </a:r>
            <a:r>
              <a:rPr lang="fr-FR" sz="2200" dirty="0" err="1">
                <a:solidFill>
                  <a:srgbClr val="FF0000"/>
                </a:solidFill>
              </a:rPr>
              <a:t>procurate</a:t>
            </a:r>
            <a:r>
              <a:rPr lang="fr-FR" sz="2200" dirty="0">
                <a:solidFill>
                  <a:srgbClr val="FF0000"/>
                </a:solidFill>
              </a:rPr>
              <a:t> de la </a:t>
            </a:r>
            <a:r>
              <a:rPr lang="fr-FR" sz="2200" dirty="0" err="1">
                <a:solidFill>
                  <a:srgbClr val="FF0000"/>
                </a:solidFill>
              </a:rPr>
              <a:t>agenţii</a:t>
            </a:r>
            <a:r>
              <a:rPr lang="fr-FR" sz="2200" dirty="0">
                <a:solidFill>
                  <a:srgbClr val="FF0000"/>
                </a:solidFill>
              </a:rPr>
              <a:t> </a:t>
            </a:r>
            <a:r>
              <a:rPr lang="fr-FR" sz="2200" dirty="0" err="1">
                <a:solidFill>
                  <a:srgbClr val="FF0000"/>
                </a:solidFill>
              </a:rPr>
              <a:t>economici</a:t>
            </a:r>
            <a:r>
              <a:rPr lang="fr-FR" sz="2200" dirty="0">
                <a:solidFill>
                  <a:srgbClr val="FF0000"/>
                </a:solidFill>
              </a:rPr>
              <a:t> </a:t>
            </a:r>
            <a:r>
              <a:rPr lang="fr-FR" sz="2200" dirty="0" err="1">
                <a:solidFill>
                  <a:srgbClr val="FF0000"/>
                </a:solidFill>
              </a:rPr>
              <a:t>rezidenţi</a:t>
            </a:r>
            <a:r>
              <a:rPr lang="fr-FR" sz="2200" dirty="0">
                <a:solidFill>
                  <a:srgbClr val="FF0000"/>
                </a:solidFill>
              </a:rPr>
              <a:t> </a:t>
            </a:r>
            <a:r>
              <a:rPr lang="fr-FR" sz="2200" dirty="0" err="1">
                <a:solidFill>
                  <a:srgbClr val="FF0000"/>
                </a:solidFill>
              </a:rPr>
              <a:t>aflaţi</a:t>
            </a:r>
            <a:r>
              <a:rPr lang="fr-FR" sz="2200" dirty="0">
                <a:solidFill>
                  <a:srgbClr val="FF0000"/>
                </a:solidFill>
              </a:rPr>
              <a:t> </a:t>
            </a:r>
            <a:r>
              <a:rPr lang="fr-FR" sz="2200" dirty="0" err="1">
                <a:solidFill>
                  <a:srgbClr val="FF0000"/>
                </a:solidFill>
              </a:rPr>
              <a:t>pe</a:t>
            </a:r>
            <a:r>
              <a:rPr lang="fr-FR" sz="2200" dirty="0">
                <a:solidFill>
                  <a:srgbClr val="FF0000"/>
                </a:solidFill>
              </a:rPr>
              <a:t> </a:t>
            </a:r>
            <a:r>
              <a:rPr lang="fr-FR" sz="2200" dirty="0" err="1">
                <a:solidFill>
                  <a:srgbClr val="FF0000"/>
                </a:solidFill>
              </a:rPr>
              <a:t>teritoriul</a:t>
            </a:r>
            <a:r>
              <a:rPr lang="fr-FR" sz="2200" dirty="0">
                <a:solidFill>
                  <a:srgbClr val="FF0000"/>
                </a:solidFill>
              </a:rPr>
              <a:t> </a:t>
            </a:r>
            <a:r>
              <a:rPr lang="fr-FR" sz="2200" dirty="0" err="1">
                <a:solidFill>
                  <a:srgbClr val="FF0000"/>
                </a:solidFill>
              </a:rPr>
              <a:t>Republicii</a:t>
            </a:r>
            <a:r>
              <a:rPr lang="fr-FR" sz="2200" dirty="0">
                <a:solidFill>
                  <a:srgbClr val="FF0000"/>
                </a:solidFill>
              </a:rPr>
              <a:t> Moldova, dar care nu au </a:t>
            </a:r>
            <a:r>
              <a:rPr lang="fr-FR" sz="2200" dirty="0" err="1">
                <a:solidFill>
                  <a:srgbClr val="FF0000"/>
                </a:solidFill>
              </a:rPr>
              <a:t>relaţii</a:t>
            </a:r>
            <a:r>
              <a:rPr lang="fr-FR" sz="2200" dirty="0">
                <a:solidFill>
                  <a:srgbClr val="FF0000"/>
                </a:solidFill>
              </a:rPr>
              <a:t> fiscale </a:t>
            </a:r>
            <a:r>
              <a:rPr lang="fr-FR" sz="2200" dirty="0" err="1">
                <a:solidFill>
                  <a:srgbClr val="FF0000"/>
                </a:solidFill>
              </a:rPr>
              <a:t>cu</a:t>
            </a:r>
            <a:r>
              <a:rPr lang="fr-FR" sz="2200" dirty="0">
                <a:solidFill>
                  <a:srgbClr val="FF0000"/>
                </a:solidFill>
              </a:rPr>
              <a:t> </a:t>
            </a:r>
            <a:r>
              <a:rPr lang="fr-FR" sz="2200" dirty="0" err="1">
                <a:solidFill>
                  <a:srgbClr val="FF0000"/>
                </a:solidFill>
              </a:rPr>
              <a:t>sistemul</a:t>
            </a:r>
            <a:r>
              <a:rPr lang="fr-FR" sz="2200" dirty="0">
                <a:solidFill>
                  <a:srgbClr val="FF0000"/>
                </a:solidFill>
              </a:rPr>
              <a:t> </a:t>
            </a:r>
            <a:r>
              <a:rPr lang="fr-FR" sz="2200" dirty="0" err="1">
                <a:solidFill>
                  <a:srgbClr val="FF0000"/>
                </a:solidFill>
              </a:rPr>
              <a:t>ei</a:t>
            </a:r>
            <a:r>
              <a:rPr lang="fr-FR" sz="2200" dirty="0">
                <a:solidFill>
                  <a:srgbClr val="FF0000"/>
                </a:solidFill>
              </a:rPr>
              <a:t> </a:t>
            </a:r>
            <a:r>
              <a:rPr lang="fr-FR" sz="2200" dirty="0" err="1">
                <a:solidFill>
                  <a:srgbClr val="FF0000"/>
                </a:solidFill>
              </a:rPr>
              <a:t>bugetar</a:t>
            </a:r>
            <a:r>
              <a:rPr lang="fr-FR" sz="2200" dirty="0">
                <a:solidFill>
                  <a:srgbClr val="FF0000"/>
                </a:solidFill>
              </a:rPr>
              <a:t>, </a:t>
            </a:r>
            <a:r>
              <a:rPr lang="fr-FR" sz="2200" dirty="0" err="1">
                <a:solidFill>
                  <a:srgbClr val="FF0000"/>
                </a:solidFill>
              </a:rPr>
              <a:t>sunt</a:t>
            </a:r>
            <a:r>
              <a:rPr lang="fr-FR" sz="2200" dirty="0">
                <a:solidFill>
                  <a:srgbClr val="FF0000"/>
                </a:solidFill>
              </a:rPr>
              <a:t> </a:t>
            </a:r>
            <a:r>
              <a:rPr lang="fr-FR" sz="2200" dirty="0" err="1">
                <a:solidFill>
                  <a:srgbClr val="FF0000"/>
                </a:solidFill>
              </a:rPr>
              <a:t>pasibile</a:t>
            </a:r>
            <a:r>
              <a:rPr lang="fr-FR" sz="2200" dirty="0">
                <a:solidFill>
                  <a:srgbClr val="FF0000"/>
                </a:solidFill>
              </a:rPr>
              <a:t> </a:t>
            </a:r>
            <a:r>
              <a:rPr lang="fr-FR" sz="2200" dirty="0" err="1">
                <a:solidFill>
                  <a:srgbClr val="FF0000"/>
                </a:solidFill>
              </a:rPr>
              <a:t>marcării</a:t>
            </a:r>
            <a:r>
              <a:rPr lang="fr-FR" sz="2200" dirty="0">
                <a:solidFill>
                  <a:srgbClr val="FF0000"/>
                </a:solidFill>
              </a:rPr>
              <a:t> </a:t>
            </a:r>
            <a:r>
              <a:rPr lang="fr-FR" sz="2200" dirty="0" err="1">
                <a:solidFill>
                  <a:srgbClr val="FF0000"/>
                </a:solidFill>
              </a:rPr>
              <a:t>obligatorii</a:t>
            </a:r>
            <a:r>
              <a:rPr lang="fr-FR" sz="2200" dirty="0">
                <a:solidFill>
                  <a:srgbClr val="FF0000"/>
                </a:solidFill>
              </a:rPr>
              <a:t> </a:t>
            </a:r>
            <a:r>
              <a:rPr lang="fr-FR" sz="2200" dirty="0" err="1">
                <a:solidFill>
                  <a:srgbClr val="FF0000"/>
                </a:solidFill>
              </a:rPr>
              <a:t>cu</a:t>
            </a:r>
            <a:r>
              <a:rPr lang="fr-FR" sz="2200" dirty="0">
                <a:solidFill>
                  <a:srgbClr val="FF0000"/>
                </a:solidFill>
              </a:rPr>
              <a:t> </a:t>
            </a:r>
            <a:r>
              <a:rPr lang="fr-FR" sz="2200" dirty="0" err="1">
                <a:solidFill>
                  <a:srgbClr val="FF0000"/>
                </a:solidFill>
              </a:rPr>
              <a:t>timbru</a:t>
            </a:r>
            <a:r>
              <a:rPr lang="fr-FR" sz="2200" dirty="0">
                <a:solidFill>
                  <a:srgbClr val="FF0000"/>
                </a:solidFill>
              </a:rPr>
              <a:t> de </a:t>
            </a:r>
            <a:r>
              <a:rPr lang="fr-FR" sz="2200" dirty="0" err="1">
                <a:solidFill>
                  <a:srgbClr val="FF0000"/>
                </a:solidFill>
              </a:rPr>
              <a:t>acciză</a:t>
            </a:r>
            <a:r>
              <a:rPr lang="fr-FR" sz="2200" dirty="0">
                <a:solidFill>
                  <a:srgbClr val="FF0000"/>
                </a:solidFill>
              </a:rPr>
              <a:t>. </a:t>
            </a:r>
            <a:r>
              <a:rPr lang="fr-FR" sz="2200" dirty="0" err="1">
                <a:solidFill>
                  <a:srgbClr val="FF0000"/>
                </a:solidFill>
              </a:rPr>
              <a:t>Marcarea</a:t>
            </a:r>
            <a:r>
              <a:rPr lang="fr-FR" sz="2200" dirty="0">
                <a:solidFill>
                  <a:srgbClr val="FF0000"/>
                </a:solidFill>
              </a:rPr>
              <a:t> se </a:t>
            </a:r>
            <a:r>
              <a:rPr lang="fr-FR" sz="2200" dirty="0" err="1">
                <a:solidFill>
                  <a:srgbClr val="FF0000"/>
                </a:solidFill>
              </a:rPr>
              <a:t>efectuează</a:t>
            </a:r>
            <a:r>
              <a:rPr lang="fr-FR" sz="2200" dirty="0">
                <a:solidFill>
                  <a:srgbClr val="FF0000"/>
                </a:solidFill>
              </a:rPr>
              <a:t> </a:t>
            </a:r>
            <a:r>
              <a:rPr lang="fr-FR" sz="2200" dirty="0" err="1">
                <a:solidFill>
                  <a:srgbClr val="FF0000"/>
                </a:solidFill>
              </a:rPr>
              <a:t>în</a:t>
            </a:r>
            <a:r>
              <a:rPr lang="fr-FR" sz="2200" dirty="0">
                <a:solidFill>
                  <a:srgbClr val="FF0000"/>
                </a:solidFill>
              </a:rPr>
              <a:t> </a:t>
            </a:r>
            <a:r>
              <a:rPr lang="fr-FR" sz="2200" dirty="0" err="1">
                <a:solidFill>
                  <a:srgbClr val="FF0000"/>
                </a:solidFill>
              </a:rPr>
              <a:t>procesul</a:t>
            </a:r>
            <a:r>
              <a:rPr lang="fr-FR" sz="2200" dirty="0">
                <a:solidFill>
                  <a:srgbClr val="FF0000"/>
                </a:solidFill>
              </a:rPr>
              <a:t> </a:t>
            </a:r>
            <a:r>
              <a:rPr lang="fr-FR" sz="2200" dirty="0" err="1">
                <a:solidFill>
                  <a:srgbClr val="FF0000"/>
                </a:solidFill>
              </a:rPr>
              <a:t>fabricării</a:t>
            </a:r>
            <a:r>
              <a:rPr lang="fr-FR" sz="2200" dirty="0">
                <a:solidFill>
                  <a:srgbClr val="FF0000"/>
                </a:solidFill>
              </a:rPr>
              <a:t> </a:t>
            </a:r>
            <a:r>
              <a:rPr lang="fr-FR" sz="2200" dirty="0" err="1">
                <a:solidFill>
                  <a:srgbClr val="FF0000"/>
                </a:solidFill>
              </a:rPr>
              <a:t>mărfurilor</a:t>
            </a:r>
            <a:r>
              <a:rPr lang="fr-FR" sz="2200" dirty="0">
                <a:solidFill>
                  <a:srgbClr val="FF0000"/>
                </a:solidFill>
              </a:rPr>
              <a:t> </a:t>
            </a:r>
            <a:r>
              <a:rPr lang="fr-FR" sz="2200" dirty="0" err="1">
                <a:solidFill>
                  <a:srgbClr val="FF0000"/>
                </a:solidFill>
              </a:rPr>
              <a:t>supuse</a:t>
            </a:r>
            <a:r>
              <a:rPr lang="fr-FR" sz="2200" dirty="0">
                <a:solidFill>
                  <a:srgbClr val="FF0000"/>
                </a:solidFill>
              </a:rPr>
              <a:t> </a:t>
            </a:r>
            <a:r>
              <a:rPr lang="fr-FR" sz="2200" dirty="0" err="1">
                <a:solidFill>
                  <a:srgbClr val="FF0000"/>
                </a:solidFill>
              </a:rPr>
              <a:t>accizelor</a:t>
            </a:r>
            <a:r>
              <a:rPr lang="fr-FR" sz="2200" dirty="0">
                <a:solidFill>
                  <a:srgbClr val="FF0000"/>
                </a:solidFill>
              </a:rPr>
              <a:t>, </a:t>
            </a:r>
            <a:r>
              <a:rPr lang="fr-FR" sz="2200" dirty="0" err="1">
                <a:solidFill>
                  <a:srgbClr val="FF0000"/>
                </a:solidFill>
              </a:rPr>
              <a:t>iar</a:t>
            </a:r>
            <a:r>
              <a:rPr lang="fr-FR" sz="2200" dirty="0">
                <a:solidFill>
                  <a:srgbClr val="FF0000"/>
                </a:solidFill>
              </a:rPr>
              <a:t> a </a:t>
            </a:r>
            <a:r>
              <a:rPr lang="fr-FR" sz="2200" dirty="0" err="1">
                <a:solidFill>
                  <a:srgbClr val="FF0000"/>
                </a:solidFill>
              </a:rPr>
              <a:t>mărfurilor</a:t>
            </a:r>
            <a:r>
              <a:rPr lang="fr-FR" sz="2200" dirty="0">
                <a:solidFill>
                  <a:srgbClr val="FF0000"/>
                </a:solidFill>
              </a:rPr>
              <a:t> </a:t>
            </a:r>
            <a:r>
              <a:rPr lang="fr-FR" sz="2200" dirty="0" err="1">
                <a:solidFill>
                  <a:srgbClr val="FF0000"/>
                </a:solidFill>
              </a:rPr>
              <a:t>fabricate</a:t>
            </a:r>
            <a:r>
              <a:rPr lang="fr-FR" sz="2200" dirty="0">
                <a:solidFill>
                  <a:srgbClr val="FF0000"/>
                </a:solidFill>
              </a:rPr>
              <a:t> </a:t>
            </a:r>
            <a:r>
              <a:rPr lang="fr-FR" sz="2200" dirty="0" err="1">
                <a:solidFill>
                  <a:srgbClr val="FF0000"/>
                </a:solidFill>
              </a:rPr>
              <a:t>pe</a:t>
            </a:r>
            <a:r>
              <a:rPr lang="fr-FR" sz="2200" dirty="0">
                <a:solidFill>
                  <a:srgbClr val="FF0000"/>
                </a:solidFill>
              </a:rPr>
              <a:t> </a:t>
            </a:r>
            <a:r>
              <a:rPr lang="fr-FR" sz="2200" dirty="0" err="1">
                <a:solidFill>
                  <a:srgbClr val="FF0000"/>
                </a:solidFill>
              </a:rPr>
              <a:t>teritoriul</a:t>
            </a:r>
            <a:r>
              <a:rPr lang="fr-FR" sz="2200" dirty="0">
                <a:solidFill>
                  <a:srgbClr val="FF0000"/>
                </a:solidFill>
              </a:rPr>
              <a:t> </a:t>
            </a:r>
            <a:r>
              <a:rPr lang="fr-FR" sz="2200" dirty="0" err="1">
                <a:solidFill>
                  <a:srgbClr val="FF0000"/>
                </a:solidFill>
              </a:rPr>
              <a:t>Republicii</a:t>
            </a:r>
            <a:r>
              <a:rPr lang="fr-FR" sz="2200" dirty="0">
                <a:solidFill>
                  <a:srgbClr val="FF0000"/>
                </a:solidFill>
              </a:rPr>
              <a:t> Moldova – </a:t>
            </a:r>
            <a:r>
              <a:rPr lang="fr-FR" sz="2200" dirty="0" err="1">
                <a:solidFill>
                  <a:srgbClr val="FF0000"/>
                </a:solidFill>
              </a:rPr>
              <a:t>până</a:t>
            </a:r>
            <a:r>
              <a:rPr lang="fr-FR" sz="2200" dirty="0">
                <a:solidFill>
                  <a:srgbClr val="FF0000"/>
                </a:solidFill>
              </a:rPr>
              <a:t> la </a:t>
            </a:r>
            <a:r>
              <a:rPr lang="fr-FR" sz="2200" dirty="0" err="1">
                <a:solidFill>
                  <a:srgbClr val="FF0000"/>
                </a:solidFill>
              </a:rPr>
              <a:t>momentul</a:t>
            </a:r>
            <a:r>
              <a:rPr lang="fr-FR" sz="2200" dirty="0">
                <a:solidFill>
                  <a:srgbClr val="FF0000"/>
                </a:solidFill>
              </a:rPr>
              <a:t> </a:t>
            </a:r>
            <a:r>
              <a:rPr lang="fr-FR" sz="2200" dirty="0" err="1">
                <a:solidFill>
                  <a:srgbClr val="FF0000"/>
                </a:solidFill>
              </a:rPr>
              <a:t>expedierii</a:t>
            </a:r>
            <a:r>
              <a:rPr lang="fr-FR" sz="2200" dirty="0">
                <a:solidFill>
                  <a:srgbClr val="FF0000"/>
                </a:solidFill>
              </a:rPr>
              <a:t> (</a:t>
            </a:r>
            <a:r>
              <a:rPr lang="fr-FR" sz="2200" dirty="0" err="1">
                <a:solidFill>
                  <a:srgbClr val="FF0000"/>
                </a:solidFill>
              </a:rPr>
              <a:t>transportării</a:t>
            </a:r>
            <a:r>
              <a:rPr lang="fr-FR" sz="2200" dirty="0">
                <a:solidFill>
                  <a:srgbClr val="FF0000"/>
                </a:solidFill>
              </a:rPr>
              <a:t>) </a:t>
            </a:r>
            <a:r>
              <a:rPr lang="fr-FR" sz="2200" dirty="0" err="1">
                <a:solidFill>
                  <a:srgbClr val="FF0000"/>
                </a:solidFill>
              </a:rPr>
              <a:t>acestora</a:t>
            </a:r>
            <a:r>
              <a:rPr lang="fr-FR" sz="2200" dirty="0">
                <a:solidFill>
                  <a:srgbClr val="FF0000"/>
                </a:solidFill>
              </a:rPr>
              <a:t> </a:t>
            </a:r>
            <a:r>
              <a:rPr lang="fr-FR" sz="2200" dirty="0" err="1">
                <a:solidFill>
                  <a:srgbClr val="FF0000"/>
                </a:solidFill>
              </a:rPr>
              <a:t>din</a:t>
            </a:r>
            <a:r>
              <a:rPr lang="fr-FR" sz="2200" dirty="0">
                <a:solidFill>
                  <a:srgbClr val="FF0000"/>
                </a:solidFill>
              </a:rPr>
              <a:t> </a:t>
            </a:r>
            <a:r>
              <a:rPr lang="fr-FR" sz="2200" dirty="0" err="1">
                <a:solidFill>
                  <a:srgbClr val="FF0000"/>
                </a:solidFill>
              </a:rPr>
              <a:t>antrepozitul</a:t>
            </a:r>
            <a:r>
              <a:rPr lang="fr-FR" sz="2200" dirty="0">
                <a:solidFill>
                  <a:srgbClr val="FF0000"/>
                </a:solidFill>
              </a:rPr>
              <a:t> fiscal. </a:t>
            </a:r>
            <a:r>
              <a:rPr lang="pt-BR" sz="2200" dirty="0" err="1">
                <a:solidFill>
                  <a:srgbClr val="FF0000"/>
                </a:solidFill>
              </a:rPr>
              <a:t>Modul</a:t>
            </a:r>
            <a:r>
              <a:rPr lang="pt-BR" sz="2200" dirty="0">
                <a:solidFill>
                  <a:srgbClr val="FF0000"/>
                </a:solidFill>
              </a:rPr>
              <a:t> </a:t>
            </a:r>
            <a:r>
              <a:rPr lang="pt-BR" sz="2200" dirty="0" err="1">
                <a:solidFill>
                  <a:srgbClr val="FF0000"/>
                </a:solidFill>
              </a:rPr>
              <a:t>şi</a:t>
            </a:r>
            <a:r>
              <a:rPr lang="pt-BR" sz="2200" dirty="0">
                <a:solidFill>
                  <a:srgbClr val="FF0000"/>
                </a:solidFill>
              </a:rPr>
              <a:t> </a:t>
            </a:r>
            <a:r>
              <a:rPr lang="pt-BR" sz="2200" dirty="0" err="1">
                <a:solidFill>
                  <a:srgbClr val="FF0000"/>
                </a:solidFill>
              </a:rPr>
              <a:t>termenele</a:t>
            </a:r>
            <a:r>
              <a:rPr lang="pt-BR" sz="2200" dirty="0">
                <a:solidFill>
                  <a:srgbClr val="FF0000"/>
                </a:solidFill>
              </a:rPr>
              <a:t> de </a:t>
            </a:r>
            <a:r>
              <a:rPr lang="pt-BR" sz="2200" dirty="0" err="1">
                <a:solidFill>
                  <a:srgbClr val="FF0000"/>
                </a:solidFill>
              </a:rPr>
              <a:t>procurare</a:t>
            </a:r>
            <a:r>
              <a:rPr lang="pt-BR" sz="2200" dirty="0">
                <a:solidFill>
                  <a:srgbClr val="FF0000"/>
                </a:solidFill>
              </a:rPr>
              <a:t>, </a:t>
            </a:r>
            <a:r>
              <a:rPr lang="pt-BR" sz="2200" dirty="0" err="1">
                <a:solidFill>
                  <a:srgbClr val="FF0000"/>
                </a:solidFill>
              </a:rPr>
              <a:t>utilizare</a:t>
            </a:r>
            <a:r>
              <a:rPr lang="pt-BR" sz="2200" dirty="0">
                <a:solidFill>
                  <a:srgbClr val="FF0000"/>
                </a:solidFill>
              </a:rPr>
              <a:t> </a:t>
            </a:r>
            <a:r>
              <a:rPr lang="pt-BR" sz="2200" dirty="0" err="1">
                <a:solidFill>
                  <a:srgbClr val="FF0000"/>
                </a:solidFill>
              </a:rPr>
              <a:t>şi</a:t>
            </a:r>
            <a:r>
              <a:rPr lang="pt-BR" sz="2200" dirty="0">
                <a:solidFill>
                  <a:srgbClr val="FF0000"/>
                </a:solidFill>
              </a:rPr>
              <a:t> de </a:t>
            </a:r>
            <a:r>
              <a:rPr lang="pt-BR" sz="2200" dirty="0" err="1">
                <a:solidFill>
                  <a:srgbClr val="FF0000"/>
                </a:solidFill>
              </a:rPr>
              <a:t>circulaţie</a:t>
            </a:r>
            <a:r>
              <a:rPr lang="pt-BR" sz="2200" dirty="0">
                <a:solidFill>
                  <a:srgbClr val="FF0000"/>
                </a:solidFill>
              </a:rPr>
              <a:t> a </a:t>
            </a:r>
            <a:r>
              <a:rPr lang="pt-BR" sz="2200" dirty="0" err="1">
                <a:solidFill>
                  <a:srgbClr val="FF0000"/>
                </a:solidFill>
              </a:rPr>
              <a:t>timbrelor</a:t>
            </a:r>
            <a:r>
              <a:rPr lang="pt-BR" sz="2200" dirty="0">
                <a:solidFill>
                  <a:srgbClr val="FF0000"/>
                </a:solidFill>
              </a:rPr>
              <a:t> de </a:t>
            </a:r>
            <a:r>
              <a:rPr lang="pt-BR" sz="2200" dirty="0" err="1">
                <a:solidFill>
                  <a:srgbClr val="FF0000"/>
                </a:solidFill>
              </a:rPr>
              <a:t>acciză</a:t>
            </a:r>
            <a:r>
              <a:rPr lang="pt-BR" sz="2200" dirty="0">
                <a:solidFill>
                  <a:srgbClr val="FF0000"/>
                </a:solidFill>
              </a:rPr>
              <a:t> se </a:t>
            </a:r>
            <a:r>
              <a:rPr lang="pt-BR" sz="2200" dirty="0" err="1">
                <a:solidFill>
                  <a:srgbClr val="FF0000"/>
                </a:solidFill>
              </a:rPr>
              <a:t>stabileşte</a:t>
            </a:r>
            <a:r>
              <a:rPr lang="pt-BR" sz="2200" dirty="0">
                <a:solidFill>
                  <a:srgbClr val="FF0000"/>
                </a:solidFill>
              </a:rPr>
              <a:t> de </a:t>
            </a:r>
            <a:r>
              <a:rPr lang="pt-BR" sz="2200" dirty="0" err="1">
                <a:solidFill>
                  <a:srgbClr val="FF0000"/>
                </a:solidFill>
              </a:rPr>
              <a:t>Guvern</a:t>
            </a:r>
            <a:r>
              <a:rPr lang="pt-BR" sz="2200" dirty="0">
                <a:solidFill>
                  <a:srgbClr val="FF0000"/>
                </a:solidFill>
              </a:rPr>
              <a:t>.</a:t>
            </a:r>
            <a:r>
              <a:rPr lang="fr-FR" sz="2200" dirty="0">
                <a:solidFill>
                  <a:srgbClr val="FF0000"/>
                </a:solidFill>
              </a:rPr>
              <a:t> Se </a:t>
            </a:r>
            <a:r>
              <a:rPr lang="fr-FR" sz="2200" dirty="0" err="1">
                <a:solidFill>
                  <a:srgbClr val="FF0000"/>
                </a:solidFill>
              </a:rPr>
              <a:t>interzice</a:t>
            </a:r>
            <a:r>
              <a:rPr lang="fr-FR" sz="2200" dirty="0">
                <a:solidFill>
                  <a:srgbClr val="FF0000"/>
                </a:solidFill>
              </a:rPr>
              <a:t> </a:t>
            </a:r>
            <a:r>
              <a:rPr lang="fr-FR" sz="2200" dirty="0" err="1">
                <a:solidFill>
                  <a:srgbClr val="FF0000"/>
                </a:solidFill>
              </a:rPr>
              <a:t>marcarea</a:t>
            </a:r>
            <a:r>
              <a:rPr lang="fr-FR" sz="2200" dirty="0">
                <a:solidFill>
                  <a:srgbClr val="FF0000"/>
                </a:solidFill>
              </a:rPr>
              <a:t> </a:t>
            </a:r>
            <a:r>
              <a:rPr lang="fr-FR" sz="2200" dirty="0" err="1">
                <a:solidFill>
                  <a:srgbClr val="FF0000"/>
                </a:solidFill>
              </a:rPr>
              <a:t>prin</a:t>
            </a:r>
            <a:r>
              <a:rPr lang="fr-FR" sz="2200" dirty="0">
                <a:solidFill>
                  <a:srgbClr val="FF0000"/>
                </a:solidFill>
              </a:rPr>
              <a:t> </a:t>
            </a:r>
            <a:r>
              <a:rPr lang="fr-FR" sz="2200" dirty="0" err="1">
                <a:solidFill>
                  <a:srgbClr val="FF0000"/>
                </a:solidFill>
              </a:rPr>
              <a:t>altă</a:t>
            </a:r>
            <a:r>
              <a:rPr lang="fr-FR" sz="2200" dirty="0">
                <a:solidFill>
                  <a:srgbClr val="FF0000"/>
                </a:solidFill>
              </a:rPr>
              <a:t> </a:t>
            </a:r>
            <a:r>
              <a:rPr lang="fr-FR" sz="2200" dirty="0" err="1">
                <a:solidFill>
                  <a:srgbClr val="FF0000"/>
                </a:solidFill>
              </a:rPr>
              <a:t>modalitate</a:t>
            </a:r>
            <a:r>
              <a:rPr lang="fr-FR" sz="2200" dirty="0">
                <a:solidFill>
                  <a:srgbClr val="FF0000"/>
                </a:solidFill>
              </a:rPr>
              <a:t> </a:t>
            </a:r>
            <a:r>
              <a:rPr lang="fr-FR" sz="2200" dirty="0" err="1">
                <a:solidFill>
                  <a:srgbClr val="FF0000"/>
                </a:solidFill>
              </a:rPr>
              <a:t>decât</a:t>
            </a:r>
            <a:r>
              <a:rPr lang="fr-FR" sz="2200" dirty="0">
                <a:solidFill>
                  <a:srgbClr val="FF0000"/>
                </a:solidFill>
              </a:rPr>
              <a:t> </a:t>
            </a:r>
            <a:r>
              <a:rPr lang="fr-FR" sz="2200" dirty="0" err="1">
                <a:solidFill>
                  <a:srgbClr val="FF0000"/>
                </a:solidFill>
              </a:rPr>
              <a:t>cea</a:t>
            </a:r>
            <a:r>
              <a:rPr lang="fr-FR" sz="2200" dirty="0">
                <a:solidFill>
                  <a:srgbClr val="FF0000"/>
                </a:solidFill>
              </a:rPr>
              <a:t> </a:t>
            </a:r>
            <a:r>
              <a:rPr lang="fr-FR" sz="2200" dirty="0" err="1">
                <a:solidFill>
                  <a:srgbClr val="FF0000"/>
                </a:solidFill>
              </a:rPr>
              <a:t>prevăzută</a:t>
            </a:r>
            <a:r>
              <a:rPr lang="fr-FR" sz="2200" dirty="0">
                <a:solidFill>
                  <a:srgbClr val="FF0000"/>
                </a:solidFill>
              </a:rPr>
              <a:t> de </a:t>
            </a:r>
            <a:r>
              <a:rPr lang="fr-FR" sz="2200" dirty="0" err="1">
                <a:solidFill>
                  <a:srgbClr val="FF0000"/>
                </a:solidFill>
              </a:rPr>
              <a:t>prezentul</a:t>
            </a:r>
            <a:r>
              <a:rPr lang="fr-FR" sz="2200" dirty="0">
                <a:solidFill>
                  <a:srgbClr val="FF0000"/>
                </a:solidFill>
              </a:rPr>
              <a:t> </a:t>
            </a:r>
            <a:r>
              <a:rPr lang="fr-FR" sz="2200" dirty="0" err="1">
                <a:solidFill>
                  <a:srgbClr val="FF0000"/>
                </a:solidFill>
              </a:rPr>
              <a:t>alineat</a:t>
            </a:r>
            <a:r>
              <a:rPr lang="fr-FR" sz="2200" dirty="0">
                <a:solidFill>
                  <a:srgbClr val="FF0000"/>
                </a:solidFill>
              </a:rPr>
              <a:t> </a:t>
            </a:r>
            <a:r>
              <a:rPr lang="fr-FR" sz="2200" dirty="0" err="1">
                <a:solidFill>
                  <a:srgbClr val="FF0000"/>
                </a:solidFill>
              </a:rPr>
              <a:t>pentru</a:t>
            </a:r>
            <a:r>
              <a:rPr lang="fr-FR" sz="2200" dirty="0">
                <a:solidFill>
                  <a:srgbClr val="FF0000"/>
                </a:solidFill>
              </a:rPr>
              <a:t> </a:t>
            </a:r>
            <a:r>
              <a:rPr lang="fr-FR" sz="2200" dirty="0" err="1">
                <a:solidFill>
                  <a:srgbClr val="FF0000"/>
                </a:solidFill>
              </a:rPr>
              <a:t>produsele</a:t>
            </a:r>
            <a:r>
              <a:rPr lang="fr-FR" sz="2200" dirty="0">
                <a:solidFill>
                  <a:srgbClr val="FF0000"/>
                </a:solidFill>
              </a:rPr>
              <a:t> ce </a:t>
            </a:r>
            <a:r>
              <a:rPr lang="fr-FR" sz="2200" dirty="0" err="1">
                <a:solidFill>
                  <a:srgbClr val="FF0000"/>
                </a:solidFill>
              </a:rPr>
              <a:t>urmează</a:t>
            </a:r>
            <a:r>
              <a:rPr lang="fr-FR" sz="2200" dirty="0">
                <a:solidFill>
                  <a:srgbClr val="FF0000"/>
                </a:solidFill>
              </a:rPr>
              <a:t> a fi </a:t>
            </a:r>
            <a:r>
              <a:rPr lang="fr-FR" sz="2200" dirty="0" err="1">
                <a:solidFill>
                  <a:srgbClr val="FF0000"/>
                </a:solidFill>
              </a:rPr>
              <a:t>plasate</a:t>
            </a:r>
            <a:r>
              <a:rPr lang="fr-FR" sz="2200" dirty="0">
                <a:solidFill>
                  <a:srgbClr val="FF0000"/>
                </a:solidFill>
              </a:rPr>
              <a:t> </a:t>
            </a:r>
            <a:r>
              <a:rPr lang="fr-FR" sz="2200" dirty="0" err="1">
                <a:solidFill>
                  <a:srgbClr val="FF0000"/>
                </a:solidFill>
              </a:rPr>
              <a:t>în</a:t>
            </a:r>
            <a:r>
              <a:rPr lang="fr-FR" sz="2200" dirty="0">
                <a:solidFill>
                  <a:srgbClr val="FF0000"/>
                </a:solidFill>
              </a:rPr>
              <a:t> </a:t>
            </a:r>
            <a:r>
              <a:rPr lang="fr-FR" sz="2200" dirty="0" err="1">
                <a:solidFill>
                  <a:srgbClr val="FF0000"/>
                </a:solidFill>
              </a:rPr>
              <a:t>regim</a:t>
            </a:r>
            <a:r>
              <a:rPr lang="fr-FR" sz="2200" dirty="0">
                <a:solidFill>
                  <a:srgbClr val="FF0000"/>
                </a:solidFill>
              </a:rPr>
              <a:t> </a:t>
            </a:r>
            <a:r>
              <a:rPr lang="fr-FR" sz="2200" dirty="0" err="1">
                <a:solidFill>
                  <a:srgbClr val="FF0000"/>
                </a:solidFill>
              </a:rPr>
              <a:t>vamal</a:t>
            </a:r>
            <a:r>
              <a:rPr lang="fr-FR" sz="2200" dirty="0">
                <a:solidFill>
                  <a:srgbClr val="FF0000"/>
                </a:solidFill>
              </a:rPr>
              <a:t> de import </a:t>
            </a:r>
            <a:r>
              <a:rPr lang="fr-FR" sz="2200" dirty="0" err="1">
                <a:solidFill>
                  <a:srgbClr val="FF0000"/>
                </a:solidFill>
              </a:rPr>
              <a:t>pe</a:t>
            </a:r>
            <a:r>
              <a:rPr lang="fr-FR" sz="2200" dirty="0">
                <a:solidFill>
                  <a:srgbClr val="FF0000"/>
                </a:solidFill>
              </a:rPr>
              <a:t> </a:t>
            </a:r>
            <a:r>
              <a:rPr lang="fr-FR" sz="2200" dirty="0" err="1">
                <a:solidFill>
                  <a:srgbClr val="FF0000"/>
                </a:solidFill>
              </a:rPr>
              <a:t>teritoriul</a:t>
            </a:r>
            <a:r>
              <a:rPr lang="fr-FR" sz="2200" dirty="0">
                <a:solidFill>
                  <a:srgbClr val="FF0000"/>
                </a:solidFill>
              </a:rPr>
              <a:t> </a:t>
            </a:r>
            <a:r>
              <a:rPr lang="fr-FR" sz="2200" dirty="0" err="1">
                <a:solidFill>
                  <a:srgbClr val="FF0000"/>
                </a:solidFill>
              </a:rPr>
              <a:t>Republicii</a:t>
            </a:r>
            <a:r>
              <a:rPr lang="fr-FR" sz="2200" dirty="0">
                <a:solidFill>
                  <a:srgbClr val="FF0000"/>
                </a:solidFill>
              </a:rPr>
              <a:t> Moldova.”</a:t>
            </a:r>
            <a:endParaRPr lang="ru-RU" sz="2200"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u 6">
            <a:extLst>
              <a:ext uri="{FF2B5EF4-FFF2-40B4-BE49-F238E27FC236}">
                <a16:creationId xmlns:a16="http://schemas.microsoft.com/office/drawing/2014/main" id="{E19FFA42-D3FA-40B8-9350-79962816A39C}"/>
              </a:ext>
            </a:extLst>
          </p:cNvPr>
          <p:cNvSpPr>
            <a:spLocks noGrp="1"/>
          </p:cNvSpPr>
          <p:nvPr>
            <p:ph type="title"/>
          </p:nvPr>
        </p:nvSpPr>
        <p:spPr/>
        <p:txBody>
          <a:bodyPr>
            <a:normAutofit/>
          </a:bodyPr>
          <a:lstStyle/>
          <a:p>
            <a:pPr algn="ctr">
              <a:defRPr/>
            </a:pPr>
            <a:r>
              <a:rPr lang="ro-RO" sz="4000" b="1" dirty="0">
                <a:solidFill>
                  <a:srgbClr val="0070C0"/>
                </a:solidFill>
                <a:latin typeface="Calibri"/>
              </a:rPr>
              <a:t> </a:t>
            </a:r>
            <a:r>
              <a:rPr lang="ro-RO" sz="3600" b="1" dirty="0">
                <a:solidFill>
                  <a:srgbClr val="0070C0"/>
                </a:solidFill>
                <a:latin typeface="Calibri"/>
              </a:rPr>
              <a:t>Modificări Accize. Articolul 124. Înlesniri la plata accizelor</a:t>
            </a:r>
            <a:endParaRPr lang="ro-RO" sz="3600" b="1" dirty="0">
              <a:solidFill>
                <a:schemeClr val="accent5">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5603" name="Substituent conținut 7"/>
          <p:cNvSpPr>
            <a:spLocks noGrp="1"/>
          </p:cNvSpPr>
          <p:nvPr>
            <p:ph idx="4294967295"/>
          </p:nvPr>
        </p:nvSpPr>
        <p:spPr>
          <a:xfrm>
            <a:off x="396875" y="1908175"/>
            <a:ext cx="11795125" cy="4800600"/>
          </a:xfrm>
        </p:spPr>
        <p:txBody>
          <a:bodyPr/>
          <a:lstStyle/>
          <a:p>
            <a:pPr marL="0" indent="0">
              <a:buNone/>
            </a:pPr>
            <a:r>
              <a:rPr lang="ro-RO" sz="2400" dirty="0"/>
              <a:t>la alineatul (3) litera b):</a:t>
            </a:r>
            <a:endParaRPr lang="ru-RU" sz="2400" dirty="0"/>
          </a:p>
          <a:p>
            <a:pPr algn="just"/>
            <a:r>
              <a:rPr lang="ro-RO" sz="2400" dirty="0"/>
              <a:t>cuvintele „împrumuturilor şi” și textul </a:t>
            </a:r>
            <a:r>
              <a:rPr lang="ro-RO" sz="2400" dirty="0" smtClean="0"/>
              <a:t>„</a:t>
            </a:r>
            <a:r>
              <a:rPr lang="ro-RO" sz="2400" dirty="0"/>
              <a:t>sau acordate cu garanție de stat din contul împrumuturilor acordate de organismele financiare internaţionale (inclusiv din cota-parte a Guvernului)” se exclud; </a:t>
            </a:r>
          </a:p>
          <a:p>
            <a:pPr marL="0" indent="0" algn="just">
              <a:buNone/>
            </a:pPr>
            <a:r>
              <a:rPr lang="ro-RO" sz="2400" dirty="0">
                <a:solidFill>
                  <a:srgbClr val="FF0000"/>
                </a:solidFill>
              </a:rPr>
              <a:t>Se scutesc de acciză mărfurile supuse accizelor, </a:t>
            </a:r>
            <a:r>
              <a:rPr lang="ro-RO" sz="2400" dirty="0" err="1">
                <a:solidFill>
                  <a:srgbClr val="FF0000"/>
                </a:solidFill>
              </a:rPr>
              <a:t>finanţate</a:t>
            </a:r>
            <a:r>
              <a:rPr lang="ro-RO" sz="2400" dirty="0">
                <a:solidFill>
                  <a:srgbClr val="FF0000"/>
                </a:solidFill>
              </a:rPr>
              <a:t> din contul granturilor acordate Guvernului destinate realizării proiectelor respective, precum </a:t>
            </a:r>
            <a:r>
              <a:rPr lang="ro-RO" sz="2400" dirty="0" err="1">
                <a:solidFill>
                  <a:srgbClr val="FF0000"/>
                </a:solidFill>
              </a:rPr>
              <a:t>şi</a:t>
            </a:r>
            <a:r>
              <a:rPr lang="ro-RO" sz="2400" dirty="0">
                <a:solidFill>
                  <a:srgbClr val="FF0000"/>
                </a:solidFill>
              </a:rPr>
              <a:t> din contul granturilor acordate </a:t>
            </a:r>
            <a:r>
              <a:rPr lang="ro-RO" sz="2400" dirty="0" err="1">
                <a:solidFill>
                  <a:srgbClr val="FF0000"/>
                </a:solidFill>
              </a:rPr>
              <a:t>instituţiilor</a:t>
            </a:r>
            <a:r>
              <a:rPr lang="ro-RO" sz="2400" dirty="0">
                <a:solidFill>
                  <a:srgbClr val="FF0000"/>
                </a:solidFill>
              </a:rPr>
              <a:t> </a:t>
            </a:r>
            <a:r>
              <a:rPr lang="ro-RO" sz="2400" dirty="0" err="1">
                <a:solidFill>
                  <a:srgbClr val="FF0000"/>
                </a:solidFill>
              </a:rPr>
              <a:t>finanţate</a:t>
            </a:r>
            <a:r>
              <a:rPr lang="ro-RO" sz="2400" dirty="0">
                <a:solidFill>
                  <a:srgbClr val="FF0000"/>
                </a:solidFill>
              </a:rPr>
              <a:t> de la buget.</a:t>
            </a:r>
            <a:endParaRPr lang="ru-RU" sz="2400" dirty="0">
              <a:solidFill>
                <a:srgbClr val="FF0000"/>
              </a:solidFill>
            </a:endParaRPr>
          </a:p>
          <a:p>
            <a:pPr marL="0" indent="0" algn="just">
              <a:buNone/>
            </a:pPr>
            <a:r>
              <a:rPr lang="ro-RO" sz="2400" dirty="0" smtClean="0"/>
              <a:t>Ultima propoziție </a:t>
            </a:r>
            <a:r>
              <a:rPr lang="ro-RO" sz="2400" dirty="0"/>
              <a:t>va avea următorul cuprins:</a:t>
            </a:r>
            <a:endParaRPr lang="ru-RU" sz="2400" dirty="0"/>
          </a:p>
          <a:p>
            <a:pPr marL="0" indent="0" algn="just">
              <a:buNone/>
            </a:pPr>
            <a:r>
              <a:rPr lang="ro-RO" sz="2400" dirty="0">
                <a:solidFill>
                  <a:srgbClr val="FF0000"/>
                </a:solidFill>
              </a:rPr>
              <a:t>,,Lista tratatelor </a:t>
            </a:r>
            <a:r>
              <a:rPr lang="ro-RO" sz="2400" dirty="0" err="1">
                <a:solidFill>
                  <a:srgbClr val="FF0000"/>
                </a:solidFill>
              </a:rPr>
              <a:t>internaţionale</a:t>
            </a:r>
            <a:r>
              <a:rPr lang="ro-RO" sz="2400" dirty="0">
                <a:solidFill>
                  <a:srgbClr val="FF0000"/>
                </a:solidFill>
              </a:rPr>
              <a:t> la care Republica Moldova este parte, lista proiectelor de </a:t>
            </a:r>
            <a:r>
              <a:rPr lang="ro-RO" sz="2400" dirty="0" err="1">
                <a:solidFill>
                  <a:srgbClr val="FF0000"/>
                </a:solidFill>
              </a:rPr>
              <a:t>asistenţă</a:t>
            </a:r>
            <a:r>
              <a:rPr lang="ro-RO" sz="2400" dirty="0">
                <a:solidFill>
                  <a:srgbClr val="FF0000"/>
                </a:solidFill>
              </a:rPr>
              <a:t> tehnică, lista granturilor acordate Guvernului și instituțiilor finanțate de la buget, precum </a:t>
            </a:r>
            <a:r>
              <a:rPr lang="ro-RO" sz="2400" dirty="0" err="1">
                <a:solidFill>
                  <a:srgbClr val="FF0000"/>
                </a:solidFill>
              </a:rPr>
              <a:t>şi</a:t>
            </a:r>
            <a:r>
              <a:rPr lang="ro-RO" sz="2400" dirty="0">
                <a:solidFill>
                  <a:srgbClr val="FF0000"/>
                </a:solidFill>
              </a:rPr>
              <a:t> modul de aplicare a scutirii de TVA cu drept de deducere la livrarea pe teritoriul </a:t>
            </a:r>
            <a:r>
              <a:rPr lang="ro-RO" sz="2400" dirty="0" err="1">
                <a:solidFill>
                  <a:srgbClr val="FF0000"/>
                </a:solidFill>
              </a:rPr>
              <a:t>ţării</a:t>
            </a:r>
            <a:r>
              <a:rPr lang="ro-RO" sz="2400" dirty="0">
                <a:solidFill>
                  <a:srgbClr val="FF0000"/>
                </a:solidFill>
              </a:rPr>
              <a:t> a mărfurilor, serviciilor destinate proiectelor respective se stabilesc de Guvern.”;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u 6">
            <a:extLst>
              <a:ext uri="{FF2B5EF4-FFF2-40B4-BE49-F238E27FC236}">
                <a16:creationId xmlns:a16="http://schemas.microsoft.com/office/drawing/2014/main" id="{12D711AA-42EB-4CA9-905E-1F09314625B3}"/>
              </a:ext>
            </a:extLst>
          </p:cNvPr>
          <p:cNvSpPr>
            <a:spLocks noGrp="1"/>
          </p:cNvSpPr>
          <p:nvPr>
            <p:ph type="title"/>
          </p:nvPr>
        </p:nvSpPr>
        <p:spPr/>
        <p:txBody>
          <a:bodyPr/>
          <a:lstStyle/>
          <a:p>
            <a:pPr algn="ctr"/>
            <a:r>
              <a:rPr lang="ro-RO" sz="4000" b="1" dirty="0">
                <a:solidFill>
                  <a:srgbClr val="0070C0"/>
                </a:solidFill>
                <a:latin typeface="Calibri"/>
              </a:rPr>
              <a:t> </a:t>
            </a:r>
            <a:r>
              <a:rPr lang="ro-RO" sz="3600" b="1" dirty="0">
                <a:solidFill>
                  <a:srgbClr val="0070C0"/>
                </a:solidFill>
                <a:latin typeface="Calibri"/>
              </a:rPr>
              <a:t>Modificări Accize. Articolul 124. Înlesniri la plata accizelor</a:t>
            </a:r>
            <a:endParaRPr lang="ro-RO" altLang="ru-RU" sz="3600" b="1"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26627" name="Substituent conținut 7"/>
          <p:cNvSpPr>
            <a:spLocks noGrp="1"/>
          </p:cNvSpPr>
          <p:nvPr>
            <p:ph idx="4294967295"/>
          </p:nvPr>
        </p:nvSpPr>
        <p:spPr>
          <a:xfrm>
            <a:off x="429491" y="2255838"/>
            <a:ext cx="11365634" cy="3846512"/>
          </a:xfrm>
        </p:spPr>
        <p:txBody>
          <a:bodyPr>
            <a:normAutofit lnSpcReduction="10000"/>
          </a:bodyPr>
          <a:lstStyle/>
          <a:p>
            <a:pPr marL="0" indent="0" algn="just">
              <a:buNone/>
            </a:pPr>
            <a:r>
              <a:rPr lang="ro-RO" sz="2200" dirty="0"/>
              <a:t>la alineatul (14), după textul „comercializa,” se introduce textul </a:t>
            </a:r>
            <a:r>
              <a:rPr lang="ro-RO" sz="2200" dirty="0">
                <a:solidFill>
                  <a:srgbClr val="FF0000"/>
                </a:solidFill>
              </a:rPr>
              <a:t>„dona, transmite prin moștenire sau orice altă formă de dare în posesie sau folosință”,</a:t>
            </a:r>
            <a:r>
              <a:rPr lang="ro-RO" sz="2200" dirty="0"/>
              <a:t> iar textul „  , iar în cazul mijloacelor de transport prohibite, se aplică cota </a:t>
            </a:r>
            <a:r>
              <a:rPr lang="ro-RO" sz="2200" dirty="0" err="1"/>
              <a:t>accizului</a:t>
            </a:r>
            <a:r>
              <a:rPr lang="ro-RO" sz="2200" dirty="0"/>
              <a:t> stabilită pentru vârsta maximă admisibilă” se exclude.</a:t>
            </a:r>
            <a:endParaRPr lang="ru-RU" sz="2200" dirty="0"/>
          </a:p>
          <a:p>
            <a:pPr marL="0" indent="0" algn="just">
              <a:buNone/>
            </a:pPr>
            <a:r>
              <a:rPr lang="ro-RO" sz="2200" dirty="0"/>
              <a:t>Se scutesc de accize mijloacele de transport, indiferent de termenul lor de </a:t>
            </a:r>
            <a:r>
              <a:rPr lang="ro-RO" sz="2200" dirty="0" smtClean="0"/>
              <a:t>exploatare, specificate în pct.1) și 2). </a:t>
            </a:r>
          </a:p>
          <a:p>
            <a:pPr marL="0" indent="0" algn="just">
              <a:buNone/>
            </a:pPr>
            <a:r>
              <a:rPr lang="ro-RO" sz="2200" dirty="0" smtClean="0"/>
              <a:t>Beneficiarii </a:t>
            </a:r>
            <a:r>
              <a:rPr lang="ro-RO" sz="2200" dirty="0" err="1"/>
              <a:t>şi</a:t>
            </a:r>
            <a:r>
              <a:rPr lang="ro-RO" sz="2200" dirty="0"/>
              <a:t> persoanele </a:t>
            </a:r>
            <a:r>
              <a:rPr lang="ro-RO" sz="2200" dirty="0" err="1"/>
              <a:t>terţe</a:t>
            </a:r>
            <a:r>
              <a:rPr lang="ro-RO" sz="2200" dirty="0"/>
              <a:t> nu pot comercializa </a:t>
            </a:r>
            <a:r>
              <a:rPr lang="ro-RO" sz="2200" dirty="0">
                <a:solidFill>
                  <a:schemeClr val="accent1">
                    <a:lumMod val="75000"/>
                  </a:schemeClr>
                </a:solidFill>
              </a:rPr>
              <a:t>dona, transmite prin moștenire sau orice altă formă de dare în posesie sau folosință</a:t>
            </a:r>
            <a:r>
              <a:rPr lang="ro-RO" sz="2200" dirty="0"/>
              <a:t>, transmite în arendă, </a:t>
            </a:r>
            <a:r>
              <a:rPr lang="ro-RO" sz="2200" dirty="0" err="1"/>
              <a:t>locaţiune</a:t>
            </a:r>
            <a:r>
              <a:rPr lang="ro-RO" sz="2200" dirty="0"/>
              <a:t>, uzufruct, leasing </a:t>
            </a:r>
            <a:r>
              <a:rPr lang="ro-RO" sz="2200" dirty="0" err="1"/>
              <a:t>operaţional</a:t>
            </a:r>
            <a:r>
              <a:rPr lang="ro-RO" sz="2200" dirty="0"/>
              <a:t> sau financiar mijloacele de transport </a:t>
            </a:r>
            <a:r>
              <a:rPr lang="ro-RO" sz="2200" dirty="0" err="1"/>
              <a:t>menţionate</a:t>
            </a:r>
            <a:r>
              <a:rPr lang="ro-RO" sz="2200" dirty="0"/>
              <a:t>. În cazul în care aceste prevederi nu se respectă, sumele TVA, accizele, taxa vamală </a:t>
            </a:r>
            <a:r>
              <a:rPr lang="ro-RO" sz="2200" dirty="0" err="1"/>
              <a:t>şi</a:t>
            </a:r>
            <a:r>
              <a:rPr lang="ro-RO" sz="2200" dirty="0"/>
              <a:t> taxa pentru efectuarea procedurilor vamale se calculează </a:t>
            </a:r>
            <a:r>
              <a:rPr lang="ro-RO" sz="2200" dirty="0" err="1"/>
              <a:t>şi</a:t>
            </a:r>
            <a:r>
              <a:rPr lang="ro-RO" sz="2200" dirty="0"/>
              <a:t> se achită de către beneficiar sau de către persoana </a:t>
            </a:r>
            <a:r>
              <a:rPr lang="ro-RO" sz="2200" dirty="0" err="1"/>
              <a:t>terţă</a:t>
            </a:r>
            <a:r>
              <a:rPr lang="ro-RO" sz="2200" dirty="0"/>
              <a:t>, în </a:t>
            </a:r>
            <a:r>
              <a:rPr lang="ro-RO" sz="2200" dirty="0" err="1"/>
              <a:t>funcţie</a:t>
            </a:r>
            <a:r>
              <a:rPr lang="ro-RO" sz="2200" dirty="0"/>
              <a:t> de cine a plasat aceste mijloace de transport sub regimul vamal de import, de valoarea în vamă a mijloacelor de transport </a:t>
            </a:r>
            <a:r>
              <a:rPr lang="ro-RO" sz="2200" dirty="0" err="1"/>
              <a:t>şi</a:t>
            </a:r>
            <a:r>
              <a:rPr lang="ro-RO" sz="2200" dirty="0"/>
              <a:t>/sau de capacitatea cilindrică a motorului la data importului.</a:t>
            </a:r>
            <a:endParaRPr lang="ro-RO" altLang="ru-RU" sz="2200" dirty="0" smtClean="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id="{67BBCA07-4C62-4EDE-A624-DB3D724120F6}"/>
              </a:ext>
            </a:extLst>
          </p:cNvPr>
          <p:cNvSpPr>
            <a:spLocks noGrp="1"/>
          </p:cNvSpPr>
          <p:nvPr>
            <p:ph type="title"/>
          </p:nvPr>
        </p:nvSpPr>
        <p:spPr/>
        <p:txBody>
          <a:bodyPr/>
          <a:lstStyle/>
          <a:p>
            <a:pPr algn="ctr">
              <a:defRPr/>
            </a:pPr>
            <a:r>
              <a:rPr lang="ro-RO" sz="2800" b="1" dirty="0"/>
              <a:t>Legea de punere în aplicare a </a:t>
            </a:r>
            <a:r>
              <a:rPr lang="ro-RO" sz="2800" b="1" dirty="0" smtClean="0"/>
              <a:t>Titlului III</a:t>
            </a:r>
            <a:endParaRPr lang="ro-RO" sz="2800" b="1" dirty="0">
              <a:solidFill>
                <a:schemeClr val="accent5">
                  <a:lumMod val="75000"/>
                </a:schemeClr>
              </a:solidFill>
              <a:effectLst>
                <a:outerShdw blurRad="38100" dist="38100" dir="2700000" algn="tl">
                  <a:srgbClr val="000000">
                    <a:alpha val="43137"/>
                  </a:srgbClr>
                </a:outerShdw>
              </a:effectLst>
            </a:endParaRPr>
          </a:p>
        </p:txBody>
      </p:sp>
      <p:sp>
        <p:nvSpPr>
          <p:cNvPr id="27651" name="Substituent conținut 5"/>
          <p:cNvSpPr>
            <a:spLocks noGrp="1"/>
          </p:cNvSpPr>
          <p:nvPr>
            <p:ph idx="4294967295"/>
          </p:nvPr>
        </p:nvSpPr>
        <p:spPr>
          <a:xfrm>
            <a:off x="838200" y="1825625"/>
            <a:ext cx="9677400" cy="4351338"/>
          </a:xfrm>
        </p:spPr>
        <p:txBody>
          <a:bodyPr/>
          <a:lstStyle/>
          <a:p>
            <a:pPr algn="just"/>
            <a:r>
              <a:rPr lang="ro-RO" sz="2400" dirty="0">
                <a:solidFill>
                  <a:srgbClr val="FF0000"/>
                </a:solidFill>
              </a:rPr>
              <a:t>Se abrogă facilitățile pentru </a:t>
            </a:r>
            <a:r>
              <a:rPr lang="ro-RO" sz="2400" dirty="0" err="1">
                <a:solidFill>
                  <a:srgbClr val="FF0000"/>
                </a:solidFill>
              </a:rPr>
              <a:t>societăţilor</a:t>
            </a:r>
            <a:r>
              <a:rPr lang="ro-RO" sz="2400" dirty="0">
                <a:solidFill>
                  <a:srgbClr val="FF0000"/>
                </a:solidFill>
              </a:rPr>
              <a:t> nevăzătorilor, </a:t>
            </a:r>
            <a:r>
              <a:rPr lang="ro-RO" sz="2400" dirty="0" err="1">
                <a:solidFill>
                  <a:srgbClr val="FF0000"/>
                </a:solidFill>
              </a:rPr>
              <a:t>societăţilor</a:t>
            </a:r>
            <a:r>
              <a:rPr lang="ro-RO" sz="2400" dirty="0">
                <a:solidFill>
                  <a:srgbClr val="FF0000"/>
                </a:solidFill>
              </a:rPr>
              <a:t> surzilor </a:t>
            </a:r>
            <a:r>
              <a:rPr lang="ro-RO" sz="2400" dirty="0" err="1">
                <a:solidFill>
                  <a:srgbClr val="FF0000"/>
                </a:solidFill>
              </a:rPr>
              <a:t>şi</a:t>
            </a:r>
            <a:r>
              <a:rPr lang="ro-RO" sz="2400" dirty="0">
                <a:solidFill>
                  <a:srgbClr val="FF0000"/>
                </a:solidFill>
              </a:rPr>
              <a:t> </a:t>
            </a:r>
            <a:r>
              <a:rPr lang="ro-RO" sz="2400" dirty="0" err="1">
                <a:solidFill>
                  <a:srgbClr val="FF0000"/>
                </a:solidFill>
              </a:rPr>
              <a:t>societăţilor</a:t>
            </a:r>
            <a:r>
              <a:rPr lang="ro-RO" sz="2400" dirty="0">
                <a:solidFill>
                  <a:srgbClr val="FF0000"/>
                </a:solidFill>
              </a:rPr>
              <a:t> invalizilor.</a:t>
            </a:r>
          </a:p>
          <a:p>
            <a:pPr algn="just"/>
            <a:r>
              <a:rPr lang="ro-RO" sz="2400" dirty="0">
                <a:solidFill>
                  <a:srgbClr val="0070C0"/>
                </a:solidFill>
              </a:rPr>
              <a:t>(18) Se scutesc de T.V.A. fără drept de deducere materia primă, materialele, articolele de completare </a:t>
            </a:r>
            <a:r>
              <a:rPr lang="ro-RO" sz="2400" dirty="0" err="1">
                <a:solidFill>
                  <a:srgbClr val="0070C0"/>
                </a:solidFill>
              </a:rPr>
              <a:t>şi</a:t>
            </a:r>
            <a:r>
              <a:rPr lang="ro-RO" sz="2400" dirty="0">
                <a:solidFill>
                  <a:srgbClr val="0070C0"/>
                </a:solidFill>
              </a:rPr>
              <a:t> accesoriile necesare procesului propriu de </a:t>
            </a:r>
            <a:r>
              <a:rPr lang="ro-RO" sz="2400" dirty="0" err="1">
                <a:solidFill>
                  <a:srgbClr val="0070C0"/>
                </a:solidFill>
              </a:rPr>
              <a:t>producţie</a:t>
            </a:r>
            <a:r>
              <a:rPr lang="ro-RO" sz="2400" dirty="0">
                <a:solidFill>
                  <a:srgbClr val="0070C0"/>
                </a:solidFill>
              </a:rPr>
              <a:t>, importate de către </a:t>
            </a:r>
            <a:r>
              <a:rPr lang="ro-RO" sz="2400" dirty="0" err="1">
                <a:solidFill>
                  <a:srgbClr val="0070C0"/>
                </a:solidFill>
              </a:rPr>
              <a:t>organizaţiile</a:t>
            </a:r>
            <a:r>
              <a:rPr lang="ro-RO" sz="2400" dirty="0">
                <a:solidFill>
                  <a:srgbClr val="0070C0"/>
                </a:solidFill>
              </a:rPr>
              <a:t> </a:t>
            </a:r>
            <a:r>
              <a:rPr lang="ro-RO" sz="2400" dirty="0" err="1">
                <a:solidFill>
                  <a:srgbClr val="0070C0"/>
                </a:solidFill>
              </a:rPr>
              <a:t>şi</a:t>
            </a:r>
            <a:r>
              <a:rPr lang="ro-RO" sz="2400" dirty="0">
                <a:solidFill>
                  <a:srgbClr val="0070C0"/>
                </a:solidFill>
              </a:rPr>
              <a:t> întreprinderile </a:t>
            </a:r>
            <a:r>
              <a:rPr lang="ro-RO" sz="2400" dirty="0" err="1">
                <a:solidFill>
                  <a:srgbClr val="0070C0"/>
                </a:solidFill>
              </a:rPr>
              <a:t>societăţilor</a:t>
            </a:r>
            <a:r>
              <a:rPr lang="ro-RO" sz="2400" dirty="0">
                <a:solidFill>
                  <a:srgbClr val="0070C0"/>
                </a:solidFill>
              </a:rPr>
              <a:t> nevăzătorilor, </a:t>
            </a:r>
            <a:r>
              <a:rPr lang="ro-RO" sz="2400" dirty="0" err="1">
                <a:solidFill>
                  <a:srgbClr val="0070C0"/>
                </a:solidFill>
              </a:rPr>
              <a:t>societăţilor</a:t>
            </a:r>
            <a:r>
              <a:rPr lang="ro-RO" sz="2400" dirty="0">
                <a:solidFill>
                  <a:srgbClr val="0070C0"/>
                </a:solidFill>
              </a:rPr>
              <a:t> surzilor </a:t>
            </a:r>
            <a:r>
              <a:rPr lang="ro-RO" sz="2400" dirty="0" err="1">
                <a:solidFill>
                  <a:srgbClr val="0070C0"/>
                </a:solidFill>
              </a:rPr>
              <a:t>şi</a:t>
            </a:r>
            <a:r>
              <a:rPr lang="ro-RO" sz="2400" dirty="0">
                <a:solidFill>
                  <a:srgbClr val="0070C0"/>
                </a:solidFill>
              </a:rPr>
              <a:t> </a:t>
            </a:r>
            <a:r>
              <a:rPr lang="ro-RO" sz="2400" dirty="0" err="1">
                <a:solidFill>
                  <a:srgbClr val="0070C0"/>
                </a:solidFill>
              </a:rPr>
              <a:t>societăţilor</a:t>
            </a:r>
            <a:r>
              <a:rPr lang="ro-RO" sz="2400" dirty="0">
                <a:solidFill>
                  <a:srgbClr val="0070C0"/>
                </a:solidFill>
              </a:rPr>
              <a:t> invalizilor, de asemenea se scutesc </a:t>
            </a:r>
            <a:r>
              <a:rPr lang="ro-RO" sz="2400" dirty="0" err="1">
                <a:solidFill>
                  <a:srgbClr val="0070C0"/>
                </a:solidFill>
              </a:rPr>
              <a:t>organizaţiile</a:t>
            </a:r>
            <a:r>
              <a:rPr lang="ro-RO" sz="2400" dirty="0">
                <a:solidFill>
                  <a:srgbClr val="0070C0"/>
                </a:solidFill>
              </a:rPr>
              <a:t> </a:t>
            </a:r>
            <a:r>
              <a:rPr lang="ro-RO" sz="2400" dirty="0" err="1">
                <a:solidFill>
                  <a:srgbClr val="0070C0"/>
                </a:solidFill>
              </a:rPr>
              <a:t>şi</a:t>
            </a:r>
            <a:r>
              <a:rPr lang="ro-RO" sz="2400" dirty="0">
                <a:solidFill>
                  <a:srgbClr val="0070C0"/>
                </a:solidFill>
              </a:rPr>
              <a:t> întreprinderile </a:t>
            </a:r>
            <a:r>
              <a:rPr lang="ro-RO" sz="2400" dirty="0" err="1">
                <a:solidFill>
                  <a:srgbClr val="0070C0"/>
                </a:solidFill>
              </a:rPr>
              <a:t>menţionate</a:t>
            </a:r>
            <a:r>
              <a:rPr lang="ro-RO" sz="2400" dirty="0">
                <a:solidFill>
                  <a:srgbClr val="0070C0"/>
                </a:solidFill>
              </a:rPr>
              <a:t> de la vărsarea la buget a sumei T.V.A. pentru mărfurile produse </a:t>
            </a:r>
            <a:r>
              <a:rPr lang="ro-RO" sz="2400" dirty="0" err="1">
                <a:solidFill>
                  <a:srgbClr val="0070C0"/>
                </a:solidFill>
              </a:rPr>
              <a:t>şi</a:t>
            </a:r>
            <a:r>
              <a:rPr lang="ro-RO" sz="2400" dirty="0">
                <a:solidFill>
                  <a:srgbClr val="0070C0"/>
                </a:solidFill>
              </a:rPr>
              <a:t> serviciile prestate, conform listei </a:t>
            </a:r>
            <a:r>
              <a:rPr lang="ro-RO" sz="2400" dirty="0" err="1">
                <a:solidFill>
                  <a:srgbClr val="0070C0"/>
                </a:solidFill>
              </a:rPr>
              <a:t>organizaţiilor</a:t>
            </a:r>
            <a:r>
              <a:rPr lang="ro-RO" sz="2400" dirty="0">
                <a:solidFill>
                  <a:srgbClr val="0070C0"/>
                </a:solidFill>
              </a:rPr>
              <a:t> </a:t>
            </a:r>
            <a:r>
              <a:rPr lang="ro-RO" sz="2400" dirty="0" err="1">
                <a:solidFill>
                  <a:srgbClr val="0070C0"/>
                </a:solidFill>
              </a:rPr>
              <a:t>şi</a:t>
            </a:r>
            <a:r>
              <a:rPr lang="ro-RO" sz="2400" dirty="0">
                <a:solidFill>
                  <a:srgbClr val="0070C0"/>
                </a:solidFill>
              </a:rPr>
              <a:t> întreprinderilor respective, aprobată de Guvern.</a:t>
            </a:r>
            <a:endParaRPr lang="ru-RU" sz="2400" dirty="0">
              <a:solidFill>
                <a:srgbClr val="0070C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u 3">
            <a:extLst>
              <a:ext uri="{FF2B5EF4-FFF2-40B4-BE49-F238E27FC236}">
                <a16:creationId xmlns:a16="http://schemas.microsoft.com/office/drawing/2014/main" id="{9ED0A574-2D75-4FC6-94DF-5355492A09F5}"/>
              </a:ext>
            </a:extLst>
          </p:cNvPr>
          <p:cNvSpPr>
            <a:spLocks noGrp="1"/>
          </p:cNvSpPr>
          <p:nvPr>
            <p:ph type="title"/>
          </p:nvPr>
        </p:nvSpPr>
        <p:spPr/>
        <p:txBody>
          <a:bodyPr/>
          <a:lstStyle/>
          <a:p>
            <a:pPr algn="ctr">
              <a:defRPr/>
            </a:pPr>
            <a:r>
              <a:rPr lang="ro-RO" sz="2800" b="1" dirty="0">
                <a:solidFill>
                  <a:srgbClr val="0070C0"/>
                </a:solidFill>
                <a:latin typeface="Calibri"/>
              </a:rPr>
              <a:t> Anexa 1 la titlul IV din Codul fiscal</a:t>
            </a:r>
            <a:endParaRPr lang="ro-RO" sz="2800" dirty="0">
              <a:solidFill>
                <a:schemeClr val="accent5">
                  <a:lumMod val="75000"/>
                </a:schemeClr>
              </a:solidFill>
              <a:effectLst>
                <a:outerShdw blurRad="38100" dist="38100" dir="2700000" algn="tl">
                  <a:srgbClr val="000000">
                    <a:alpha val="43137"/>
                  </a:srgbClr>
                </a:outerShdw>
              </a:effectLst>
            </a:endParaRPr>
          </a:p>
        </p:txBody>
      </p:sp>
      <p:sp>
        <p:nvSpPr>
          <p:cNvPr id="28675" name="Substituent conținut 5"/>
          <p:cNvSpPr>
            <a:spLocks noGrp="1"/>
          </p:cNvSpPr>
          <p:nvPr>
            <p:ph idx="4294967295"/>
          </p:nvPr>
        </p:nvSpPr>
        <p:spPr>
          <a:xfrm>
            <a:off x="1080654" y="1825625"/>
            <a:ext cx="9434945" cy="4351338"/>
          </a:xfrm>
        </p:spPr>
        <p:txBody>
          <a:bodyPr/>
          <a:lstStyle/>
          <a:p>
            <a:pPr marL="0" indent="0" algn="ctr">
              <a:buNone/>
            </a:pPr>
            <a:r>
              <a:rPr lang="en-US" sz="3500" dirty="0" err="1" smtClean="0">
                <a:solidFill>
                  <a:srgbClr val="0070C0"/>
                </a:solidFill>
              </a:rPr>
              <a:t>Pentru</a:t>
            </a:r>
            <a:r>
              <a:rPr lang="en-US" sz="3500" dirty="0" smtClean="0">
                <a:solidFill>
                  <a:srgbClr val="0070C0"/>
                </a:solidFill>
              </a:rPr>
              <a:t> </a:t>
            </a:r>
            <a:r>
              <a:rPr lang="en-US" sz="3500" dirty="0" err="1" smtClean="0">
                <a:solidFill>
                  <a:srgbClr val="0070C0"/>
                </a:solidFill>
              </a:rPr>
              <a:t>anul</a:t>
            </a:r>
            <a:r>
              <a:rPr lang="en-US" sz="3500" dirty="0" smtClean="0">
                <a:solidFill>
                  <a:srgbClr val="0070C0"/>
                </a:solidFill>
              </a:rPr>
              <a:t> 2021</a:t>
            </a:r>
          </a:p>
          <a:p>
            <a:pPr marL="0" indent="0" algn="ctr">
              <a:buNone/>
            </a:pPr>
            <a:r>
              <a:rPr lang="en-US" sz="3500" dirty="0" err="1" smtClean="0">
                <a:solidFill>
                  <a:srgbClr val="FF0000"/>
                </a:solidFill>
              </a:rPr>
              <a:t>Cotele</a:t>
            </a:r>
            <a:r>
              <a:rPr lang="en-US" sz="3500" dirty="0" smtClean="0">
                <a:solidFill>
                  <a:srgbClr val="FF0000"/>
                </a:solidFill>
              </a:rPr>
              <a:t> </a:t>
            </a:r>
            <a:r>
              <a:rPr lang="en-US" sz="3500" dirty="0" err="1" smtClean="0">
                <a:solidFill>
                  <a:srgbClr val="FF0000"/>
                </a:solidFill>
              </a:rPr>
              <a:t>accizelor</a:t>
            </a:r>
            <a:r>
              <a:rPr lang="en-US" sz="3500" dirty="0" smtClean="0">
                <a:solidFill>
                  <a:srgbClr val="FF0000"/>
                </a:solidFill>
              </a:rPr>
              <a:t> s-au </a:t>
            </a:r>
            <a:r>
              <a:rPr lang="en-US" sz="3500" dirty="0" err="1" smtClean="0">
                <a:solidFill>
                  <a:srgbClr val="FF0000"/>
                </a:solidFill>
              </a:rPr>
              <a:t>majorat</a:t>
            </a:r>
            <a:r>
              <a:rPr lang="en-US" sz="3500" dirty="0" smtClean="0">
                <a:solidFill>
                  <a:srgbClr val="FF0000"/>
                </a:solidFill>
              </a:rPr>
              <a:t> </a:t>
            </a:r>
            <a:r>
              <a:rPr lang="en-US" sz="3500" dirty="0" err="1" smtClean="0">
                <a:solidFill>
                  <a:srgbClr val="FF0000"/>
                </a:solidFill>
              </a:rPr>
              <a:t>în</a:t>
            </a:r>
            <a:r>
              <a:rPr lang="en-US" sz="3500" dirty="0" smtClean="0">
                <a:solidFill>
                  <a:srgbClr val="FF0000"/>
                </a:solidFill>
              </a:rPr>
              <a:t> </a:t>
            </a:r>
            <a:r>
              <a:rPr lang="en-US" sz="3500" dirty="0" err="1" smtClean="0">
                <a:solidFill>
                  <a:srgbClr val="FF0000"/>
                </a:solidFill>
              </a:rPr>
              <a:t>mediu</a:t>
            </a:r>
            <a:r>
              <a:rPr lang="en-US" sz="3500" dirty="0" smtClean="0">
                <a:solidFill>
                  <a:srgbClr val="FF0000"/>
                </a:solidFill>
              </a:rPr>
              <a:t>:</a:t>
            </a:r>
          </a:p>
          <a:p>
            <a:pPr marL="0" indent="0" algn="just">
              <a:buNone/>
            </a:pPr>
            <a:endParaRPr lang="en-US" sz="3500" dirty="0" smtClean="0">
              <a:solidFill>
                <a:srgbClr val="FF0000"/>
              </a:solidFill>
            </a:endParaRPr>
          </a:p>
          <a:p>
            <a:pPr marL="0" indent="0" algn="just">
              <a:buNone/>
            </a:pPr>
            <a:r>
              <a:rPr lang="en-US" sz="3500" dirty="0" smtClean="0">
                <a:solidFill>
                  <a:srgbClr val="FF0000"/>
                </a:solidFill>
              </a:rPr>
              <a:t>- La </a:t>
            </a:r>
            <a:r>
              <a:rPr lang="en-US" sz="3500" dirty="0" err="1" smtClean="0">
                <a:solidFill>
                  <a:srgbClr val="FF0000"/>
                </a:solidFill>
              </a:rPr>
              <a:t>produsele</a:t>
            </a:r>
            <a:r>
              <a:rPr lang="en-US" sz="3500" dirty="0" smtClean="0">
                <a:solidFill>
                  <a:srgbClr val="FF0000"/>
                </a:solidFill>
              </a:rPr>
              <a:t> din </a:t>
            </a:r>
            <a:r>
              <a:rPr lang="en-US" sz="3500" dirty="0" err="1" smtClean="0">
                <a:solidFill>
                  <a:srgbClr val="FF0000"/>
                </a:solidFill>
              </a:rPr>
              <a:t>tutun</a:t>
            </a:r>
            <a:r>
              <a:rPr lang="en-US" sz="3500" dirty="0" smtClean="0">
                <a:solidFill>
                  <a:srgbClr val="FF0000"/>
                </a:solidFill>
              </a:rPr>
              <a:t> - </a:t>
            </a:r>
            <a:r>
              <a:rPr lang="ro-RO" sz="3500" dirty="0" smtClean="0">
                <a:solidFill>
                  <a:srgbClr val="FF0000"/>
                </a:solidFill>
              </a:rPr>
              <a:t>cu </a:t>
            </a:r>
            <a:r>
              <a:rPr lang="ro-RO" sz="3500" dirty="0">
                <a:solidFill>
                  <a:srgbClr val="FF0000"/>
                </a:solidFill>
              </a:rPr>
              <a:t>15</a:t>
            </a:r>
            <a:r>
              <a:rPr lang="ro-RO" sz="3500" dirty="0" smtClean="0">
                <a:solidFill>
                  <a:srgbClr val="FF0000"/>
                </a:solidFill>
              </a:rPr>
              <a:t>%</a:t>
            </a:r>
            <a:r>
              <a:rPr lang="en-US" sz="3500" dirty="0" smtClean="0">
                <a:solidFill>
                  <a:srgbClr val="FF0000"/>
                </a:solidFill>
              </a:rPr>
              <a:t>;</a:t>
            </a:r>
          </a:p>
          <a:p>
            <a:pPr marL="0" indent="0" algn="just">
              <a:buNone/>
            </a:pPr>
            <a:r>
              <a:rPr lang="en-US" sz="3500" dirty="0" smtClean="0">
                <a:solidFill>
                  <a:srgbClr val="FF0000"/>
                </a:solidFill>
              </a:rPr>
              <a:t>- </a:t>
            </a:r>
            <a:r>
              <a:rPr lang="ro-RO" sz="3500" dirty="0" smtClean="0">
                <a:solidFill>
                  <a:srgbClr val="FF0000"/>
                </a:solidFill>
              </a:rPr>
              <a:t>La bauturile </a:t>
            </a:r>
            <a:r>
              <a:rPr lang="ro-RO" sz="3500" dirty="0">
                <a:solidFill>
                  <a:srgbClr val="FF0000"/>
                </a:solidFill>
              </a:rPr>
              <a:t>alcoolice </a:t>
            </a:r>
            <a:r>
              <a:rPr lang="en-US" sz="3500" dirty="0" smtClean="0">
                <a:solidFill>
                  <a:srgbClr val="FF0000"/>
                </a:solidFill>
              </a:rPr>
              <a:t>- </a:t>
            </a:r>
            <a:r>
              <a:rPr lang="ro-RO" sz="3500" dirty="0" smtClean="0">
                <a:solidFill>
                  <a:srgbClr val="FF0000"/>
                </a:solidFill>
              </a:rPr>
              <a:t>cu </a:t>
            </a:r>
            <a:r>
              <a:rPr lang="ro-RO" sz="3500" dirty="0">
                <a:solidFill>
                  <a:srgbClr val="FF0000"/>
                </a:solidFill>
              </a:rPr>
              <a:t>5%.</a:t>
            </a:r>
            <a:endParaRPr lang="ru-RU" sz="3500"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u 1"/>
          <p:cNvSpPr>
            <a:spLocks noGrp="1"/>
          </p:cNvSpPr>
          <p:nvPr>
            <p:ph type="title"/>
          </p:nvPr>
        </p:nvSpPr>
        <p:spPr/>
        <p:txBody>
          <a:bodyPr/>
          <a:lstStyle/>
          <a:p>
            <a:pPr marL="0" indent="0" algn="ctr">
              <a:buNone/>
            </a:pPr>
            <a:r>
              <a:rPr lang="ro-RO" sz="4000" b="1" smtClean="0"/>
              <a:t>Art.93. Noțiuni generale</a:t>
            </a:r>
            <a:endParaRPr lang="ro-RO" sz="4000" b="1" dirty="0"/>
          </a:p>
        </p:txBody>
      </p:sp>
      <p:sp>
        <p:nvSpPr>
          <p:cNvPr id="3" name="Substituent conținut 2">
            <a:extLst>
              <a:ext uri="{FF2B5EF4-FFF2-40B4-BE49-F238E27FC236}">
                <a16:creationId xmlns:a16="http://schemas.microsoft.com/office/drawing/2014/main" id="{5489D180-7F14-4A39-A48C-CE115B1B2E3C}"/>
              </a:ext>
            </a:extLst>
          </p:cNvPr>
          <p:cNvSpPr>
            <a:spLocks noGrp="1"/>
          </p:cNvSpPr>
          <p:nvPr>
            <p:ph idx="4294967295"/>
          </p:nvPr>
        </p:nvSpPr>
        <p:spPr>
          <a:xfrm>
            <a:off x="533400" y="1908175"/>
            <a:ext cx="11658600" cy="4778375"/>
          </a:xfrm>
        </p:spPr>
        <p:txBody>
          <a:bodyPr>
            <a:normAutofit lnSpcReduction="10000"/>
          </a:bodyPr>
          <a:lstStyle/>
          <a:p>
            <a:pPr marL="0" indent="0" algn="just">
              <a:buNone/>
            </a:pPr>
            <a:r>
              <a:rPr lang="ro-RO" sz="3200" smtClean="0"/>
              <a:t>La articolul 93 punctul 18), după cuvintele „în legătură cu” se introduce textul </a:t>
            </a:r>
            <a:r>
              <a:rPr lang="ro-RO" smtClean="0">
                <a:solidFill>
                  <a:srgbClr val="FF0000"/>
                </a:solidFill>
              </a:rPr>
              <a:t>„reparația capitală,”.</a:t>
            </a:r>
            <a:endParaRPr lang="ru-RU" sz="3200" smtClean="0">
              <a:solidFill>
                <a:srgbClr val="FF0000"/>
              </a:solidFill>
            </a:endParaRPr>
          </a:p>
          <a:p>
            <a:pPr marL="0" indent="0" algn="just">
              <a:buNone/>
            </a:pPr>
            <a:r>
              <a:rPr lang="ro-RO" sz="3200" b="1" smtClean="0"/>
              <a:t>    </a:t>
            </a:r>
            <a:r>
              <a:rPr lang="ro-RO" sz="3200" b="1" i="1" smtClean="0"/>
              <a:t>Investiţii (cheltuieli) capitale</a:t>
            </a:r>
            <a:r>
              <a:rPr lang="ro-RO" sz="3200" smtClean="0"/>
              <a:t> – costuri şi cheltuieli suportate de către agentul economic în legătură cu</a:t>
            </a:r>
            <a:r>
              <a:rPr lang="en-US" sz="3200" smtClean="0"/>
              <a:t> </a:t>
            </a:r>
            <a:r>
              <a:rPr lang="ro-RO" sz="3200" b="1" smtClean="0">
                <a:solidFill>
                  <a:srgbClr val="FF0000"/>
                </a:solidFill>
              </a:rPr>
              <a:t>reparația capital</a:t>
            </a:r>
            <a:r>
              <a:rPr lang="en-US" sz="3200" b="1" smtClean="0">
                <a:solidFill>
                  <a:srgbClr val="FF0000"/>
                </a:solidFill>
              </a:rPr>
              <a:t>ă,</a:t>
            </a:r>
            <a:r>
              <a:rPr lang="ro-RO" sz="3200" b="1" smtClean="0">
                <a:solidFill>
                  <a:srgbClr val="FF0000"/>
                </a:solidFill>
              </a:rPr>
              <a:t> </a:t>
            </a:r>
            <a:r>
              <a:rPr lang="ro-RO" sz="3200" smtClean="0"/>
              <a:t>crearea şi/sau procurarea mijloacelor fixe şi a imobilizărilor necorporale destinate utilizării în procesul de producţie (prestare servicii/executare lucrări), care nu se reflectă în rezultatele perioadei curente, dar urmează a fi atribuite la majorarea valorii mijloacelor fixe şi imobilizărilor necorporale.</a:t>
            </a:r>
            <a:endParaRPr lang="en-US" sz="3200" smtClean="0"/>
          </a:p>
          <a:p>
            <a:pPr marL="0" indent="0" algn="just">
              <a:buNone/>
            </a:pPr>
            <a:r>
              <a:rPr lang="ro-RO" sz="3200" smtClean="0"/>
              <a:t/>
            </a:r>
            <a:br>
              <a:rPr lang="ro-RO" sz="3200" smtClean="0"/>
            </a:br>
            <a:endParaRPr lang="ro-RO" sz="3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1E7CE91A-EF1B-4366-B67C-9D8447976466}"/>
              </a:ext>
            </a:extLst>
          </p:cNvPr>
          <p:cNvSpPr>
            <a:spLocks noGrp="1"/>
          </p:cNvSpPr>
          <p:nvPr>
            <p:ph type="title"/>
          </p:nvPr>
        </p:nvSpPr>
        <p:spPr/>
        <p:txBody>
          <a:bodyPr>
            <a:normAutofit fontScale="90000"/>
          </a:bodyPr>
          <a:lstStyle/>
          <a:p>
            <a:pPr algn="ctr">
              <a:defRPr/>
            </a:pPr>
            <a:r>
              <a:rPr lang="ro-RO" altLang="ru-RU" sz="4000" b="1" dirty="0">
                <a:latin typeface="Calibri" panose="020F0502020204030204" pitchFamily="34" charset="0"/>
              </a:rPr>
              <a:t/>
            </a:r>
            <a:br>
              <a:rPr lang="ro-RO" altLang="ru-RU" sz="4000" b="1" dirty="0">
                <a:latin typeface="Calibri" panose="020F0502020204030204" pitchFamily="34" charset="0"/>
              </a:rPr>
            </a:br>
            <a:r>
              <a:rPr lang="ro-RO" altLang="ru-RU" sz="4000" b="1" dirty="0">
                <a:latin typeface="Calibri" panose="020F0502020204030204" pitchFamily="34" charset="0"/>
              </a:rPr>
              <a:t>           </a:t>
            </a:r>
            <a:r>
              <a:rPr lang="en-US" altLang="ru-RU" sz="3600" b="1" dirty="0" err="1" smtClean="0">
                <a:solidFill>
                  <a:srgbClr val="0070C0"/>
                </a:solidFill>
                <a:latin typeface="Calibri" panose="020F0502020204030204" pitchFamily="34" charset="0"/>
              </a:rPr>
              <a:t>Completarea</a:t>
            </a:r>
            <a:r>
              <a:rPr lang="en-US" altLang="ru-RU" sz="3600" b="1" dirty="0" smtClean="0">
                <a:solidFill>
                  <a:srgbClr val="0070C0"/>
                </a:solidFill>
                <a:latin typeface="Calibri" panose="020F0502020204030204" pitchFamily="34" charset="0"/>
              </a:rPr>
              <a:t> la</a:t>
            </a:r>
            <a:r>
              <a:rPr lang="ro-RO" altLang="ru-RU" sz="3600" b="1" dirty="0" smtClean="0">
                <a:solidFill>
                  <a:srgbClr val="0070C0"/>
                </a:solidFill>
                <a:latin typeface="Calibri" panose="020F0502020204030204" pitchFamily="34" charset="0"/>
              </a:rPr>
              <a:t> </a:t>
            </a:r>
            <a:r>
              <a:rPr lang="ro-RO" altLang="ru-RU" sz="3600" b="1" dirty="0">
                <a:solidFill>
                  <a:srgbClr val="0070C0"/>
                </a:solidFill>
                <a:latin typeface="Calibri" panose="020F0502020204030204" pitchFamily="34" charset="0"/>
              </a:rPr>
              <a:t>subiecții </a:t>
            </a:r>
            <a:r>
              <a:rPr lang="ro-RO" altLang="ru-RU" sz="3600" b="1" dirty="0" smtClean="0">
                <a:solidFill>
                  <a:srgbClr val="0070C0"/>
                </a:solidFill>
                <a:latin typeface="Calibri" panose="020F0502020204030204" pitchFamily="34" charset="0"/>
              </a:rPr>
              <a:t>impozabili</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ce</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urmează</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să</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aplice</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mecanismul</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taxării</a:t>
            </a:r>
            <a:r>
              <a:rPr lang="en-US" altLang="ru-RU" sz="3600" b="1" dirty="0" smtClean="0">
                <a:solidFill>
                  <a:srgbClr val="0070C0"/>
                </a:solidFill>
                <a:latin typeface="Calibri" panose="020F0502020204030204" pitchFamily="34" charset="0"/>
              </a:rPr>
              <a:t> inverse</a:t>
            </a:r>
            <a:endParaRPr lang="ro-RO" sz="3600" b="1" dirty="0">
              <a:solidFill>
                <a:schemeClr val="accent5">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2291" name="Substituent conținut 2"/>
          <p:cNvSpPr>
            <a:spLocks noGrp="1"/>
          </p:cNvSpPr>
          <p:nvPr>
            <p:ph idx="4294967295"/>
          </p:nvPr>
        </p:nvSpPr>
        <p:spPr>
          <a:xfrm>
            <a:off x="552450" y="1908175"/>
            <a:ext cx="11639550" cy="4721225"/>
          </a:xfrm>
        </p:spPr>
        <p:txBody>
          <a:bodyPr/>
          <a:lstStyle/>
          <a:p>
            <a:pPr marL="0" indent="0" algn="just">
              <a:buNone/>
            </a:pPr>
            <a:r>
              <a:rPr lang="ro-RO" altLang="ru-RU" sz="4000" b="1" dirty="0" smtClean="0">
                <a:latin typeface="Times New Roman" panose="02020603050405020304" pitchFamily="18" charset="0"/>
                <a:cs typeface="Times New Roman" panose="02020603050405020304" pitchFamily="18" charset="0"/>
              </a:rPr>
              <a:t> </a:t>
            </a:r>
            <a:r>
              <a:rPr lang="en-US" altLang="en-US" sz="2500" b="1" dirty="0"/>
              <a:t>Art.9</a:t>
            </a:r>
            <a:r>
              <a:rPr lang="ro-RO" altLang="en-US" sz="2500" b="1" dirty="0"/>
              <a:t>4.</a:t>
            </a:r>
            <a:r>
              <a:rPr lang="en-US" altLang="en-US" sz="2500" b="1" dirty="0"/>
              <a:t> </a:t>
            </a:r>
            <a:r>
              <a:rPr lang="ro-RO" altLang="en-US" sz="2500" b="1" dirty="0">
                <a:solidFill>
                  <a:srgbClr val="FF0000"/>
                </a:solidFill>
              </a:rPr>
              <a:t>La articolul 94 litera e), după cuvintele „care practică activitate de întreprinzător” se introduce textul „ , inclusiv persoanele care </a:t>
            </a:r>
            <a:r>
              <a:rPr lang="ro-RO" altLang="en-US" sz="2500" b="1" dirty="0" err="1">
                <a:solidFill>
                  <a:srgbClr val="FF0000"/>
                </a:solidFill>
              </a:rPr>
              <a:t>desfăşoară</a:t>
            </a:r>
            <a:r>
              <a:rPr lang="ro-RO" altLang="en-US" sz="2500" b="1" dirty="0">
                <a:solidFill>
                  <a:srgbClr val="FF0000"/>
                </a:solidFill>
              </a:rPr>
              <a:t> activitate profesională potrivit </a:t>
            </a:r>
            <a:r>
              <a:rPr lang="ro-RO" altLang="en-US" sz="2500" b="1" dirty="0" err="1">
                <a:solidFill>
                  <a:srgbClr val="FF0000"/>
                </a:solidFill>
              </a:rPr>
              <a:t>legislaţiei</a:t>
            </a:r>
            <a:r>
              <a:rPr lang="ro-RO" altLang="en-US" sz="2500" b="1" dirty="0">
                <a:solidFill>
                  <a:srgbClr val="FF0000"/>
                </a:solidFill>
              </a:rPr>
              <a:t>,”.</a:t>
            </a:r>
            <a:endParaRPr lang="ro-RO" altLang="en-US" sz="2500" dirty="0"/>
          </a:p>
          <a:p>
            <a:pPr marL="0" indent="0">
              <a:buNone/>
            </a:pPr>
            <a:endParaRPr lang="ro-RO" altLang="en-US" sz="2500" b="1" dirty="0"/>
          </a:p>
          <a:p>
            <a:pPr marL="0" indent="0" algn="just">
              <a:buNone/>
            </a:pPr>
            <a:r>
              <a:rPr lang="ro-RO" altLang="en-US" sz="2500" b="1" dirty="0"/>
              <a:t>Subiecții impozabili cu TVA sunt persoanele juridice </a:t>
            </a:r>
            <a:r>
              <a:rPr lang="ro-RO" altLang="en-US" sz="2500" b="1" dirty="0" err="1"/>
              <a:t>şi</a:t>
            </a:r>
            <a:r>
              <a:rPr lang="ro-RO" altLang="en-US" sz="2500" b="1" dirty="0"/>
              <a:t> fizice care practică activitate de </a:t>
            </a:r>
            <a:r>
              <a:rPr lang="ro-RO" altLang="en-US" sz="2500" b="1" dirty="0" smtClean="0"/>
              <a:t>întreprinzător, </a:t>
            </a:r>
            <a:r>
              <a:rPr lang="ro-RO" altLang="en-US" sz="2500" b="1" dirty="0">
                <a:solidFill>
                  <a:srgbClr val="FF0000"/>
                </a:solidFill>
              </a:rPr>
              <a:t>inclusiv persoanele care </a:t>
            </a:r>
            <a:r>
              <a:rPr lang="ro-RO" altLang="en-US" sz="2500" b="1" dirty="0" err="1">
                <a:solidFill>
                  <a:srgbClr val="FF0000"/>
                </a:solidFill>
              </a:rPr>
              <a:t>desfăşoară</a:t>
            </a:r>
            <a:r>
              <a:rPr lang="ro-RO" altLang="en-US" sz="2500" b="1" dirty="0">
                <a:solidFill>
                  <a:srgbClr val="FF0000"/>
                </a:solidFill>
              </a:rPr>
              <a:t> activitate profesională potrivit </a:t>
            </a:r>
            <a:r>
              <a:rPr lang="ro-RO" altLang="en-US" sz="2500" b="1" dirty="0" err="1" smtClean="0">
                <a:solidFill>
                  <a:srgbClr val="FF0000"/>
                </a:solidFill>
              </a:rPr>
              <a:t>legislaţiei</a:t>
            </a:r>
            <a:r>
              <a:rPr lang="ro-RO" altLang="en-US" sz="2500" b="1" dirty="0" smtClean="0">
                <a:solidFill>
                  <a:srgbClr val="FF0000"/>
                </a:solidFill>
              </a:rPr>
              <a:t>, </a:t>
            </a:r>
            <a:r>
              <a:rPr lang="ro-RO" altLang="en-US" sz="2500" b="1" dirty="0" err="1"/>
              <a:t>şi</a:t>
            </a:r>
            <a:r>
              <a:rPr lang="ro-RO" altLang="en-US" sz="2500" b="1" dirty="0"/>
              <a:t> procură pe teritoriul Republicii Moldova proprietatea întreprinderilor înregistrate în calitate de plătitori de T.V.A., declarate în proces de insolvabilitate, cu </a:t>
            </a:r>
            <a:r>
              <a:rPr lang="ro-RO" altLang="en-US" sz="2500" b="1" dirty="0" err="1"/>
              <a:t>excepţia</a:t>
            </a:r>
            <a:r>
              <a:rPr lang="ro-RO" altLang="en-US" sz="2500" b="1" dirty="0"/>
              <a:t> celor în procedură de restructurare </a:t>
            </a:r>
            <a:r>
              <a:rPr lang="ro-RO" altLang="en-US" sz="2500" b="1" dirty="0" err="1"/>
              <a:t>şi</a:t>
            </a:r>
            <a:r>
              <a:rPr lang="ro-RO" altLang="en-US" sz="2500" b="1" dirty="0"/>
              <a:t> realizare a planului, în conformitate cu prevederile Legii </a:t>
            </a:r>
            <a:r>
              <a:rPr lang="ro-RO" altLang="en-US" sz="2500" b="1" dirty="0" err="1"/>
              <a:t>insolvabilităţii</a:t>
            </a:r>
            <a:r>
              <a:rPr lang="ro-RO" altLang="en-US" sz="2500" b="1" dirty="0"/>
              <a:t> nr.149/2012.</a:t>
            </a:r>
            <a:endParaRPr lang="ro-RO" altLang="en-US" sz="25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8D492EB4-E652-47FF-AF3D-430DA60D1527}"/>
              </a:ext>
            </a:extLst>
          </p:cNvPr>
          <p:cNvSpPr>
            <a:spLocks noGrp="1"/>
          </p:cNvSpPr>
          <p:nvPr>
            <p:ph type="title"/>
          </p:nvPr>
        </p:nvSpPr>
        <p:spPr/>
        <p:txBody>
          <a:bodyPr>
            <a:normAutofit/>
          </a:bodyPr>
          <a:lstStyle/>
          <a:p>
            <a:pPr algn="ctr">
              <a:defRPr/>
            </a:pPr>
            <a:r>
              <a:rPr lang="ro-RO" altLang="ru-RU" sz="3600" b="1" dirty="0" smtClean="0">
                <a:solidFill>
                  <a:srgbClr val="0070C0"/>
                </a:solidFill>
                <a:latin typeface="Calibri" panose="020F0502020204030204" pitchFamily="34" charset="0"/>
              </a:rPr>
              <a:t>Modific</a:t>
            </a:r>
            <a:r>
              <a:rPr lang="en-US" altLang="ru-RU" sz="3600" b="1" dirty="0" smtClean="0">
                <a:solidFill>
                  <a:srgbClr val="0070C0"/>
                </a:solidFill>
                <a:latin typeface="Calibri" panose="020F0502020204030204" pitchFamily="34" charset="0"/>
              </a:rPr>
              <a:t>area</a:t>
            </a:r>
            <a:r>
              <a:rPr lang="ro-RO" altLang="ru-RU" sz="3600" b="1" dirty="0" smtClean="0">
                <a:solidFill>
                  <a:srgbClr val="0070C0"/>
                </a:solidFill>
                <a:latin typeface="Calibri" panose="020F0502020204030204" pitchFamily="34" charset="0"/>
              </a:rPr>
              <a:t> cote</a:t>
            </a:r>
            <a:r>
              <a:rPr lang="en-US" altLang="ru-RU" sz="3600" b="1" dirty="0" err="1" smtClean="0">
                <a:solidFill>
                  <a:srgbClr val="0070C0"/>
                </a:solidFill>
                <a:latin typeface="Calibri" panose="020F0502020204030204" pitchFamily="34" charset="0"/>
              </a:rPr>
              <a:t>i</a:t>
            </a:r>
            <a:r>
              <a:rPr lang="ro-RO" altLang="ru-RU" sz="3600" b="1" dirty="0" smtClean="0">
                <a:solidFill>
                  <a:srgbClr val="0070C0"/>
                </a:solidFill>
                <a:latin typeface="Calibri" panose="020F0502020204030204" pitchFamily="34" charset="0"/>
              </a:rPr>
              <a:t> TVA </a:t>
            </a:r>
            <a:r>
              <a:rPr lang="en-US" altLang="ru-RU" sz="3600" b="1" dirty="0" err="1" smtClean="0">
                <a:solidFill>
                  <a:srgbClr val="0070C0"/>
                </a:solidFill>
                <a:latin typeface="Calibri" panose="020F0502020204030204" pitchFamily="34" charset="0"/>
              </a:rPr>
              <a:t>pentru</a:t>
            </a:r>
            <a:r>
              <a:rPr lang="en-US" altLang="ru-RU" sz="3600" b="1" dirty="0" smtClean="0">
                <a:solidFill>
                  <a:srgbClr val="0070C0"/>
                </a:solidFill>
                <a:latin typeface="Calibri" panose="020F0502020204030204" pitchFamily="34" charset="0"/>
              </a:rPr>
              <a:t> </a:t>
            </a:r>
            <a:r>
              <a:rPr lang="en-US" altLang="ru-RU" sz="3600" b="1" dirty="0" err="1" smtClean="0">
                <a:solidFill>
                  <a:srgbClr val="0070C0"/>
                </a:solidFill>
                <a:latin typeface="Calibri" panose="020F0502020204030204" pitchFamily="34" charset="0"/>
              </a:rPr>
              <a:t>entitățile</a:t>
            </a:r>
            <a:r>
              <a:rPr lang="en-US" altLang="ru-RU" sz="3600" b="1" dirty="0" smtClean="0">
                <a:solidFill>
                  <a:srgbClr val="0070C0"/>
                </a:solidFill>
                <a:latin typeface="Calibri" panose="020F0502020204030204" pitchFamily="34" charset="0"/>
              </a:rPr>
              <a:t> </a:t>
            </a:r>
            <a:br>
              <a:rPr lang="en-US" altLang="ru-RU" sz="3600" b="1" dirty="0" smtClean="0">
                <a:solidFill>
                  <a:srgbClr val="0070C0"/>
                </a:solidFill>
                <a:latin typeface="Calibri" panose="020F0502020204030204" pitchFamily="34" charset="0"/>
              </a:rPr>
            </a:br>
            <a:r>
              <a:rPr lang="en-US" altLang="ru-RU" sz="3600" b="1" dirty="0" smtClean="0">
                <a:solidFill>
                  <a:srgbClr val="0070C0"/>
                </a:solidFill>
                <a:latin typeface="Calibri" panose="020F0502020204030204" pitchFamily="34" charset="0"/>
              </a:rPr>
              <a:t>din </a:t>
            </a:r>
            <a:r>
              <a:rPr lang="en-US" altLang="ru-RU" sz="3600" b="1" dirty="0" err="1" smtClean="0">
                <a:solidFill>
                  <a:srgbClr val="0070C0"/>
                </a:solidFill>
                <a:latin typeface="Calibri" panose="020F0502020204030204" pitchFamily="34" charset="0"/>
              </a:rPr>
              <a:t>domeniul</a:t>
            </a:r>
            <a:r>
              <a:rPr lang="en-US" altLang="ru-RU" sz="3600" b="1" dirty="0" smtClean="0">
                <a:solidFill>
                  <a:srgbClr val="0070C0"/>
                </a:solidFill>
                <a:latin typeface="Calibri" panose="020F0502020204030204" pitchFamily="34" charset="0"/>
              </a:rPr>
              <a:t> </a:t>
            </a:r>
            <a:r>
              <a:rPr lang="ro-RO" altLang="ru-RU" sz="3600" b="1" dirty="0" smtClean="0">
                <a:solidFill>
                  <a:srgbClr val="0070C0"/>
                </a:solidFill>
                <a:latin typeface="Calibri" panose="020F0502020204030204" pitchFamily="34" charset="0"/>
              </a:rPr>
              <a:t>HORECA</a:t>
            </a:r>
            <a:endParaRPr lang="ro-RO" sz="3600" b="1" dirty="0">
              <a:solidFill>
                <a:schemeClr val="accent5">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3315" name="Substituent conținut 2"/>
          <p:cNvSpPr>
            <a:spLocks noGrp="1"/>
          </p:cNvSpPr>
          <p:nvPr>
            <p:ph idx="4294967295"/>
          </p:nvPr>
        </p:nvSpPr>
        <p:spPr>
          <a:xfrm>
            <a:off x="552450" y="1908175"/>
            <a:ext cx="11639550" cy="4721225"/>
          </a:xfrm>
        </p:spPr>
        <p:txBody>
          <a:bodyPr/>
          <a:lstStyle/>
          <a:p>
            <a:pPr marL="0" indent="0" algn="ctr">
              <a:buNone/>
            </a:pPr>
            <a:r>
              <a:rPr lang="ro-RO" altLang="ru-RU" sz="4200" dirty="0" smtClean="0">
                <a:latin typeface="Times New Roman" panose="02020603050405020304" pitchFamily="18" charset="0"/>
                <a:cs typeface="Times New Roman" panose="02020603050405020304" pitchFamily="18" charset="0"/>
              </a:rPr>
              <a:t> </a:t>
            </a:r>
            <a:r>
              <a:rPr lang="ro-RO" sz="2500" dirty="0">
                <a:solidFill>
                  <a:srgbClr val="FF0000"/>
                </a:solidFill>
              </a:rPr>
              <a:t>Art.96 </a:t>
            </a:r>
            <a:r>
              <a:rPr lang="ro-RO" sz="2500" dirty="0" err="1">
                <a:solidFill>
                  <a:srgbClr val="FF0000"/>
                </a:solidFill>
              </a:rPr>
              <a:t>lit.b</a:t>
            </a:r>
            <a:r>
              <a:rPr lang="ro-RO" sz="2500" dirty="0">
                <a:solidFill>
                  <a:srgbClr val="FF0000"/>
                </a:solidFill>
              </a:rPr>
              <a:t>) la liniuțele a opta și a noua, textul „15%” se substituie cu „12%”.</a:t>
            </a:r>
          </a:p>
          <a:p>
            <a:pPr algn="just"/>
            <a:r>
              <a:rPr lang="ro-RO" sz="2500" dirty="0">
                <a:solidFill>
                  <a:srgbClr val="FF0000"/>
                </a:solidFill>
              </a:rPr>
              <a:t>12%</a:t>
            </a:r>
            <a:r>
              <a:rPr lang="ro-RO" sz="2500" dirty="0"/>
              <a:t> – la serviciile de cazare, indiferent de categoria de confort, în hotel, hotel-apartament, motel, vilă turistică, bungalou, pensiune turistică, pensiune agroturistică, camping, sat de </a:t>
            </a:r>
            <a:r>
              <a:rPr lang="ro-RO" sz="2500" dirty="0" err="1"/>
              <a:t>vacanţă</a:t>
            </a:r>
            <a:r>
              <a:rPr lang="ro-RO" sz="2500" dirty="0"/>
              <a:t> sau tabără de </a:t>
            </a:r>
            <a:r>
              <a:rPr lang="ro-RO" sz="2500" dirty="0" err="1"/>
              <a:t>vacanţă</a:t>
            </a:r>
            <a:r>
              <a:rPr lang="ro-RO" sz="2500" dirty="0"/>
              <a:t>, care se atribuie la </a:t>
            </a:r>
            <a:r>
              <a:rPr lang="ro-RO" sz="2500" dirty="0" err="1"/>
              <a:t>secţiunea</a:t>
            </a:r>
            <a:r>
              <a:rPr lang="ro-RO" sz="2500" dirty="0"/>
              <a:t> I a Clasificatorului </a:t>
            </a:r>
            <a:r>
              <a:rPr lang="ro-RO" sz="2500" dirty="0" err="1"/>
              <a:t>activităţilor</a:t>
            </a:r>
            <a:r>
              <a:rPr lang="ro-RO" sz="2500" dirty="0"/>
              <a:t> din economia Moldovei;</a:t>
            </a:r>
          </a:p>
          <a:p>
            <a:pPr algn="just"/>
            <a:r>
              <a:rPr lang="ro-RO" sz="2500" dirty="0" smtClean="0">
                <a:solidFill>
                  <a:srgbClr val="FF0000"/>
                </a:solidFill>
              </a:rPr>
              <a:t>12</a:t>
            </a:r>
            <a:r>
              <a:rPr lang="ro-RO" sz="2500" dirty="0">
                <a:solidFill>
                  <a:srgbClr val="FF0000"/>
                </a:solidFill>
              </a:rPr>
              <a:t>% </a:t>
            </a:r>
            <a:r>
              <a:rPr lang="ro-RO" sz="2500" dirty="0"/>
              <a:t>– la produsele alimentare şi/sau băuturi, cu excepţia producţiei alcoolice, preparate sau nepreparate, pentru consumul uman, însoţite de servicii conexe care să permită consumul imediat al acestora, realizate în cadrul activităţilor care se atribuie la secţiunea I a Clasificatorului activităţilor din economia Moldovei.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F8180F68-4A6A-4EF2-8A06-BED0EA78FDF2}"/>
              </a:ext>
            </a:extLst>
          </p:cNvPr>
          <p:cNvSpPr>
            <a:spLocks noGrp="1"/>
          </p:cNvSpPr>
          <p:nvPr>
            <p:ph type="title"/>
          </p:nvPr>
        </p:nvSpPr>
        <p:spPr/>
        <p:txBody>
          <a:bodyPr>
            <a:normAutofit/>
          </a:bodyPr>
          <a:lstStyle/>
          <a:p>
            <a:pPr algn="ctr">
              <a:defRPr/>
            </a:pPr>
            <a:r>
              <a:rPr lang="en-US" sz="3000" b="1" dirty="0" err="1">
                <a:solidFill>
                  <a:srgbClr val="0070C0"/>
                </a:solidFill>
                <a:latin typeface="+mn-lt"/>
              </a:rPr>
              <a:t>Articolul</a:t>
            </a:r>
            <a:r>
              <a:rPr lang="en-US" sz="3000" b="1" dirty="0">
                <a:solidFill>
                  <a:srgbClr val="0070C0"/>
                </a:solidFill>
                <a:latin typeface="+mn-lt"/>
              </a:rPr>
              <a:t> 99. </a:t>
            </a:r>
            <a:r>
              <a:rPr lang="en-US" sz="3000" b="1" dirty="0" err="1">
                <a:solidFill>
                  <a:srgbClr val="0070C0"/>
                </a:solidFill>
                <a:latin typeface="+mn-lt"/>
              </a:rPr>
              <a:t>Livrările</a:t>
            </a:r>
            <a:r>
              <a:rPr lang="en-US" sz="3000" b="1" dirty="0">
                <a:solidFill>
                  <a:srgbClr val="0070C0"/>
                </a:solidFill>
                <a:latin typeface="+mn-lt"/>
              </a:rPr>
              <a:t> </a:t>
            </a:r>
            <a:r>
              <a:rPr lang="en-US" sz="3000" b="1" dirty="0" err="1">
                <a:solidFill>
                  <a:srgbClr val="0070C0"/>
                </a:solidFill>
                <a:latin typeface="+mn-lt"/>
              </a:rPr>
              <a:t>efectuate</a:t>
            </a:r>
            <a:r>
              <a:rPr lang="en-US" sz="3000" b="1" dirty="0">
                <a:solidFill>
                  <a:srgbClr val="0070C0"/>
                </a:solidFill>
                <a:latin typeface="+mn-lt"/>
              </a:rPr>
              <a:t> la un </a:t>
            </a:r>
            <a:r>
              <a:rPr lang="en-US" sz="3000" b="1" dirty="0" err="1">
                <a:solidFill>
                  <a:srgbClr val="0070C0"/>
                </a:solidFill>
                <a:latin typeface="+mn-lt"/>
              </a:rPr>
              <a:t>preţ</a:t>
            </a:r>
            <a:r>
              <a:rPr lang="en-US" sz="3000" b="1" dirty="0">
                <a:solidFill>
                  <a:srgbClr val="0070C0"/>
                </a:solidFill>
                <a:latin typeface="+mn-lt"/>
              </a:rPr>
              <a:t> </a:t>
            </a:r>
            <a:r>
              <a:rPr lang="en-US" sz="3000" b="1" dirty="0" err="1">
                <a:solidFill>
                  <a:srgbClr val="0070C0"/>
                </a:solidFill>
                <a:latin typeface="+mn-lt"/>
              </a:rPr>
              <a:t>mai</a:t>
            </a:r>
            <a:r>
              <a:rPr lang="en-US" sz="3000" b="1" dirty="0">
                <a:solidFill>
                  <a:srgbClr val="0070C0"/>
                </a:solidFill>
                <a:latin typeface="+mn-lt"/>
              </a:rPr>
              <a:t> mic </a:t>
            </a:r>
            <a:r>
              <a:rPr lang="en-US" sz="3000" b="1" dirty="0" err="1">
                <a:solidFill>
                  <a:srgbClr val="0070C0"/>
                </a:solidFill>
                <a:latin typeface="+mn-lt"/>
              </a:rPr>
              <a:t>decît</a:t>
            </a:r>
            <a:r>
              <a:rPr lang="en-US" sz="3000" b="1" dirty="0">
                <a:solidFill>
                  <a:srgbClr val="0070C0"/>
                </a:solidFill>
                <a:latin typeface="+mn-lt"/>
              </a:rPr>
              <a:t> </a:t>
            </a:r>
            <a:r>
              <a:rPr lang="en-US" sz="3000" b="1" dirty="0" err="1">
                <a:solidFill>
                  <a:srgbClr val="0070C0"/>
                </a:solidFill>
                <a:latin typeface="+mn-lt"/>
              </a:rPr>
              <a:t>cel</a:t>
            </a:r>
            <a:r>
              <a:rPr lang="en-US" sz="3000" b="1" dirty="0">
                <a:solidFill>
                  <a:srgbClr val="0070C0"/>
                </a:solidFill>
                <a:latin typeface="+mn-lt"/>
              </a:rPr>
              <a:t> de </a:t>
            </a:r>
            <a:r>
              <a:rPr lang="en-US" sz="3000" b="1" dirty="0" err="1">
                <a:solidFill>
                  <a:srgbClr val="0070C0"/>
                </a:solidFill>
                <a:latin typeface="+mn-lt"/>
              </a:rPr>
              <a:t>piaţă</a:t>
            </a:r>
            <a:r>
              <a:rPr lang="en-US" sz="3000" b="1" dirty="0">
                <a:solidFill>
                  <a:srgbClr val="0070C0"/>
                </a:solidFill>
                <a:latin typeface="+mn-lt"/>
              </a:rPr>
              <a:t>, </a:t>
            </a:r>
            <a:r>
              <a:rPr lang="en-US" sz="3000" b="1" dirty="0" err="1">
                <a:solidFill>
                  <a:srgbClr val="0070C0"/>
                </a:solidFill>
                <a:latin typeface="+mn-lt"/>
              </a:rPr>
              <a:t>fără</a:t>
            </a:r>
            <a:r>
              <a:rPr lang="en-US" sz="3000" b="1" dirty="0">
                <a:solidFill>
                  <a:srgbClr val="0070C0"/>
                </a:solidFill>
                <a:latin typeface="+mn-lt"/>
              </a:rPr>
              <a:t> </a:t>
            </a:r>
            <a:r>
              <a:rPr lang="en-US" sz="3000" b="1" dirty="0" err="1">
                <a:solidFill>
                  <a:srgbClr val="0070C0"/>
                </a:solidFill>
                <a:latin typeface="+mn-lt"/>
              </a:rPr>
              <a:t>efectuarea</a:t>
            </a:r>
            <a:r>
              <a:rPr lang="en-US" sz="3000" b="1" dirty="0">
                <a:solidFill>
                  <a:srgbClr val="0070C0"/>
                </a:solidFill>
                <a:latin typeface="+mn-lt"/>
              </a:rPr>
              <a:t> </a:t>
            </a:r>
            <a:r>
              <a:rPr lang="en-US" sz="3000" b="1" dirty="0" err="1">
                <a:solidFill>
                  <a:srgbClr val="0070C0"/>
                </a:solidFill>
                <a:latin typeface="+mn-lt"/>
              </a:rPr>
              <a:t>plăţii</a:t>
            </a:r>
            <a:r>
              <a:rPr lang="en-US" sz="3000" b="1" dirty="0">
                <a:solidFill>
                  <a:srgbClr val="0070C0"/>
                </a:solidFill>
                <a:latin typeface="+mn-lt"/>
              </a:rPr>
              <a:t>, </a:t>
            </a:r>
            <a:r>
              <a:rPr lang="en-US" sz="3000" b="1" dirty="0" err="1">
                <a:solidFill>
                  <a:srgbClr val="0070C0"/>
                </a:solidFill>
                <a:latin typeface="+mn-lt"/>
              </a:rPr>
              <a:t>în</a:t>
            </a:r>
            <a:r>
              <a:rPr lang="en-US" sz="3000" b="1" dirty="0">
                <a:solidFill>
                  <a:srgbClr val="0070C0"/>
                </a:solidFill>
                <a:latin typeface="+mn-lt"/>
              </a:rPr>
              <a:t> </a:t>
            </a:r>
            <a:r>
              <a:rPr lang="en-US" sz="3000" b="1" dirty="0" err="1">
                <a:solidFill>
                  <a:srgbClr val="0070C0"/>
                </a:solidFill>
                <a:latin typeface="+mn-lt"/>
              </a:rPr>
              <a:t>contul</a:t>
            </a:r>
            <a:r>
              <a:rPr lang="en-US" sz="3000" b="1" dirty="0">
                <a:solidFill>
                  <a:srgbClr val="0070C0"/>
                </a:solidFill>
                <a:latin typeface="+mn-lt"/>
              </a:rPr>
              <a:t> </a:t>
            </a:r>
            <a:r>
              <a:rPr lang="en-US" sz="3000" b="1" dirty="0" err="1">
                <a:solidFill>
                  <a:srgbClr val="0070C0"/>
                </a:solidFill>
                <a:latin typeface="+mn-lt"/>
              </a:rPr>
              <a:t>retribuirii</a:t>
            </a:r>
            <a:r>
              <a:rPr lang="en-US" sz="3000" b="1" dirty="0">
                <a:solidFill>
                  <a:srgbClr val="0070C0"/>
                </a:solidFill>
                <a:latin typeface="+mn-lt"/>
              </a:rPr>
              <a:t> </a:t>
            </a:r>
            <a:r>
              <a:rPr lang="en-US" sz="3000" b="1" dirty="0" err="1">
                <a:solidFill>
                  <a:srgbClr val="0070C0"/>
                </a:solidFill>
                <a:latin typeface="+mn-lt"/>
              </a:rPr>
              <a:t>muncii</a:t>
            </a:r>
            <a:endParaRPr lang="it-IT" sz="3000" b="1" dirty="0">
              <a:solidFill>
                <a:schemeClr val="accent5">
                  <a:lumMod val="75000"/>
                </a:schemeClr>
              </a:solidFill>
              <a:effectLst>
                <a:outerShdw blurRad="38100" dist="38100" dir="2700000" algn="tl">
                  <a:srgbClr val="000000">
                    <a:alpha val="43137"/>
                  </a:srgbClr>
                </a:outerShdw>
              </a:effectLst>
              <a:latin typeface="+mn-lt"/>
              <a:cs typeface="Times New Roman" panose="02020603050405020304" pitchFamily="18" charset="0"/>
            </a:endParaRPr>
          </a:p>
        </p:txBody>
      </p:sp>
      <p:sp>
        <p:nvSpPr>
          <p:cNvPr id="14339" name="Substituent conținut 4"/>
          <p:cNvSpPr>
            <a:spLocks noGrp="1"/>
          </p:cNvSpPr>
          <p:nvPr>
            <p:ph idx="4294967295"/>
          </p:nvPr>
        </p:nvSpPr>
        <p:spPr>
          <a:xfrm>
            <a:off x="922338" y="2119313"/>
            <a:ext cx="11269662" cy="4510087"/>
          </a:xfrm>
        </p:spPr>
        <p:txBody>
          <a:bodyPr/>
          <a:lstStyle/>
          <a:p>
            <a:pPr marL="0" indent="0" algn="just">
              <a:buNone/>
            </a:pPr>
            <a:r>
              <a:rPr lang="ro-RO" sz="2400" dirty="0" smtClean="0"/>
              <a:t>Articolul 99</a:t>
            </a:r>
            <a:r>
              <a:rPr lang="ro-RO" sz="2400" dirty="0"/>
              <a:t>, alineatul (1) </a:t>
            </a:r>
            <a:r>
              <a:rPr lang="en-US" sz="2400" dirty="0" err="1" smtClean="0"/>
              <a:t>completat</a:t>
            </a:r>
            <a:r>
              <a:rPr lang="en-US" sz="2400" dirty="0" smtClean="0"/>
              <a:t> cu </a:t>
            </a:r>
            <a:r>
              <a:rPr lang="en-US" sz="2400" dirty="0" err="1" smtClean="0"/>
              <a:t>unele</a:t>
            </a:r>
            <a:r>
              <a:rPr lang="en-US" sz="2400" dirty="0" smtClean="0"/>
              <a:t> </a:t>
            </a:r>
            <a:r>
              <a:rPr lang="en-US" sz="2400" dirty="0" err="1" smtClean="0"/>
              <a:t>precizări</a:t>
            </a:r>
            <a:r>
              <a:rPr lang="en-US" sz="2400" dirty="0" smtClean="0"/>
              <a:t> </a:t>
            </a:r>
            <a:r>
              <a:rPr lang="ro-RO" sz="2400" dirty="0" smtClean="0"/>
              <a:t> </a:t>
            </a:r>
            <a:endParaRPr lang="en-US" sz="2400" dirty="0" smtClean="0"/>
          </a:p>
          <a:p>
            <a:pPr marL="0" indent="0" algn="just">
              <a:buNone/>
            </a:pPr>
            <a:r>
              <a:rPr lang="ro-RO" sz="2400" dirty="0" smtClean="0"/>
              <a:t>Livrarea </a:t>
            </a:r>
            <a:r>
              <a:rPr lang="ro-RO" sz="2400" dirty="0"/>
              <a:t>efectuată la un preţ mai mic decît cel de piaţă din cauza relaţiilor specifice stabilite între furnizor şi cumpărător (beneficiar) sau din cauză că cumpărătorul (beneficiarul) este un angajat al furnizorului constituie o livrare impozabilă. Valoarea impozabilă a livrării respective constituie valoarea ei de piaţă. </a:t>
            </a:r>
            <a:r>
              <a:rPr lang="ro-RO" sz="2400" dirty="0" smtClean="0">
                <a:solidFill>
                  <a:srgbClr val="FF0000"/>
                </a:solidFill>
              </a:rPr>
              <a:t>Prevederile </a:t>
            </a:r>
            <a:r>
              <a:rPr lang="ro-RO" sz="2400" dirty="0">
                <a:solidFill>
                  <a:srgbClr val="FF0000"/>
                </a:solidFill>
              </a:rPr>
              <a:t>prezentului alineat nu se aplică relațiilor dintre membrii aceleiași cooperative sau aceluiași grup de producători agricoli, precum și relațiilor dintre cooperativa sau grupul de producători agricoli cu membrii săi</a:t>
            </a:r>
            <a:r>
              <a:rPr lang="ro-RO" sz="2400" dirty="0" smtClean="0">
                <a:solidFill>
                  <a:srgbClr val="FF0000"/>
                </a:solidFill>
              </a:rPr>
              <a:t>.</a:t>
            </a:r>
            <a:endParaRPr lang="ru-RU" sz="2400"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u 6">
            <a:extLst>
              <a:ext uri="{FF2B5EF4-FFF2-40B4-BE49-F238E27FC236}">
                <a16:creationId xmlns:a16="http://schemas.microsoft.com/office/drawing/2014/main" id="{52871DE4-4F63-4DF8-BEFC-409ADF6F90A0}"/>
              </a:ext>
            </a:extLst>
          </p:cNvPr>
          <p:cNvSpPr>
            <a:spLocks noGrp="1"/>
          </p:cNvSpPr>
          <p:nvPr>
            <p:ph type="title"/>
          </p:nvPr>
        </p:nvSpPr>
        <p:spPr/>
        <p:txBody>
          <a:bodyPr/>
          <a:lstStyle/>
          <a:p>
            <a:pPr algn="ctr">
              <a:defRPr/>
            </a:pPr>
            <a:r>
              <a:rPr lang="ro-RO" sz="2800" b="1" dirty="0">
                <a:solidFill>
                  <a:srgbClr val="0070C0"/>
                </a:solidFill>
                <a:latin typeface="+mn-lt"/>
              </a:rPr>
              <a:t>Restituire TVA și accize</a:t>
            </a:r>
            <a:endParaRPr lang="ro-RO" sz="2800" b="1" dirty="0">
              <a:solidFill>
                <a:srgbClr val="0070C0"/>
              </a:solidFill>
              <a:effectLst>
                <a:outerShdw blurRad="38100" dist="38100" dir="2700000" algn="tl">
                  <a:srgbClr val="000000">
                    <a:alpha val="43137"/>
                  </a:srgbClr>
                </a:outerShdw>
              </a:effectLst>
              <a:latin typeface="+mn-lt"/>
              <a:cs typeface="Times New Roman" panose="02020603050405020304" pitchFamily="18" charset="0"/>
            </a:endParaRPr>
          </a:p>
        </p:txBody>
      </p:sp>
      <p:sp>
        <p:nvSpPr>
          <p:cNvPr id="15363" name="Substituent conținut 7"/>
          <p:cNvSpPr>
            <a:spLocks noGrp="1"/>
          </p:cNvSpPr>
          <p:nvPr>
            <p:ph idx="4294967295"/>
          </p:nvPr>
        </p:nvSpPr>
        <p:spPr>
          <a:xfrm>
            <a:off x="838200" y="1482147"/>
            <a:ext cx="10515600" cy="4960938"/>
          </a:xfrm>
        </p:spPr>
        <p:txBody>
          <a:bodyPr/>
          <a:lstStyle/>
          <a:p>
            <a:pPr algn="just"/>
            <a:r>
              <a:rPr lang="fr-FR" sz="2200" dirty="0"/>
              <a:t>La </a:t>
            </a:r>
            <a:r>
              <a:rPr lang="fr-FR" sz="2200" dirty="0" err="1"/>
              <a:t>articolul</a:t>
            </a:r>
            <a:r>
              <a:rPr lang="fr-FR" sz="2200" dirty="0"/>
              <a:t> 101 </a:t>
            </a:r>
            <a:r>
              <a:rPr lang="fr-FR" sz="2200" dirty="0" err="1"/>
              <a:t>alineatul</a:t>
            </a:r>
            <a:r>
              <a:rPr lang="fr-FR" sz="2200" dirty="0"/>
              <a:t> (8), 101</a:t>
            </a:r>
            <a:r>
              <a:rPr lang="fr-FR" sz="2200" baseline="30000" dirty="0"/>
              <a:t>1</a:t>
            </a:r>
            <a:r>
              <a:rPr lang="fr-FR" sz="2200" dirty="0"/>
              <a:t> </a:t>
            </a:r>
            <a:r>
              <a:rPr lang="fr-FR" sz="2200" dirty="0" err="1"/>
              <a:t>alin</a:t>
            </a:r>
            <a:r>
              <a:rPr lang="ro-RO" sz="2200" dirty="0"/>
              <a:t>.</a:t>
            </a:r>
            <a:r>
              <a:rPr lang="fr-FR" sz="2200" dirty="0"/>
              <a:t> (4), 101</a:t>
            </a:r>
            <a:r>
              <a:rPr lang="fr-FR" sz="2200" baseline="30000" dirty="0"/>
              <a:t>3 </a:t>
            </a:r>
            <a:r>
              <a:rPr lang="fr-FR" sz="2200" dirty="0"/>
              <a:t> </a:t>
            </a:r>
            <a:r>
              <a:rPr lang="fr-FR" sz="2200" dirty="0" err="1"/>
              <a:t>alin</a:t>
            </a:r>
            <a:r>
              <a:rPr lang="fr-FR" sz="2200" dirty="0"/>
              <a:t>.(1) </a:t>
            </a:r>
            <a:r>
              <a:rPr lang="ro-RO" sz="2200" dirty="0"/>
              <a:t>și alin.(2</a:t>
            </a:r>
            <a:r>
              <a:rPr lang="ro-RO" sz="2200" dirty="0" smtClean="0"/>
              <a:t>), 125 alin.(5) și (7)</a:t>
            </a:r>
            <a:r>
              <a:rPr lang="fr-FR" sz="2200" dirty="0" smtClean="0"/>
              <a:t> </a:t>
            </a:r>
            <a:r>
              <a:rPr lang="fr-FR" sz="2200" dirty="0" err="1" smtClean="0"/>
              <a:t>după</a:t>
            </a:r>
            <a:r>
              <a:rPr lang="fr-FR" sz="2200" dirty="0" smtClean="0"/>
              <a:t> </a:t>
            </a:r>
            <a:r>
              <a:rPr lang="fr-FR" sz="2200" dirty="0" err="1"/>
              <a:t>cuvântul</a:t>
            </a:r>
            <a:r>
              <a:rPr lang="fr-FR" sz="2200" dirty="0"/>
              <a:t> „</a:t>
            </a:r>
            <a:r>
              <a:rPr lang="fr-FR" sz="2200" dirty="0" err="1"/>
              <a:t>bancar</a:t>
            </a:r>
            <a:r>
              <a:rPr lang="fr-FR" sz="2200" dirty="0"/>
              <a:t>” se </a:t>
            </a:r>
            <a:r>
              <a:rPr lang="fr-FR" sz="2200" dirty="0" err="1"/>
              <a:t>introduce</a:t>
            </a:r>
            <a:r>
              <a:rPr lang="fr-FR" sz="2200" dirty="0"/>
              <a:t> </a:t>
            </a:r>
            <a:r>
              <a:rPr lang="fr-FR" sz="2200" dirty="0" err="1"/>
              <a:t>textul</a:t>
            </a:r>
            <a:r>
              <a:rPr lang="fr-FR" sz="2200" dirty="0"/>
              <a:t> „</a:t>
            </a:r>
            <a:r>
              <a:rPr lang="fr-FR" sz="2200" dirty="0" err="1"/>
              <a:t>și</a:t>
            </a:r>
            <a:r>
              <a:rPr lang="fr-FR" sz="2200" dirty="0"/>
              <a:t>/</a:t>
            </a:r>
            <a:r>
              <a:rPr lang="fr-FR" sz="2200" dirty="0" err="1"/>
              <a:t>sau</a:t>
            </a:r>
            <a:r>
              <a:rPr lang="fr-FR" sz="2200" dirty="0"/>
              <a:t> </a:t>
            </a:r>
            <a:r>
              <a:rPr lang="fr-FR" sz="2200" dirty="0" err="1"/>
              <a:t>contul</a:t>
            </a:r>
            <a:r>
              <a:rPr lang="fr-FR" sz="2200" dirty="0"/>
              <a:t> de </a:t>
            </a:r>
            <a:r>
              <a:rPr lang="fr-FR" sz="2200" dirty="0" err="1"/>
              <a:t>plăți</a:t>
            </a:r>
            <a:r>
              <a:rPr lang="fr-FR" sz="2200" dirty="0"/>
              <a:t>”.</a:t>
            </a:r>
            <a:endParaRPr lang="ro-RO" sz="2200" dirty="0"/>
          </a:p>
          <a:p>
            <a:pPr marL="0" indent="0" algn="just">
              <a:buNone/>
            </a:pPr>
            <a:r>
              <a:rPr lang="ro-RO" sz="2200" dirty="0"/>
              <a:t>Restituirea T.V.A. conform </a:t>
            </a:r>
            <a:r>
              <a:rPr lang="ro-RO" sz="2200" dirty="0" smtClean="0"/>
              <a:t>articol</a:t>
            </a:r>
            <a:r>
              <a:rPr lang="en-US" sz="2200" dirty="0" err="1" smtClean="0"/>
              <a:t>elor</a:t>
            </a:r>
            <a:r>
              <a:rPr lang="ro-RO" sz="2200" dirty="0" smtClean="0"/>
              <a:t> </a:t>
            </a:r>
            <a:r>
              <a:rPr lang="en-US" sz="2200" dirty="0" err="1" smtClean="0"/>
              <a:t>menționate</a:t>
            </a:r>
            <a:r>
              <a:rPr lang="en-US" sz="2200" dirty="0" smtClean="0"/>
              <a:t> </a:t>
            </a:r>
            <a:r>
              <a:rPr lang="ro-RO" sz="2200" dirty="0" smtClean="0"/>
              <a:t>se </a:t>
            </a:r>
            <a:r>
              <a:rPr lang="en-US" sz="2200" dirty="0" err="1" smtClean="0"/>
              <a:t>va</a:t>
            </a:r>
            <a:r>
              <a:rPr lang="en-US" sz="2200" dirty="0" smtClean="0"/>
              <a:t> </a:t>
            </a:r>
            <a:r>
              <a:rPr lang="ro-RO" sz="2200" dirty="0" smtClean="0"/>
              <a:t>efectua </a:t>
            </a:r>
            <a:r>
              <a:rPr lang="ro-RO" sz="2200" dirty="0"/>
              <a:t>numai subiectului impozabil care dispune de decizie de restituire a </a:t>
            </a:r>
            <a:r>
              <a:rPr lang="ro-RO" sz="2200" dirty="0" smtClean="0"/>
              <a:t>T</a:t>
            </a:r>
            <a:r>
              <a:rPr lang="en-US" sz="2200" dirty="0" smtClean="0"/>
              <a:t>V</a:t>
            </a:r>
            <a:r>
              <a:rPr lang="ro-RO" sz="2200" dirty="0" smtClean="0"/>
              <a:t>A</a:t>
            </a:r>
            <a:r>
              <a:rPr lang="en-US" sz="2200" dirty="0" smtClean="0"/>
              <a:t>/</a:t>
            </a:r>
            <a:r>
              <a:rPr lang="en-US" sz="2200" dirty="0" err="1" smtClean="0"/>
              <a:t>accize</a:t>
            </a:r>
            <a:r>
              <a:rPr lang="ro-RO" sz="2200" dirty="0" smtClean="0"/>
              <a:t> </a:t>
            </a:r>
            <a:r>
              <a:rPr lang="ro-RO" sz="2200" dirty="0"/>
              <a:t>în contul stingerii datoriilor faţă de bugetul public naţional, iar în lipsa datoriilor, la cererea subiectului impozabil, în contul viitoarelor obligaţii ale acestuia faţă de bugetul public naţional sau la contul bancar/</a:t>
            </a:r>
            <a:r>
              <a:rPr lang="fr-FR" sz="2200" dirty="0"/>
              <a:t> </a:t>
            </a:r>
            <a:r>
              <a:rPr lang="fr-FR" sz="2200" dirty="0" err="1">
                <a:solidFill>
                  <a:srgbClr val="FF0000"/>
                </a:solidFill>
              </a:rPr>
              <a:t>și</a:t>
            </a:r>
            <a:r>
              <a:rPr lang="fr-FR" sz="2200" dirty="0">
                <a:solidFill>
                  <a:srgbClr val="FF0000"/>
                </a:solidFill>
              </a:rPr>
              <a:t>/</a:t>
            </a:r>
            <a:r>
              <a:rPr lang="fr-FR" sz="2200" dirty="0" err="1">
                <a:solidFill>
                  <a:srgbClr val="FF0000"/>
                </a:solidFill>
              </a:rPr>
              <a:t>sau</a:t>
            </a:r>
            <a:r>
              <a:rPr lang="fr-FR" sz="2200" dirty="0">
                <a:solidFill>
                  <a:srgbClr val="FF0000"/>
                </a:solidFill>
              </a:rPr>
              <a:t> </a:t>
            </a:r>
            <a:r>
              <a:rPr lang="fr-FR" sz="2200" dirty="0" err="1">
                <a:solidFill>
                  <a:srgbClr val="FF0000"/>
                </a:solidFill>
              </a:rPr>
              <a:t>contul</a:t>
            </a:r>
            <a:r>
              <a:rPr lang="fr-FR" sz="2200" dirty="0">
                <a:solidFill>
                  <a:srgbClr val="FF0000"/>
                </a:solidFill>
              </a:rPr>
              <a:t> de </a:t>
            </a:r>
            <a:r>
              <a:rPr lang="fr-FR" sz="2200" dirty="0" err="1">
                <a:solidFill>
                  <a:srgbClr val="FF0000"/>
                </a:solidFill>
              </a:rPr>
              <a:t>plăți</a:t>
            </a:r>
            <a:r>
              <a:rPr lang="ro-RO" sz="2200" dirty="0"/>
              <a:t> al subiectului impozabil respectiv.</a:t>
            </a:r>
            <a:endParaRPr lang="ru-RU" sz="2200" dirty="0"/>
          </a:p>
          <a:p>
            <a:pPr marL="0" indent="0" algn="just">
              <a:buNone/>
            </a:pPr>
            <a:r>
              <a:rPr lang="en-US" sz="2200" b="1" i="1" dirty="0" err="1" smtClean="0"/>
              <a:t>Noțiunea</a:t>
            </a:r>
            <a:r>
              <a:rPr lang="en-US" sz="2200" b="1" i="1" dirty="0" smtClean="0"/>
              <a:t> de </a:t>
            </a:r>
            <a:r>
              <a:rPr lang="en-US" sz="2200" b="1" i="1" dirty="0" err="1" smtClean="0"/>
              <a:t>cont</a:t>
            </a:r>
            <a:r>
              <a:rPr lang="en-US" sz="2200" b="1" i="1" dirty="0" smtClean="0"/>
              <a:t> </a:t>
            </a:r>
            <a:r>
              <a:rPr lang="en-US" sz="2200" b="1" i="1" dirty="0" err="1" smtClean="0"/>
              <a:t>bancar</a:t>
            </a:r>
            <a:r>
              <a:rPr lang="en-US" sz="2200" b="1" i="1" dirty="0" smtClean="0"/>
              <a:t> </a:t>
            </a:r>
            <a:r>
              <a:rPr lang="en-US" sz="2200" b="1" i="1" dirty="0" err="1" smtClean="0"/>
              <a:t>modificată</a:t>
            </a:r>
            <a:r>
              <a:rPr lang="en-US" sz="2200" b="1" i="1" dirty="0" smtClean="0"/>
              <a:t> (</a:t>
            </a:r>
            <a:r>
              <a:rPr lang="en-US" sz="2200" b="1" i="1" dirty="0" err="1" smtClean="0"/>
              <a:t>articolul</a:t>
            </a:r>
            <a:r>
              <a:rPr lang="en-US" sz="2200" b="1" i="1" dirty="0" smtClean="0"/>
              <a:t> 129</a:t>
            </a:r>
            <a:r>
              <a:rPr lang="ro-RO" sz="2200" b="1" i="1" dirty="0" smtClean="0"/>
              <a:t> </a:t>
            </a:r>
            <a:r>
              <a:rPr lang="ro-RO" sz="2200" b="1" i="1" dirty="0"/>
              <a:t>punctul 17</a:t>
            </a:r>
            <a:r>
              <a:rPr lang="ro-RO" sz="2200" b="1" i="1" dirty="0" smtClean="0"/>
              <a:t>)</a:t>
            </a:r>
            <a:r>
              <a:rPr lang="en-US" sz="2200" b="1" i="1" dirty="0" smtClean="0"/>
              <a:t>)</a:t>
            </a:r>
            <a:r>
              <a:rPr lang="ro-RO" sz="2200" b="1" i="1" dirty="0" smtClean="0"/>
              <a:t> : </a:t>
            </a:r>
            <a:endParaRPr lang="ro-RO" sz="2200" b="1" i="1" dirty="0"/>
          </a:p>
          <a:p>
            <a:pPr marL="0" indent="0" algn="just">
              <a:buNone/>
            </a:pPr>
            <a:r>
              <a:rPr lang="ro-RO" sz="2200" dirty="0" smtClean="0">
                <a:solidFill>
                  <a:srgbClr val="FF0000"/>
                </a:solidFill>
              </a:rPr>
              <a:t>Cont </a:t>
            </a:r>
            <a:r>
              <a:rPr lang="ro-RO" sz="2200" dirty="0">
                <a:solidFill>
                  <a:srgbClr val="FF0000"/>
                </a:solidFill>
              </a:rPr>
              <a:t>bancar și/sau cont de plăți – cont deschis în una din băncile (sucursala acesteia) din Republica Moldova sau din străinătate și/sau în una din societățile de plată autorizate de Banca Națională a Moldovei participante la Sistemul Automatizat de Plăți Interbancare, precum şi contul deschis în sistemul trezorerial al Ministerului Finanţelor</a:t>
            </a:r>
            <a:r>
              <a:rPr lang="ro-RO" sz="2200" dirty="0" smtClean="0">
                <a:solidFill>
                  <a:srgbClr val="FF0000"/>
                </a:solidFill>
              </a:rPr>
              <a:t>.</a:t>
            </a:r>
            <a:endParaRPr lang="ro-RO" sz="2200" dirty="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22402B26-DE3C-4281-B86A-20133EE1DA9D}"/>
              </a:ext>
            </a:extLst>
          </p:cNvPr>
          <p:cNvSpPr>
            <a:spLocks noGrp="1"/>
          </p:cNvSpPr>
          <p:nvPr>
            <p:ph type="title"/>
          </p:nvPr>
        </p:nvSpPr>
        <p:spPr/>
        <p:txBody>
          <a:bodyPr/>
          <a:lstStyle/>
          <a:p>
            <a:pPr algn="ctr"/>
            <a:r>
              <a:rPr lang="en-US" sz="2000" b="1" dirty="0" err="1">
                <a:solidFill>
                  <a:schemeClr val="accent1">
                    <a:lumMod val="75000"/>
                  </a:schemeClr>
                </a:solidFill>
                <a:latin typeface="+mn-lt"/>
              </a:rPr>
              <a:t>Articolul</a:t>
            </a:r>
            <a:r>
              <a:rPr lang="en-US" sz="2000" b="1" dirty="0">
                <a:solidFill>
                  <a:schemeClr val="accent1">
                    <a:lumMod val="75000"/>
                  </a:schemeClr>
                </a:solidFill>
                <a:latin typeface="+mn-lt"/>
              </a:rPr>
              <a:t> 102</a:t>
            </a:r>
            <a:r>
              <a:rPr lang="ro-RO" sz="2000" b="1" dirty="0">
                <a:solidFill>
                  <a:schemeClr val="accent1">
                    <a:lumMod val="75000"/>
                  </a:schemeClr>
                </a:solidFill>
                <a:latin typeface="+mn-lt"/>
              </a:rPr>
              <a:t>. </a:t>
            </a:r>
            <a:r>
              <a:rPr lang="it-IT" sz="2000" b="1" dirty="0" err="1">
                <a:solidFill>
                  <a:schemeClr val="accent1">
                    <a:lumMod val="75000"/>
                  </a:schemeClr>
                </a:solidFill>
                <a:latin typeface="+mn-lt"/>
              </a:rPr>
              <a:t>Deducerea</a:t>
            </a:r>
            <a:r>
              <a:rPr lang="it-IT" sz="2000" b="1" dirty="0">
                <a:solidFill>
                  <a:schemeClr val="accent1">
                    <a:lumMod val="75000"/>
                  </a:schemeClr>
                </a:solidFill>
                <a:latin typeface="+mn-lt"/>
              </a:rPr>
              <a:t> </a:t>
            </a:r>
            <a:r>
              <a:rPr lang="it-IT" sz="2000" b="1" dirty="0" err="1">
                <a:solidFill>
                  <a:schemeClr val="accent1">
                    <a:lumMod val="75000"/>
                  </a:schemeClr>
                </a:solidFill>
                <a:latin typeface="+mn-lt"/>
              </a:rPr>
              <a:t>sumei</a:t>
            </a:r>
            <a:r>
              <a:rPr lang="it-IT" sz="2000" b="1" dirty="0">
                <a:solidFill>
                  <a:schemeClr val="accent1">
                    <a:lumMod val="75000"/>
                  </a:schemeClr>
                </a:solidFill>
                <a:latin typeface="+mn-lt"/>
              </a:rPr>
              <a:t> T.V.A. </a:t>
            </a:r>
            <a:r>
              <a:rPr lang="it-IT" sz="2000" b="1" dirty="0" err="1">
                <a:solidFill>
                  <a:schemeClr val="accent1">
                    <a:lumMod val="75000"/>
                  </a:schemeClr>
                </a:solidFill>
                <a:latin typeface="+mn-lt"/>
              </a:rPr>
              <a:t>pentru</a:t>
            </a:r>
            <a:r>
              <a:rPr lang="it-IT" sz="2000" b="1" dirty="0">
                <a:solidFill>
                  <a:schemeClr val="accent1">
                    <a:lumMod val="75000"/>
                  </a:schemeClr>
                </a:solidFill>
                <a:latin typeface="+mn-lt"/>
              </a:rPr>
              <a:t> </a:t>
            </a:r>
            <a:r>
              <a:rPr lang="it-IT" sz="2000" b="1" dirty="0" err="1">
                <a:solidFill>
                  <a:schemeClr val="accent1">
                    <a:lumMod val="75000"/>
                  </a:schemeClr>
                </a:solidFill>
                <a:latin typeface="+mn-lt"/>
              </a:rPr>
              <a:t>mărfurile</a:t>
            </a:r>
            <a:r>
              <a:rPr lang="it-IT" sz="2000" b="1" dirty="0">
                <a:solidFill>
                  <a:schemeClr val="accent1">
                    <a:lumMod val="75000"/>
                  </a:schemeClr>
                </a:solidFill>
                <a:latin typeface="+mn-lt"/>
              </a:rPr>
              <a:t>, </a:t>
            </a:r>
            <a:r>
              <a:rPr lang="it-IT" sz="2000" b="1" dirty="0" err="1">
                <a:solidFill>
                  <a:schemeClr val="accent1">
                    <a:lumMod val="75000"/>
                  </a:schemeClr>
                </a:solidFill>
                <a:latin typeface="+mn-lt"/>
              </a:rPr>
              <a:t>serviciile</a:t>
            </a:r>
            <a:r>
              <a:rPr lang="it-IT" sz="2000" b="1" dirty="0">
                <a:solidFill>
                  <a:schemeClr val="accent1">
                    <a:lumMod val="75000"/>
                  </a:schemeClr>
                </a:solidFill>
                <a:latin typeface="+mn-lt"/>
              </a:rPr>
              <a:t> procurate</a:t>
            </a:r>
            <a:endParaRPr lang="ro-RO" altLang="ru-RU" sz="2000" b="1" dirty="0" smtClean="0">
              <a:solidFill>
                <a:srgbClr val="2F5597"/>
              </a:solidFill>
              <a:effectLst>
                <a:outerShdw blurRad="38100" dist="38100" dir="2700000" algn="tl">
                  <a:srgbClr val="C0C0C0"/>
                </a:outerShdw>
              </a:effectLst>
              <a:latin typeface="+mn-lt"/>
              <a:cs typeface="Times New Roman" panose="02020603050405020304" pitchFamily="18" charset="0"/>
            </a:endParaRPr>
          </a:p>
        </p:txBody>
      </p:sp>
      <p:sp>
        <p:nvSpPr>
          <p:cNvPr id="16387" name="Substituent conținut 6"/>
          <p:cNvSpPr>
            <a:spLocks noGrp="1"/>
          </p:cNvSpPr>
          <p:nvPr>
            <p:ph idx="4294967295"/>
          </p:nvPr>
        </p:nvSpPr>
        <p:spPr>
          <a:xfrm>
            <a:off x="590550" y="1630363"/>
            <a:ext cx="11324359" cy="4686300"/>
          </a:xfrm>
        </p:spPr>
        <p:txBody>
          <a:bodyPr>
            <a:normAutofit lnSpcReduction="10000"/>
          </a:bodyPr>
          <a:lstStyle/>
          <a:p>
            <a:pPr marL="0" lvl="0" indent="0">
              <a:buNone/>
            </a:pPr>
            <a:r>
              <a:rPr lang="ro-RO" sz="2200" dirty="0"/>
              <a:t>Articolul 102</a:t>
            </a:r>
            <a:r>
              <a:rPr lang="en-US" sz="2200" dirty="0"/>
              <a:t> </a:t>
            </a:r>
            <a:r>
              <a:rPr lang="ro-RO" sz="2200" dirty="0"/>
              <a:t>se completează cu alineatul (8</a:t>
            </a:r>
            <a:r>
              <a:rPr lang="ro-RO" sz="2200" baseline="30000" dirty="0"/>
              <a:t>1</a:t>
            </a:r>
            <a:r>
              <a:rPr lang="ro-RO" sz="2200" dirty="0"/>
              <a:t>) cu următorul cuprins:</a:t>
            </a:r>
            <a:endParaRPr lang="ru-RU" sz="2200" dirty="0"/>
          </a:p>
          <a:p>
            <a:pPr algn="just"/>
            <a:r>
              <a:rPr lang="ro-RO" sz="2200" dirty="0">
                <a:solidFill>
                  <a:srgbClr val="FF0000"/>
                </a:solidFill>
              </a:rPr>
              <a:t>„(8</a:t>
            </a:r>
            <a:r>
              <a:rPr lang="ro-RO" sz="2200" baseline="30000" dirty="0">
                <a:solidFill>
                  <a:srgbClr val="FF0000"/>
                </a:solidFill>
              </a:rPr>
              <a:t>1</a:t>
            </a:r>
            <a:r>
              <a:rPr lang="ro-RO" sz="2200" dirty="0">
                <a:solidFill>
                  <a:srgbClr val="FF0000"/>
                </a:solidFill>
              </a:rPr>
              <a:t>) Suma TVA, achitată sau care urmează a fi achitată, pentru mărfurile procurate, precum și pentru mărfurile, serviciile procurate care au fost utilizate la fabricarea mărfurilor care în procesul activităţii de întreprinzător au fost distruse ca urmare a calamităților naturale se deduce în condițiile în care aceste situații sunt demonstrate și confirmate</a:t>
            </a:r>
            <a:r>
              <a:rPr lang="ro-RO" sz="2200" dirty="0" smtClean="0">
                <a:solidFill>
                  <a:srgbClr val="FF0000"/>
                </a:solidFill>
              </a:rPr>
              <a:t>.”</a:t>
            </a:r>
            <a:endParaRPr lang="ro-RO" sz="2200" dirty="0">
              <a:solidFill>
                <a:srgbClr val="FF0000"/>
              </a:solidFill>
            </a:endParaRPr>
          </a:p>
          <a:p>
            <a:pPr algn="just"/>
            <a:r>
              <a:rPr lang="ro-RO" sz="2200" dirty="0"/>
              <a:t>alineatul (12) va avea următorul cuprins:</a:t>
            </a:r>
            <a:endParaRPr lang="ru-RU" sz="2200" dirty="0"/>
          </a:p>
          <a:p>
            <a:pPr algn="just"/>
            <a:r>
              <a:rPr lang="ro-RO" sz="2200" dirty="0">
                <a:solidFill>
                  <a:srgbClr val="FF0000"/>
                </a:solidFill>
              </a:rPr>
              <a:t>„(12) În cazul în care factura fiscală pentru servicii </a:t>
            </a:r>
            <a:r>
              <a:rPr lang="ro-RO" sz="2200" dirty="0">
                <a:solidFill>
                  <a:srgbClr val="0070C0"/>
                </a:solidFill>
              </a:rPr>
              <a:t>(redacție </a:t>
            </a:r>
            <a:r>
              <a:rPr lang="ro-RO" sz="2200" dirty="0" smtClean="0">
                <a:solidFill>
                  <a:srgbClr val="0070C0"/>
                </a:solidFill>
              </a:rPr>
              <a:t>veche</a:t>
            </a:r>
            <a:r>
              <a:rPr lang="en-US" sz="2200" dirty="0" smtClean="0">
                <a:solidFill>
                  <a:srgbClr val="0070C0"/>
                </a:solidFill>
              </a:rPr>
              <a:t> - </a:t>
            </a:r>
            <a:r>
              <a:rPr lang="ro-RO" sz="2200" dirty="0" smtClean="0">
                <a:solidFill>
                  <a:srgbClr val="0070C0"/>
                </a:solidFill>
              </a:rPr>
              <a:t>se </a:t>
            </a:r>
            <a:r>
              <a:rPr lang="ro-RO" sz="2200" dirty="0">
                <a:solidFill>
                  <a:srgbClr val="0070C0"/>
                </a:solidFill>
              </a:rPr>
              <a:t>realizează regulat, pe o perioadă de 6 luni calendaristice)</a:t>
            </a:r>
            <a:r>
              <a:rPr lang="ro-RO" sz="2200" dirty="0">
                <a:solidFill>
                  <a:srgbClr val="FF0000"/>
                </a:solidFill>
              </a:rPr>
              <a:t>, precum şi pentru energie electrică, energie termică, gaz natural, servicii publice de telefonie fixă şi mobilă, servicii comunale, produse </a:t>
            </a:r>
            <a:r>
              <a:rPr lang="ro-RO" sz="2200" dirty="0" smtClean="0">
                <a:solidFill>
                  <a:srgbClr val="FF0000"/>
                </a:solidFill>
              </a:rPr>
              <a:t>petroliere</a:t>
            </a:r>
            <a:r>
              <a:rPr lang="en-US" sz="2200" dirty="0" smtClean="0">
                <a:solidFill>
                  <a:srgbClr val="FF0000"/>
                </a:solidFill>
              </a:rPr>
              <a:t> </a:t>
            </a:r>
            <a:r>
              <a:rPr lang="en-US" sz="2200" dirty="0" smtClean="0">
                <a:solidFill>
                  <a:srgbClr val="00B0F0"/>
                </a:solidFill>
              </a:rPr>
              <a:t>(</a:t>
            </a:r>
            <a:r>
              <a:rPr lang="en-US" sz="2200" dirty="0" err="1" smtClean="0">
                <a:solidFill>
                  <a:srgbClr val="00B0F0"/>
                </a:solidFill>
              </a:rPr>
              <a:t>în</a:t>
            </a:r>
            <a:r>
              <a:rPr lang="en-US" sz="2200" dirty="0" smtClean="0">
                <a:solidFill>
                  <a:srgbClr val="00B0F0"/>
                </a:solidFill>
              </a:rPr>
              <a:t> </a:t>
            </a:r>
            <a:r>
              <a:rPr lang="en-US" sz="2200" dirty="0" err="1" smtClean="0">
                <a:solidFill>
                  <a:srgbClr val="00B0F0"/>
                </a:solidFill>
              </a:rPr>
              <a:t>redacția</a:t>
            </a:r>
            <a:r>
              <a:rPr lang="en-US" sz="2200" dirty="0" smtClean="0">
                <a:solidFill>
                  <a:srgbClr val="00B0F0"/>
                </a:solidFill>
              </a:rPr>
              <a:t> </a:t>
            </a:r>
            <a:r>
              <a:rPr lang="en-US" sz="2200" dirty="0" err="1" smtClean="0">
                <a:solidFill>
                  <a:srgbClr val="00B0F0"/>
                </a:solidFill>
              </a:rPr>
              <a:t>veche</a:t>
            </a:r>
            <a:r>
              <a:rPr lang="en-US" sz="2200" dirty="0" smtClean="0">
                <a:solidFill>
                  <a:srgbClr val="00B0F0"/>
                </a:solidFill>
              </a:rPr>
              <a:t> – </a:t>
            </a:r>
            <a:r>
              <a:rPr lang="en-US" sz="2200" dirty="0" err="1" smtClean="0">
                <a:solidFill>
                  <a:srgbClr val="00B0F0"/>
                </a:solidFill>
              </a:rPr>
              <a:t>lipsea</a:t>
            </a:r>
            <a:r>
              <a:rPr lang="en-US" sz="2200" dirty="0" smtClean="0">
                <a:solidFill>
                  <a:srgbClr val="00B0F0"/>
                </a:solidFill>
              </a:rPr>
              <a:t> </a:t>
            </a:r>
            <a:r>
              <a:rPr lang="en-US" sz="2200" dirty="0" err="1" smtClean="0">
                <a:solidFill>
                  <a:srgbClr val="00B0F0"/>
                </a:solidFill>
              </a:rPr>
              <a:t>această</a:t>
            </a:r>
            <a:r>
              <a:rPr lang="en-US" sz="2200" dirty="0" smtClean="0">
                <a:solidFill>
                  <a:srgbClr val="00B0F0"/>
                </a:solidFill>
              </a:rPr>
              <a:t> </a:t>
            </a:r>
            <a:r>
              <a:rPr lang="en-US" sz="2200" dirty="0" err="1" smtClean="0">
                <a:solidFill>
                  <a:srgbClr val="00B0F0"/>
                </a:solidFill>
              </a:rPr>
              <a:t>categorie</a:t>
            </a:r>
            <a:r>
              <a:rPr lang="en-US" sz="2200" dirty="0" smtClean="0">
                <a:solidFill>
                  <a:srgbClr val="00B0F0"/>
                </a:solidFill>
              </a:rPr>
              <a:t> de </a:t>
            </a:r>
            <a:r>
              <a:rPr lang="en-US" sz="2200" dirty="0" err="1" smtClean="0">
                <a:solidFill>
                  <a:srgbClr val="00B0F0"/>
                </a:solidFill>
              </a:rPr>
              <a:t>livrări</a:t>
            </a:r>
            <a:r>
              <a:rPr lang="en-US" sz="2200" dirty="0" smtClean="0">
                <a:solidFill>
                  <a:srgbClr val="00B0F0"/>
                </a:solidFill>
              </a:rPr>
              <a:t>)</a:t>
            </a:r>
            <a:r>
              <a:rPr lang="ro-RO" sz="2200" dirty="0" smtClean="0">
                <a:solidFill>
                  <a:srgbClr val="FF0000"/>
                </a:solidFill>
              </a:rPr>
              <a:t> </a:t>
            </a:r>
            <a:r>
              <a:rPr lang="ro-RO" sz="2200" dirty="0">
                <a:solidFill>
                  <a:srgbClr val="FF0000"/>
                </a:solidFill>
              </a:rPr>
              <a:t>este eliberată de către furnizor </a:t>
            </a:r>
            <a:r>
              <a:rPr lang="ro-RO" sz="2200" dirty="0" smtClean="0">
                <a:solidFill>
                  <a:srgbClr val="0070C0"/>
                </a:solidFill>
              </a:rPr>
              <a:t>(</a:t>
            </a:r>
            <a:r>
              <a:rPr lang="en-US" sz="2200" dirty="0" err="1" smtClean="0">
                <a:solidFill>
                  <a:srgbClr val="0070C0"/>
                </a:solidFill>
              </a:rPr>
              <a:t>în</a:t>
            </a:r>
            <a:r>
              <a:rPr lang="en-US" sz="2200" dirty="0" smtClean="0">
                <a:solidFill>
                  <a:srgbClr val="0070C0"/>
                </a:solidFill>
              </a:rPr>
              <a:t> </a:t>
            </a:r>
            <a:r>
              <a:rPr lang="ro-RO" sz="2200" dirty="0" smtClean="0">
                <a:solidFill>
                  <a:srgbClr val="0070C0"/>
                </a:solidFill>
              </a:rPr>
              <a:t>redacția </a:t>
            </a:r>
            <a:r>
              <a:rPr lang="ro-RO" sz="2200" dirty="0">
                <a:solidFill>
                  <a:srgbClr val="0070C0"/>
                </a:solidFill>
              </a:rPr>
              <a:t>veche </a:t>
            </a:r>
            <a:r>
              <a:rPr lang="en-US" sz="2200" dirty="0" smtClean="0">
                <a:solidFill>
                  <a:srgbClr val="0070C0"/>
                </a:solidFill>
              </a:rPr>
              <a:t>- </a:t>
            </a:r>
            <a:r>
              <a:rPr lang="ro-RO" sz="2200" dirty="0" smtClean="0">
                <a:solidFill>
                  <a:srgbClr val="0070C0"/>
                </a:solidFill>
              </a:rPr>
              <a:t>este </a:t>
            </a:r>
            <a:r>
              <a:rPr lang="ro-RO" sz="2200" dirty="0">
                <a:solidFill>
                  <a:srgbClr val="0070C0"/>
                </a:solidFill>
              </a:rPr>
              <a:t>primită de către cumpărător) </a:t>
            </a:r>
            <a:r>
              <a:rPr lang="ro-RO" sz="2200" dirty="0">
                <a:solidFill>
                  <a:srgbClr val="FF0000"/>
                </a:solidFill>
              </a:rPr>
              <a:t>până la data de 10 inclusiv a lunii următoare celei în care a avut loc livrarea documentată prin factura fiscală respectivă, subiectul impozabil cumpărător (beneficiar) are dreptul la deducerea sumei TVA, achitată sau care urmează a fi achitată, pe serviciile, mărfurile menţionate utilizate la efectuarea livrărilor impozabile în procesul desfăşurării activităţii de întreprinzător în luna în care a avut loc livrarea acestora.”</a:t>
            </a:r>
            <a:endParaRPr lang="ru-RU" sz="2200"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BF71E058-D1A8-4A29-AAAE-B7F514E47AE0}"/>
              </a:ext>
            </a:extLst>
          </p:cNvPr>
          <p:cNvSpPr>
            <a:spLocks noGrp="1"/>
          </p:cNvSpPr>
          <p:nvPr>
            <p:ph type="title"/>
          </p:nvPr>
        </p:nvSpPr>
        <p:spPr/>
        <p:txBody>
          <a:bodyPr/>
          <a:lstStyle/>
          <a:p>
            <a:pPr algn="ctr"/>
            <a:r>
              <a:rPr lang="ro-RO" sz="2000" b="1" dirty="0">
                <a:solidFill>
                  <a:srgbClr val="0070C0"/>
                </a:solidFill>
                <a:latin typeface="Calibri"/>
              </a:rPr>
              <a:t> Articolul 104.Livrări scutite de TVA cu drept de deducere</a:t>
            </a:r>
            <a:endParaRPr lang="ro-RO" altLang="ru-RU" sz="2000" b="1"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17411" name="Substituent conținut 6"/>
          <p:cNvSpPr>
            <a:spLocks noGrp="1"/>
          </p:cNvSpPr>
          <p:nvPr>
            <p:ph idx="4294967295"/>
          </p:nvPr>
        </p:nvSpPr>
        <p:spPr>
          <a:xfrm>
            <a:off x="838199" y="1825625"/>
            <a:ext cx="10758055" cy="4351338"/>
          </a:xfrm>
        </p:spPr>
        <p:txBody>
          <a:bodyPr/>
          <a:lstStyle/>
          <a:p>
            <a:pPr marL="0" lvl="0" indent="0" algn="just">
              <a:buNone/>
            </a:pPr>
            <a:r>
              <a:rPr lang="ro-RO" sz="2000" dirty="0"/>
              <a:t>La articolul 104 litera c</a:t>
            </a:r>
            <a:r>
              <a:rPr lang="ro-RO" sz="2000" baseline="30000" dirty="0"/>
              <a:t>1</a:t>
            </a:r>
            <a:r>
              <a:rPr lang="ro-RO" sz="2000" dirty="0"/>
              <a:t>):</a:t>
            </a:r>
            <a:endParaRPr lang="ru-RU" sz="2000" dirty="0"/>
          </a:p>
          <a:p>
            <a:pPr algn="just"/>
            <a:r>
              <a:rPr lang="ro-RO" sz="2000" dirty="0"/>
              <a:t>la liniuța a doua, cuvintele </a:t>
            </a:r>
            <a:r>
              <a:rPr lang="ro-RO" sz="2000" dirty="0">
                <a:solidFill>
                  <a:srgbClr val="FF0000"/>
                </a:solidFill>
              </a:rPr>
              <a:t>„împrumuturilor </a:t>
            </a:r>
            <a:r>
              <a:rPr lang="ro-RO" sz="2000" dirty="0" err="1">
                <a:solidFill>
                  <a:srgbClr val="FF0000"/>
                </a:solidFill>
              </a:rPr>
              <a:t>şi</a:t>
            </a:r>
            <a:r>
              <a:rPr lang="ro-RO" sz="2000" dirty="0">
                <a:solidFill>
                  <a:srgbClr val="FF0000"/>
                </a:solidFill>
              </a:rPr>
              <a:t>”, </a:t>
            </a:r>
            <a:r>
              <a:rPr lang="ro-RO" sz="2000" dirty="0"/>
              <a:t>textul</a:t>
            </a:r>
            <a:r>
              <a:rPr lang="ro-RO" sz="2000" dirty="0">
                <a:solidFill>
                  <a:srgbClr val="FF0000"/>
                </a:solidFill>
              </a:rPr>
              <a:t> „sau acordate cu garanție de stat, din contul împrumuturilor acordate de organismele financiare </a:t>
            </a:r>
            <a:r>
              <a:rPr lang="ro-RO" sz="2000" dirty="0" err="1">
                <a:solidFill>
                  <a:srgbClr val="FF0000"/>
                </a:solidFill>
              </a:rPr>
              <a:t>internaţionale</a:t>
            </a:r>
            <a:r>
              <a:rPr lang="ro-RO" sz="2000" dirty="0">
                <a:solidFill>
                  <a:srgbClr val="FF0000"/>
                </a:solidFill>
              </a:rPr>
              <a:t> (inclusiv din cota-parte a Guvernului),” </a:t>
            </a:r>
            <a:r>
              <a:rPr lang="ro-RO" sz="2000" dirty="0"/>
              <a:t>se exclud;</a:t>
            </a:r>
          </a:p>
          <a:p>
            <a:pPr algn="just"/>
            <a:r>
              <a:rPr lang="fr-FR" sz="2000" dirty="0">
                <a:solidFill>
                  <a:srgbClr val="FF0000"/>
                </a:solidFill>
              </a:rPr>
              <a:t>Se </a:t>
            </a:r>
            <a:r>
              <a:rPr lang="fr-FR" sz="2000" dirty="0" err="1">
                <a:solidFill>
                  <a:srgbClr val="FF0000"/>
                </a:solidFill>
              </a:rPr>
              <a:t>scutesc</a:t>
            </a:r>
            <a:r>
              <a:rPr lang="fr-FR" sz="2000" dirty="0">
                <a:solidFill>
                  <a:srgbClr val="FF0000"/>
                </a:solidFill>
              </a:rPr>
              <a:t> de T.V.A. </a:t>
            </a:r>
            <a:r>
              <a:rPr lang="fr-FR" sz="2000" dirty="0" err="1">
                <a:solidFill>
                  <a:srgbClr val="FF0000"/>
                </a:solidFill>
              </a:rPr>
              <a:t>cu</a:t>
            </a:r>
            <a:r>
              <a:rPr lang="fr-FR" sz="2000" dirty="0">
                <a:solidFill>
                  <a:srgbClr val="FF0000"/>
                </a:solidFill>
              </a:rPr>
              <a:t> </a:t>
            </a:r>
            <a:r>
              <a:rPr lang="fr-FR" sz="2000" dirty="0" err="1">
                <a:solidFill>
                  <a:srgbClr val="FF0000"/>
                </a:solidFill>
              </a:rPr>
              <a:t>drept</a:t>
            </a:r>
            <a:r>
              <a:rPr lang="fr-FR" sz="2000" dirty="0">
                <a:solidFill>
                  <a:srgbClr val="FF0000"/>
                </a:solidFill>
              </a:rPr>
              <a:t> de </a:t>
            </a:r>
            <a:r>
              <a:rPr lang="fr-FR" sz="2000" dirty="0" err="1">
                <a:solidFill>
                  <a:srgbClr val="FF0000"/>
                </a:solidFill>
              </a:rPr>
              <a:t>deducere</a:t>
            </a:r>
            <a:r>
              <a:rPr lang="ro-RO" sz="2000" dirty="0">
                <a:solidFill>
                  <a:srgbClr val="FF0000"/>
                </a:solidFill>
              </a:rPr>
              <a:t> </a:t>
            </a:r>
            <a:r>
              <a:rPr lang="ro-RO" sz="2000" dirty="0" smtClean="0">
                <a:solidFill>
                  <a:srgbClr val="FF0000"/>
                </a:solidFill>
              </a:rPr>
              <a:t>proiectel</a:t>
            </a:r>
            <a:r>
              <a:rPr lang="en-US" sz="2000" dirty="0" smtClean="0">
                <a:solidFill>
                  <a:srgbClr val="FF0000"/>
                </a:solidFill>
              </a:rPr>
              <a:t>e</a:t>
            </a:r>
            <a:r>
              <a:rPr lang="ro-RO" sz="2000" dirty="0" smtClean="0">
                <a:solidFill>
                  <a:srgbClr val="FF0000"/>
                </a:solidFill>
              </a:rPr>
              <a:t> </a:t>
            </a:r>
            <a:r>
              <a:rPr lang="ro-RO" sz="2000" dirty="0">
                <a:solidFill>
                  <a:srgbClr val="FF0000"/>
                </a:solidFill>
              </a:rPr>
              <a:t>de asistenţă investiţională, finanţate din contul </a:t>
            </a:r>
            <a:r>
              <a:rPr lang="ro-RO" sz="2000" dirty="0">
                <a:solidFill>
                  <a:schemeClr val="accent1"/>
                </a:solidFill>
              </a:rPr>
              <a:t>împrumuturilor</a:t>
            </a:r>
            <a:r>
              <a:rPr lang="ro-RO" sz="2000" dirty="0">
                <a:solidFill>
                  <a:srgbClr val="FF0000"/>
                </a:solidFill>
              </a:rPr>
              <a:t> </a:t>
            </a:r>
            <a:r>
              <a:rPr lang="ro-RO" sz="2000" dirty="0">
                <a:solidFill>
                  <a:schemeClr val="accent1"/>
                </a:solidFill>
              </a:rPr>
              <a:t>şi</a:t>
            </a:r>
            <a:r>
              <a:rPr lang="ro-RO" sz="2000" dirty="0">
                <a:solidFill>
                  <a:srgbClr val="FF0000"/>
                </a:solidFill>
              </a:rPr>
              <a:t> granturilor acordate Guvernului </a:t>
            </a:r>
            <a:r>
              <a:rPr lang="ro-RO" sz="2000" dirty="0">
                <a:solidFill>
                  <a:schemeClr val="accent1"/>
                </a:solidFill>
              </a:rPr>
              <a:t>sau acordate cu garanţie de stat, din contul împrumuturilor acordate de organismele financiare internaţionale (inclusiv din cota-parte a Guvernului)</a:t>
            </a:r>
            <a:r>
              <a:rPr lang="ro-RO" sz="2000" dirty="0">
                <a:solidFill>
                  <a:srgbClr val="FF0000"/>
                </a:solidFill>
              </a:rPr>
              <a:t>, precum şi din contul granturilor acordate instituţiilor finanţate de la buget.</a:t>
            </a:r>
            <a:endParaRPr lang="ru-RU" sz="2000" dirty="0">
              <a:solidFill>
                <a:srgbClr val="FF0000"/>
              </a:solidFill>
            </a:endParaRPr>
          </a:p>
          <a:p>
            <a:pPr algn="just"/>
            <a:r>
              <a:rPr lang="ro-RO" sz="2000" dirty="0"/>
              <a:t>ultima propoziție va avea următorul cuprins:</a:t>
            </a:r>
            <a:endParaRPr lang="ru-RU" sz="2000" dirty="0"/>
          </a:p>
          <a:p>
            <a:pPr algn="just"/>
            <a:r>
              <a:rPr lang="ro-RO" sz="2000" dirty="0">
                <a:solidFill>
                  <a:srgbClr val="FF0000"/>
                </a:solidFill>
              </a:rPr>
              <a:t>,,Lista tratatelor </a:t>
            </a:r>
            <a:r>
              <a:rPr lang="ro-RO" sz="2000" dirty="0" err="1">
                <a:solidFill>
                  <a:srgbClr val="FF0000"/>
                </a:solidFill>
              </a:rPr>
              <a:t>internaţionale</a:t>
            </a:r>
            <a:r>
              <a:rPr lang="ro-RO" sz="2000" dirty="0">
                <a:solidFill>
                  <a:srgbClr val="FF0000"/>
                </a:solidFill>
              </a:rPr>
              <a:t> la care Republica Moldova este parte, lista proiectelor de </a:t>
            </a:r>
            <a:r>
              <a:rPr lang="ro-RO" sz="2000" dirty="0" err="1">
                <a:solidFill>
                  <a:srgbClr val="FF0000"/>
                </a:solidFill>
              </a:rPr>
              <a:t>asistenţă</a:t>
            </a:r>
            <a:r>
              <a:rPr lang="ro-RO" sz="2000" dirty="0">
                <a:solidFill>
                  <a:srgbClr val="FF0000"/>
                </a:solidFill>
              </a:rPr>
              <a:t> tehnică, lista granturilor acordate Guvernului și instituțiilor finanțate de la buget, precum </a:t>
            </a:r>
            <a:r>
              <a:rPr lang="ro-RO" sz="2000" dirty="0" err="1">
                <a:solidFill>
                  <a:srgbClr val="FF0000"/>
                </a:solidFill>
              </a:rPr>
              <a:t>şi</a:t>
            </a:r>
            <a:r>
              <a:rPr lang="ro-RO" sz="2000" dirty="0">
                <a:solidFill>
                  <a:srgbClr val="FF0000"/>
                </a:solidFill>
              </a:rPr>
              <a:t> modul de aplicare a scutirii de TVA cu drept de deducere la livrarea pe teritoriul </a:t>
            </a:r>
            <a:r>
              <a:rPr lang="ro-RO" sz="2000" dirty="0" err="1">
                <a:solidFill>
                  <a:srgbClr val="FF0000"/>
                </a:solidFill>
              </a:rPr>
              <a:t>ţării</a:t>
            </a:r>
            <a:r>
              <a:rPr lang="ro-RO" sz="2000" dirty="0">
                <a:solidFill>
                  <a:srgbClr val="FF0000"/>
                </a:solidFill>
              </a:rPr>
              <a:t> a mărfurilor, serviciilor destinate proiectelor respective se stabilesc de Guvern;”.</a:t>
            </a:r>
            <a:endParaRPr lang="ru-RU" sz="2000" dirty="0">
              <a:solidFill>
                <a:srgbClr val="FF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9CAEE381-BD3D-4AAF-B5FE-AF746F92D607}"/>
              </a:ext>
            </a:extLst>
          </p:cNvPr>
          <p:cNvSpPr>
            <a:spLocks noGrp="1"/>
          </p:cNvSpPr>
          <p:nvPr>
            <p:ph type="title"/>
          </p:nvPr>
        </p:nvSpPr>
        <p:spPr/>
        <p:txBody>
          <a:bodyPr/>
          <a:lstStyle/>
          <a:p>
            <a:pPr algn="ctr"/>
            <a:r>
              <a:rPr lang="ro-RO" sz="2000" b="1" dirty="0">
                <a:solidFill>
                  <a:srgbClr val="0070C0"/>
                </a:solidFill>
                <a:latin typeface="Calibri"/>
              </a:rPr>
              <a:t> Articolul 109. Termenele </a:t>
            </a:r>
            <a:r>
              <a:rPr lang="ro-RO" sz="2000" b="1" dirty="0" err="1">
                <a:solidFill>
                  <a:srgbClr val="0070C0"/>
                </a:solidFill>
                <a:latin typeface="Calibri"/>
              </a:rPr>
              <a:t>obligaţiei</a:t>
            </a:r>
            <a:r>
              <a:rPr lang="ro-RO" sz="2000" b="1" dirty="0">
                <a:solidFill>
                  <a:srgbClr val="0070C0"/>
                </a:solidFill>
                <a:latin typeface="Calibri"/>
              </a:rPr>
              <a:t> fiscale în cazul importurilor</a:t>
            </a:r>
            <a:endParaRPr lang="ro-RO" altLang="ru-RU" sz="2000" b="1" dirty="0" smtClean="0">
              <a:solidFill>
                <a:srgbClr val="2F5597"/>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18435" name="Substituent conținut 6"/>
          <p:cNvSpPr>
            <a:spLocks noGrp="1"/>
          </p:cNvSpPr>
          <p:nvPr>
            <p:ph idx="4294967295"/>
          </p:nvPr>
        </p:nvSpPr>
        <p:spPr>
          <a:xfrm>
            <a:off x="1773382" y="1825625"/>
            <a:ext cx="8742218" cy="4351338"/>
          </a:xfrm>
        </p:spPr>
        <p:txBody>
          <a:bodyPr/>
          <a:lstStyle/>
          <a:p>
            <a:pPr marL="0" indent="0" algn="just">
              <a:lnSpc>
                <a:spcPct val="107000"/>
              </a:lnSpc>
              <a:spcAft>
                <a:spcPts val="800"/>
              </a:spcAft>
              <a:buNone/>
            </a:pPr>
            <a:r>
              <a:rPr lang="ro-RO" sz="2400" dirty="0"/>
              <a:t>La articolul 109 alineatul (2), cuvintele „data depunerii” se substituie cu cuvintele „termenul obligației de depunere a”.</a:t>
            </a:r>
            <a:endParaRPr lang="ru-RU" sz="2400" dirty="0"/>
          </a:p>
          <a:p>
            <a:pPr marL="0" indent="0" algn="just">
              <a:lnSpc>
                <a:spcPct val="107000"/>
              </a:lnSpc>
              <a:spcAft>
                <a:spcPts val="800"/>
              </a:spcAft>
              <a:buNone/>
            </a:pPr>
            <a:r>
              <a:rPr lang="ro-RO"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La serviciile importate, termenul </a:t>
            </a:r>
            <a:r>
              <a:rPr lang="ro-RO" sz="2400" b="1" dirty="0" err="1">
                <a:solidFill>
                  <a:srgbClr val="FF0000"/>
                </a:solidFill>
                <a:latin typeface="Calibri" panose="020F0502020204030204" pitchFamily="34" charset="0"/>
                <a:ea typeface="Calibri" panose="020F0502020204030204" pitchFamily="34" charset="0"/>
                <a:cs typeface="Times New Roman" panose="02020603050405020304" pitchFamily="18" charset="0"/>
              </a:rPr>
              <a:t>obligaţiei</a:t>
            </a:r>
            <a:r>
              <a:rPr lang="ro-RO"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 fiscale </a:t>
            </a:r>
            <a:r>
              <a:rPr lang="ro-RO" sz="2400" b="1" dirty="0" err="1">
                <a:solidFill>
                  <a:srgbClr val="FF0000"/>
                </a:solidFill>
                <a:latin typeface="Calibri" panose="020F0502020204030204" pitchFamily="34" charset="0"/>
                <a:ea typeface="Calibri" panose="020F0502020204030204" pitchFamily="34" charset="0"/>
                <a:cs typeface="Times New Roman" panose="02020603050405020304" pitchFamily="18" charset="0"/>
              </a:rPr>
              <a:t>şi</a:t>
            </a:r>
            <a:r>
              <a:rPr lang="ro-RO"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 data achitării T.V.A. se consideră nu mai târziu de </a:t>
            </a:r>
            <a:r>
              <a:rPr lang="ro-RO" sz="2400" dirty="0">
                <a:solidFill>
                  <a:schemeClr val="accent1"/>
                </a:solidFill>
              </a:rPr>
              <a:t>termenul obligației de depunere a</a:t>
            </a:r>
            <a:r>
              <a:rPr lang="ro-RO" sz="2400" b="1" dirty="0">
                <a:solidFill>
                  <a:schemeClr val="accent1"/>
                </a:solidFill>
                <a:latin typeface="Calibri" panose="020F0502020204030204" pitchFamily="34" charset="0"/>
                <a:ea typeface="Calibri" panose="020F0502020204030204" pitchFamily="34" charset="0"/>
                <a:cs typeface="Times New Roman" panose="02020603050405020304" pitchFamily="18" charset="0"/>
              </a:rPr>
              <a:t> </a:t>
            </a:r>
            <a:r>
              <a:rPr lang="ro-RO" sz="2400" b="1" dirty="0" err="1">
                <a:solidFill>
                  <a:srgbClr val="FF0000"/>
                </a:solidFill>
                <a:latin typeface="Calibri" panose="020F0502020204030204" pitchFamily="34" charset="0"/>
                <a:ea typeface="Calibri" panose="020F0502020204030204" pitchFamily="34" charset="0"/>
                <a:cs typeface="Times New Roman" panose="02020603050405020304" pitchFamily="18" charset="0"/>
              </a:rPr>
              <a:t>declaraţiei</a:t>
            </a:r>
            <a:r>
              <a:rPr lang="ro-RO"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 privind T.V.A. pentru perioada fiscală în care a avut loc importul serviciilor sau achitarea acestora, în </a:t>
            </a:r>
            <a:r>
              <a:rPr lang="ro-RO" sz="2400" b="1" dirty="0" err="1">
                <a:solidFill>
                  <a:srgbClr val="FF0000"/>
                </a:solidFill>
                <a:latin typeface="Calibri" panose="020F0502020204030204" pitchFamily="34" charset="0"/>
                <a:ea typeface="Calibri" panose="020F0502020204030204" pitchFamily="34" charset="0"/>
                <a:cs typeface="Times New Roman" panose="02020603050405020304" pitchFamily="18" charset="0"/>
              </a:rPr>
              <a:t>funcţie</a:t>
            </a:r>
            <a:r>
              <a:rPr lang="ro-RO"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rPr>
              <a:t> de ce are loc mai înainte.</a:t>
            </a:r>
            <a:endParaRPr lang="ru-RU"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86F9FCE9E20D34FA66A05BEEEABAB34" ma:contentTypeVersion="1" ma:contentTypeDescription="Creați un document nou." ma:contentTypeScope="" ma:versionID="e1ba61c271e9036d537b72b277d49c6b">
  <xsd:schema xmlns:xsd="http://www.w3.org/2001/XMLSchema" xmlns:xs="http://www.w3.org/2001/XMLSchema" xmlns:p="http://schemas.microsoft.com/office/2006/metadata/properties" xmlns:ns2="71ccf50c-bfdf-43aa-94c1-542a7154f3dc" targetNamespace="http://schemas.microsoft.com/office/2006/metadata/properties" ma:root="true" ma:fieldsID="4d8ebe95a482ae4712d96597c555e4a8" ns2:_="">
    <xsd:import namespace="71ccf50c-bfdf-43aa-94c1-542a7154f3d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cf50c-bfdf-43aa-94c1-542a7154f3dc" elementFormDefault="qualified">
    <xsd:import namespace="http://schemas.microsoft.com/office/2006/documentManagement/types"/>
    <xsd:import namespace="http://schemas.microsoft.com/office/infopath/2007/PartnerControls"/>
    <xsd:element name="SharedWithUsers" ma:index="8" nillable="true" ma:displayName="Partajat cu"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 de conținut"/>
        <xsd:element ref="dc:title" minOccurs="0" maxOccurs="1" ma:index="4" ma:displayName="Titlu"/>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37B21A-F1C5-4F6F-80B1-3B96A7B7137E}">
  <ds:schemaRefs>
    <ds:schemaRef ds:uri="http://schemas.microsoft.com/sharepoint/v3/contenttype/forms"/>
  </ds:schemaRefs>
</ds:datastoreItem>
</file>

<file path=customXml/itemProps2.xml><?xml version="1.0" encoding="utf-8"?>
<ds:datastoreItem xmlns:ds="http://schemas.openxmlformats.org/officeDocument/2006/customXml" ds:itemID="{3A627821-E187-4AFB-9099-2D161216FB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cf50c-bfdf-43aa-94c1-542a7154f3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4993</TotalTime>
  <Words>2575</Words>
  <Application>Microsoft Office PowerPoint</Application>
  <PresentationFormat>Широкоэкранный</PresentationFormat>
  <Paragraphs>79</Paragraphs>
  <Slides>19</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19</vt:i4>
      </vt:variant>
    </vt:vector>
  </HeadingPairs>
  <TitlesOfParts>
    <vt:vector size="27" baseType="lpstr">
      <vt:lpstr>Arial</vt:lpstr>
      <vt:lpstr>Book Antiqua</vt:lpstr>
      <vt:lpstr>Browallia New</vt:lpstr>
      <vt:lpstr>Calibri</vt:lpstr>
      <vt:lpstr>Calibri Light</vt:lpstr>
      <vt:lpstr>Courier New</vt:lpstr>
      <vt:lpstr>Times New Roman</vt:lpstr>
      <vt:lpstr>1_Тема Office</vt:lpstr>
      <vt:lpstr>       Principalele modificări operate în legislația fiscală  pentu anul 2021 la compartimentul TVA și accize </vt:lpstr>
      <vt:lpstr>Art.93. Noțiuni generale</vt:lpstr>
      <vt:lpstr>            Completarea la subiecții impozabili ce urmează să aplice mecanismul taxării inverse</vt:lpstr>
      <vt:lpstr>Modificarea cotei TVA pentru entitățile  din domeniul HORECA</vt:lpstr>
      <vt:lpstr>Articolul 99. Livrările efectuate la un preţ mai mic decît cel de piaţă, fără efectuarea plăţii, în contul retribuirii muncii</vt:lpstr>
      <vt:lpstr>Restituire TVA și accize</vt:lpstr>
      <vt:lpstr>Articolul 102. Deducerea sumei T.V.A. pentru mărfurile, serviciile procurate</vt:lpstr>
      <vt:lpstr> Articolul 104.Livrări scutite de TVA cu drept de deducere</vt:lpstr>
      <vt:lpstr> Articolul 109. Termenele obligaţiei fiscale în cazul importurilor</vt:lpstr>
      <vt:lpstr>  Articolul 112. Înregistrarea subiectului impozabil  în cadrul reorganizării</vt:lpstr>
      <vt:lpstr> Articolul 115. Declararea T.V.A. şi achitarea ei</vt:lpstr>
      <vt:lpstr>Articolul 117. Factura fiscală</vt:lpstr>
      <vt:lpstr>Articolul 1171   Cazuri speciale de eliberare a facturilor fiscale</vt:lpstr>
      <vt:lpstr>Articolul 1171   Cazuri speciale de eliberare a facturilor fiscale</vt:lpstr>
      <vt:lpstr> Modificări Accize</vt:lpstr>
      <vt:lpstr> Modificări Accize. Articolul 124. Înlesniri la plata accizelor</vt:lpstr>
      <vt:lpstr> Modificări Accize. Articolul 124. Înlesniri la plata accizelor</vt:lpstr>
      <vt:lpstr>Legea de punere în aplicare a Titlului III</vt:lpstr>
      <vt:lpstr> Anexa 1 la titlul IV din Codul fiscal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Desemnarea procentuală a impozitului pe venit</dc:title>
  <dc:creator>Golban Olga</dc:creator>
  <cp:lastModifiedBy>Stavinschi Igor</cp:lastModifiedBy>
  <cp:revision>665</cp:revision>
  <cp:lastPrinted>2021-01-06T09:04:41Z</cp:lastPrinted>
  <dcterms:created xsi:type="dcterms:W3CDTF">2016-09-19T15:54:22Z</dcterms:created>
  <dcterms:modified xsi:type="dcterms:W3CDTF">2021-01-06T09:04:55Z</dcterms:modified>
</cp:coreProperties>
</file>