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35"/>
  </p:notesMasterIdLst>
  <p:handoutMasterIdLst>
    <p:handoutMasterId r:id="rId36"/>
  </p:handoutMasterIdLst>
  <p:sldIdLst>
    <p:sldId id="276" r:id="rId2"/>
    <p:sldId id="280" r:id="rId3"/>
    <p:sldId id="293" r:id="rId4"/>
    <p:sldId id="281" r:id="rId5"/>
    <p:sldId id="291" r:id="rId6"/>
    <p:sldId id="292" r:id="rId7"/>
    <p:sldId id="294" r:id="rId8"/>
    <p:sldId id="295" r:id="rId9"/>
    <p:sldId id="282" r:id="rId10"/>
    <p:sldId id="283" r:id="rId11"/>
    <p:sldId id="284" r:id="rId12"/>
    <p:sldId id="285" r:id="rId13"/>
    <p:sldId id="286" r:id="rId14"/>
    <p:sldId id="287" r:id="rId15"/>
    <p:sldId id="288" r:id="rId16"/>
    <p:sldId id="289" r:id="rId17"/>
    <p:sldId id="290" r:id="rId18"/>
    <p:sldId id="306" r:id="rId19"/>
    <p:sldId id="307" r:id="rId20"/>
    <p:sldId id="296" r:id="rId21"/>
    <p:sldId id="297" r:id="rId22"/>
    <p:sldId id="298" r:id="rId23"/>
    <p:sldId id="299" r:id="rId24"/>
    <p:sldId id="300" r:id="rId25"/>
    <p:sldId id="301" r:id="rId26"/>
    <p:sldId id="302" r:id="rId27"/>
    <p:sldId id="303" r:id="rId28"/>
    <p:sldId id="304" r:id="rId29"/>
    <p:sldId id="305" r:id="rId30"/>
    <p:sldId id="309" r:id="rId31"/>
    <p:sldId id="308" r:id="rId32"/>
    <p:sldId id="278" r:id="rId33"/>
    <p:sldId id="279" r:id="rId34"/>
  </p:sldIdLst>
  <p:sldSz cx="9144000" cy="6858000" type="screen4x3"/>
  <p:notesSz cx="6797675" cy="9926638"/>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5730" autoAdjust="0"/>
  </p:normalViewPr>
  <p:slideViewPr>
    <p:cSldViewPr snapToGrid="0">
      <p:cViewPr varScale="1">
        <p:scale>
          <a:sx n="75" d="100"/>
          <a:sy n="75" d="100"/>
        </p:scale>
        <p:origin x="990" y="54"/>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357" y="4715351"/>
            <a:ext cx="4984962" cy="4466591"/>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1</a:t>
            </a:fld>
            <a:endParaRPr lang="de-DE"/>
          </a:p>
        </p:txBody>
      </p:sp>
    </p:spTree>
    <p:extLst>
      <p:ext uri="{BB962C8B-B14F-4D97-AF65-F5344CB8AC3E}">
        <p14:creationId xmlns:p14="http://schemas.microsoft.com/office/powerpoint/2010/main" val="209751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21/10/2016</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21/10/2016</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21/10/2016</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www.serviciilocale.md/" TargetMode="External"/><Relationship Id="rId7" Type="http://schemas.openxmlformats.org/officeDocument/2006/relationships/image" Target="../media/image6.png"/><Relationship Id="rId2" Type="http://schemas.openxmlformats.org/officeDocument/2006/relationships/hyperlink" Target="http://www.giz.de/"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08783" y="1443317"/>
            <a:ext cx="7776000" cy="5118847"/>
          </a:xfrm>
        </p:spPr>
        <p:txBody>
          <a:bodyPr/>
          <a:lstStyle/>
          <a:p>
            <a:pPr algn="ctr"/>
            <a:r>
              <a:rPr lang="ro-RO" b="1" dirty="0" smtClean="0">
                <a:solidFill>
                  <a:srgbClr val="002060"/>
                </a:solidFill>
              </a:rPr>
              <a:t>Curs de instruire pentru angajaţii serviciilor abonaţi a operatorilor „Apă-Canal”</a:t>
            </a:r>
            <a:br>
              <a:rPr lang="ro-RO" b="1" dirty="0" smtClean="0">
                <a:solidFill>
                  <a:srgbClr val="002060"/>
                </a:solidFill>
              </a:rPr>
            </a:br>
            <a:r>
              <a:rPr lang="ro-RO" b="1" dirty="0" smtClean="0">
                <a:solidFill>
                  <a:srgbClr val="002060"/>
                </a:solidFill>
              </a:rPr>
              <a:t/>
            </a:r>
            <a:br>
              <a:rPr lang="ro-RO" b="1" dirty="0" smtClean="0">
                <a:solidFill>
                  <a:srgbClr val="002060"/>
                </a:solidFill>
              </a:rPr>
            </a:br>
            <a:r>
              <a:rPr lang="ro-RO" b="1" dirty="0" smtClean="0">
                <a:solidFill>
                  <a:srgbClr val="002060"/>
                </a:solidFill>
              </a:rPr>
              <a:t>Modulul 1: Legislaţia naţională şi internaţională în domeniul serviciilor abonaţi pentru </a:t>
            </a:r>
            <a:br>
              <a:rPr lang="ro-RO" b="1" dirty="0" smtClean="0">
                <a:solidFill>
                  <a:srgbClr val="002060"/>
                </a:solidFill>
              </a:rPr>
            </a:br>
            <a:r>
              <a:rPr lang="ro-RO" b="1" dirty="0" smtClean="0">
                <a:solidFill>
                  <a:srgbClr val="002060"/>
                </a:solidFill>
              </a:rPr>
              <a:t>Operatorii „Apă – Canal”</a:t>
            </a:r>
            <a:r>
              <a:rPr lang="ro-RO" b="1" dirty="0" smtClean="0">
                <a:solidFill>
                  <a:srgbClr val="FF0000"/>
                </a:solidFill>
              </a:rPr>
              <a:t/>
            </a:r>
            <a:br>
              <a:rPr lang="ro-RO" b="1" dirty="0" smtClean="0">
                <a:solidFill>
                  <a:srgbClr val="FF0000"/>
                </a:solidFill>
              </a:rPr>
            </a:br>
            <a:r>
              <a:rPr lang="ro-RO" b="1" dirty="0" smtClean="0">
                <a:solidFill>
                  <a:srgbClr val="FF0000"/>
                </a:solidFill>
              </a:rPr>
              <a:t/>
            </a:r>
            <a:br>
              <a:rPr lang="ro-RO" b="1" dirty="0" smtClean="0">
                <a:solidFill>
                  <a:srgbClr val="FF0000"/>
                </a:solidFill>
              </a:rPr>
            </a:br>
            <a:r>
              <a:rPr lang="ro-RO" b="1" dirty="0" smtClean="0">
                <a:solidFill>
                  <a:srgbClr val="FF0000"/>
                </a:solidFill>
              </a:rPr>
              <a:t>Sesiunea 1:</a:t>
            </a:r>
            <a:br>
              <a:rPr lang="ro-RO" b="1" dirty="0" smtClean="0">
                <a:solidFill>
                  <a:srgbClr val="FF0000"/>
                </a:solidFill>
              </a:rPr>
            </a:br>
            <a:r>
              <a:rPr lang="ro-RO" b="1" dirty="0" smtClean="0">
                <a:solidFill>
                  <a:srgbClr val="FF0000"/>
                </a:solidFill>
              </a:rPr>
              <a:t>Serviciul public de alimentare cu apă și de canalizare</a:t>
            </a:r>
            <a:r>
              <a:rPr lang="vi-VN" b="1" dirty="0"/>
              <a:t/>
            </a:r>
            <a:br>
              <a:rPr lang="vi-VN" b="1" dirty="0"/>
            </a:br>
            <a:r>
              <a:rPr lang="ro-RO" b="1" dirty="0" smtClean="0"/>
              <a:t/>
            </a:r>
            <a:br>
              <a:rPr lang="ro-RO" b="1" dirty="0" smtClean="0"/>
            </a:br>
            <a:r>
              <a:rPr lang="ro-RO" sz="1400" b="1" dirty="0" smtClean="0">
                <a:solidFill>
                  <a:srgbClr val="002060"/>
                </a:solidFill>
              </a:rPr>
              <a:t>Expert legal/instituțional</a:t>
            </a:r>
            <a:br>
              <a:rPr lang="ro-RO" sz="1400" b="1" dirty="0" smtClean="0">
                <a:solidFill>
                  <a:srgbClr val="002060"/>
                </a:solidFill>
              </a:rPr>
            </a:br>
            <a:r>
              <a:rPr lang="ro-RO" sz="1400" b="1" dirty="0" smtClean="0">
                <a:solidFill>
                  <a:srgbClr val="002060"/>
                </a:solidFill>
              </a:rPr>
              <a:t>Liliana BELECCIU</a:t>
            </a:r>
            <a:br>
              <a:rPr lang="ro-RO" sz="1400" b="1" dirty="0" smtClean="0">
                <a:solidFill>
                  <a:srgbClr val="002060"/>
                </a:solidFill>
              </a:rPr>
            </a:br>
            <a:r>
              <a:rPr lang="ro-RO" sz="1400" b="1" dirty="0">
                <a:solidFill>
                  <a:srgbClr val="002060"/>
                </a:solidFill>
              </a:rPr>
              <a:t/>
            </a:r>
            <a:br>
              <a:rPr lang="ro-RO" sz="1400" b="1" dirty="0">
                <a:solidFill>
                  <a:srgbClr val="002060"/>
                </a:solidFill>
              </a:rPr>
            </a:br>
            <a:r>
              <a:rPr lang="en-US" sz="1400" b="1" dirty="0" smtClean="0">
                <a:solidFill>
                  <a:srgbClr val="002060"/>
                </a:solidFill>
              </a:rPr>
              <a:t>25 </a:t>
            </a:r>
            <a:r>
              <a:rPr lang="en-US" sz="1400" b="1" dirty="0" err="1" smtClean="0">
                <a:solidFill>
                  <a:srgbClr val="002060"/>
                </a:solidFill>
              </a:rPr>
              <a:t>octombrie</a:t>
            </a:r>
            <a:r>
              <a:rPr lang="en-US" sz="1400" b="1" dirty="0" smtClean="0">
                <a:solidFill>
                  <a:srgbClr val="002060"/>
                </a:solidFill>
              </a:rPr>
              <a:t> 2016,  </a:t>
            </a:r>
            <a:r>
              <a:rPr lang="ro-RO" sz="1400" b="1" smtClean="0">
                <a:solidFill>
                  <a:srgbClr val="002060"/>
                </a:solidFill>
              </a:rPr>
              <a:t>Chișinău</a:t>
            </a:r>
            <a:endParaRPr lang="de-DE" b="1" dirty="0">
              <a:solidFill>
                <a:srgbClr val="002060"/>
              </a:solidFill>
            </a:endParaRPr>
          </a:p>
        </p:txBody>
      </p:sp>
      <p:sp>
        <p:nvSpPr>
          <p:cNvPr id="3" name="Fußzeilenplatzhalter 2"/>
          <p:cNvSpPr>
            <a:spLocks noGrp="1"/>
          </p:cNvSpPr>
          <p:nvPr>
            <p:ph type="ftr" sz="quarter" idx="10"/>
          </p:nvPr>
        </p:nvSpPr>
        <p:spPr/>
        <p:txBody>
          <a:bodyPr/>
          <a:lstStyle/>
          <a:p>
            <a:r>
              <a:rPr lang="ro-RO" dirty="0" smtClean="0"/>
              <a:t>Liliana </a:t>
            </a:r>
            <a:r>
              <a:rPr lang="ro-RO" dirty="0" err="1" smtClean="0"/>
              <a:t>Belecciu</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21/10/2016</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272988"/>
            <a:ext cx="7776000" cy="636494"/>
          </a:xfrm>
        </p:spPr>
        <p:txBody>
          <a:bodyPr/>
          <a:lstStyle/>
          <a:p>
            <a:pPr algn="ctr"/>
            <a:r>
              <a:rPr lang="vi-VN" dirty="0">
                <a:solidFill>
                  <a:srgbClr val="FF0000"/>
                </a:solidFill>
              </a:rPr>
              <a:t>Principiul continuităţii serviciilor publice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pPr algn="ctr"/>
            <a:r>
              <a:rPr lang="vi-VN" dirty="0" smtClean="0"/>
              <a:t>Principiul </a:t>
            </a:r>
            <a:r>
              <a:rPr lang="vi-VN" dirty="0"/>
              <a:t>continuităţii serviciilor publice </a:t>
            </a:r>
            <a:endParaRPr lang="ro-RO" dirty="0" smtClean="0"/>
          </a:p>
          <a:p>
            <a:pPr algn="ctr"/>
            <a:r>
              <a:rPr lang="vi-VN" dirty="0" smtClean="0"/>
              <a:t>porneşte </a:t>
            </a:r>
            <a:r>
              <a:rPr lang="vi-VN" dirty="0"/>
              <a:t>de la scopul acestuia care este satisfacerea interesului general, iar întreruperea în funcţionarea serviciului respectiv riscă să provoace grave perturbări în viaţa naţiunii. </a:t>
            </a:r>
            <a:endParaRPr lang="ro-RO" dirty="0" smtClean="0"/>
          </a:p>
          <a:p>
            <a:pPr algn="ctr"/>
            <a:r>
              <a:rPr lang="vi-VN" dirty="0" smtClean="0"/>
              <a:t>Serviciile </a:t>
            </a:r>
            <a:r>
              <a:rPr lang="vi-VN" dirty="0"/>
              <a:t>publice nu se înfiinţează pentru a răspunde unor nevoi trecătoare ale cetăţenilor,  ci pentru a răspunde unor nevoi permanente. În consecinţă, este de neconceput ca serviciul să funcţioneze cu întrerupere.</a:t>
            </a:r>
          </a:p>
          <a:p>
            <a:endParaRPr lang="ru-RU" dirty="0"/>
          </a:p>
        </p:txBody>
      </p:sp>
    </p:spTree>
    <p:extLst>
      <p:ext uri="{BB962C8B-B14F-4D97-AF65-F5344CB8AC3E}">
        <p14:creationId xmlns:p14="http://schemas.microsoft.com/office/powerpoint/2010/main" val="227616273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Principiul continuităţii serviciilor publice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vi-VN" dirty="0"/>
              <a:t> </a:t>
            </a:r>
            <a:endParaRPr lang="ro-RO" dirty="0" smtClean="0"/>
          </a:p>
          <a:p>
            <a:r>
              <a:rPr lang="vi-VN" dirty="0" smtClean="0"/>
              <a:t>Aplicarea </a:t>
            </a:r>
            <a:r>
              <a:rPr lang="vi-VN" dirty="0"/>
              <a:t>acestui principiu, în practică, are o serie de consecinţe:</a:t>
            </a:r>
          </a:p>
          <a:p>
            <a:pPr marL="285750" indent="-285750">
              <a:buFont typeface="Wingdings" panose="05000000000000000000" pitchFamily="2" charset="2"/>
              <a:buChar char="ü"/>
            </a:pPr>
            <a:r>
              <a:rPr lang="vi-VN" dirty="0" smtClean="0"/>
              <a:t>Acest </a:t>
            </a:r>
            <a:r>
              <a:rPr lang="vi-VN" dirty="0"/>
              <a:t>principiu a fost mult timp principalul factor care a suprimat dreptul la </a:t>
            </a:r>
            <a:r>
              <a:rPr lang="vi-VN" dirty="0" smtClean="0"/>
              <a:t>grevă. </a:t>
            </a:r>
            <a:r>
              <a:rPr lang="ro-RO" dirty="0" smtClean="0"/>
              <a:t>Potrivit art.</a:t>
            </a:r>
            <a:r>
              <a:rPr lang="vi-VN" dirty="0" smtClean="0"/>
              <a:t> 369</a:t>
            </a:r>
            <a:r>
              <a:rPr lang="ro-RO" dirty="0" smtClean="0"/>
              <a:t>, alin. (2) lit. b) Codul Muncii al Republicii Moldova, salariații din sistemele de alimentare cu apă nu pot participa la grevă.</a:t>
            </a:r>
            <a:r>
              <a:rPr lang="vi-VN" dirty="0" smtClean="0"/>
              <a:t>   </a:t>
            </a:r>
            <a:endParaRPr lang="ro-RO" dirty="0" smtClean="0"/>
          </a:p>
          <a:p>
            <a:pPr marL="285750" indent="-285750">
              <a:buFont typeface="Wingdings" panose="05000000000000000000" pitchFamily="2" charset="2"/>
              <a:buChar char="ü"/>
            </a:pPr>
            <a:r>
              <a:rPr lang="vi-VN" dirty="0" smtClean="0"/>
              <a:t>În </a:t>
            </a:r>
            <a:r>
              <a:rPr lang="vi-VN" dirty="0"/>
              <a:t>cazul prestării unui serviciu public de către un particular, chiar dacă acesta se confruntă cu dificultăţi financiare neprevăzute este obligat să continue prestarea serviciului în cauză. </a:t>
            </a:r>
            <a:endParaRPr lang="ro-RO" dirty="0" smtClean="0"/>
          </a:p>
        </p:txBody>
      </p:sp>
    </p:spTree>
    <p:extLst>
      <p:ext uri="{BB962C8B-B14F-4D97-AF65-F5344CB8AC3E}">
        <p14:creationId xmlns:p14="http://schemas.microsoft.com/office/powerpoint/2010/main" val="215643108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Principiul continuităţii serviciilor publice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endParaRPr lang="ro-RO" dirty="0"/>
          </a:p>
          <a:p>
            <a:pPr algn="ctr"/>
            <a:r>
              <a:rPr lang="vi-VN" dirty="0" smtClean="0"/>
              <a:t>Prin </a:t>
            </a:r>
            <a:r>
              <a:rPr lang="vi-VN" dirty="0"/>
              <a:t>urmare, </a:t>
            </a:r>
            <a:r>
              <a:rPr lang="vi-VN" b="1" dirty="0"/>
              <a:t>principiul continuităţii </a:t>
            </a:r>
            <a:r>
              <a:rPr lang="vi-VN" dirty="0"/>
              <a:t>impune asigurarea funcţionării regulate a serviciului public, însă acest lucru nu trebuie absolutizat. Un serviciu public nu este veşnic, astfel că, dacă interesul public nu mai justifică un asemenea serviciu, atunci acesta poate fi desfiinţat.</a:t>
            </a:r>
          </a:p>
          <a:p>
            <a:endParaRPr lang="ru-RU" dirty="0"/>
          </a:p>
        </p:txBody>
      </p:sp>
    </p:spTree>
    <p:extLst>
      <p:ext uri="{BB962C8B-B14F-4D97-AF65-F5344CB8AC3E}">
        <p14:creationId xmlns:p14="http://schemas.microsoft.com/office/powerpoint/2010/main" val="254223663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Principiul egalităţii tuturor în faţa serviciului </a:t>
            </a:r>
            <a:r>
              <a:rPr lang="vi-VN" dirty="0" smtClean="0">
                <a:solidFill>
                  <a:srgbClr val="FF0000"/>
                </a:solidFill>
              </a:rPr>
              <a:t>public</a:t>
            </a:r>
            <a:r>
              <a:rPr lang="vi-VN" dirty="0">
                <a:solidFill>
                  <a:srgbClr val="FF0000"/>
                </a:solidFill>
              </a:rPr>
              <a:t/>
            </a:r>
            <a:br>
              <a:rPr lang="vi-VN"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pPr algn="ctr"/>
            <a:r>
              <a:rPr lang="vi-VN" dirty="0" smtClean="0"/>
              <a:t>Acest </a:t>
            </a:r>
            <a:r>
              <a:rPr lang="vi-VN" dirty="0"/>
              <a:t>principiu constituţional </a:t>
            </a:r>
            <a:r>
              <a:rPr lang="vi-VN" dirty="0" smtClean="0"/>
              <a:t>implică </a:t>
            </a:r>
            <a:r>
              <a:rPr lang="vi-VN" dirty="0"/>
              <a:t>o egalitate a tuturor în faţa </a:t>
            </a:r>
            <a:endParaRPr lang="ro-RO" dirty="0" smtClean="0"/>
          </a:p>
          <a:p>
            <a:pPr algn="ctr"/>
            <a:r>
              <a:rPr lang="vi-VN" dirty="0" smtClean="0"/>
              <a:t>serviciului </a:t>
            </a:r>
            <a:r>
              <a:rPr lang="vi-VN" dirty="0"/>
              <a:t>public. </a:t>
            </a:r>
            <a:endParaRPr lang="ro-RO" dirty="0" smtClean="0"/>
          </a:p>
          <a:p>
            <a:pPr algn="ctr"/>
            <a:r>
              <a:rPr lang="vi-VN" dirty="0" smtClean="0"/>
              <a:t>Prin </a:t>
            </a:r>
            <a:r>
              <a:rPr lang="vi-VN" dirty="0"/>
              <a:t>urmare, de acest principiu beneficiază toate persoanele fizice sau juridice care sunt în legătură cu serviciul public. </a:t>
            </a:r>
            <a:endParaRPr lang="ro-RO" dirty="0" smtClean="0"/>
          </a:p>
          <a:p>
            <a:pPr algn="ctr"/>
            <a:r>
              <a:rPr lang="vi-VN" dirty="0" smtClean="0"/>
              <a:t>Astfel </a:t>
            </a:r>
            <a:r>
              <a:rPr lang="vi-VN" dirty="0"/>
              <a:t>că serviciul public trebuie să funcţioneze în aceleaşi condiţii pentru toţi, nu trebuie să favorizeze, dar nici să defavorizeze o persoană sau o categorie de persoane. </a:t>
            </a:r>
          </a:p>
          <a:p>
            <a:endParaRPr lang="ru-RU" dirty="0"/>
          </a:p>
        </p:txBody>
      </p:sp>
    </p:spTree>
    <p:extLst>
      <p:ext uri="{BB962C8B-B14F-4D97-AF65-F5344CB8AC3E}">
        <p14:creationId xmlns:p14="http://schemas.microsoft.com/office/powerpoint/2010/main" val="360255699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74376"/>
            <a:ext cx="7776000" cy="926752"/>
          </a:xfrm>
        </p:spPr>
        <p:txBody>
          <a:bodyPr/>
          <a:lstStyle/>
          <a:p>
            <a:pPr algn="ctr"/>
            <a:r>
              <a:rPr lang="vi-VN" dirty="0">
                <a:solidFill>
                  <a:srgbClr val="FF0000"/>
                </a:solidFill>
              </a:rPr>
              <a:t>Principiul adaptabilităţii serviciului </a:t>
            </a:r>
            <a:r>
              <a:rPr lang="vi-VN" dirty="0" smtClean="0">
                <a:solidFill>
                  <a:srgbClr val="FF0000"/>
                </a:solidFill>
              </a:rPr>
              <a:t>public</a:t>
            </a:r>
            <a:r>
              <a:rPr lang="vi-VN" dirty="0">
                <a:solidFill>
                  <a:srgbClr val="FF0000"/>
                </a:solidFill>
              </a:rPr>
              <a:t/>
            </a:r>
            <a:br>
              <a:rPr lang="vi-VN"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vi-VN" dirty="0" smtClean="0"/>
              <a:t>Pentru </a:t>
            </a:r>
            <a:r>
              <a:rPr lang="vi-VN" dirty="0"/>
              <a:t>a realiza pe deplin necesităţile cetăţenilor serviciul public trebuie să urmărească nevoile </a:t>
            </a:r>
            <a:r>
              <a:rPr lang="vi-VN" dirty="0" smtClean="0"/>
              <a:t>acestora</a:t>
            </a:r>
            <a:r>
              <a:rPr lang="ro-RO" dirty="0" smtClean="0"/>
              <a:t>:</a:t>
            </a:r>
          </a:p>
          <a:p>
            <a:pPr marL="342900" indent="-342900">
              <a:buFont typeface="Wingdings" panose="05000000000000000000" pitchFamily="2" charset="2"/>
              <a:buChar char="ü"/>
            </a:pPr>
            <a:r>
              <a:rPr lang="vi-VN" dirty="0" smtClean="0"/>
              <a:t>administraţia </a:t>
            </a:r>
            <a:r>
              <a:rPr lang="vi-VN" dirty="0"/>
              <a:t>are obligaţia de a îmbunătăţi continuu prestarea serviciului public. </a:t>
            </a:r>
          </a:p>
          <a:p>
            <a:pPr marL="285750" indent="-285750">
              <a:buFont typeface="Wingdings" panose="05000000000000000000" pitchFamily="2" charset="2"/>
              <a:buChar char="ü"/>
            </a:pPr>
            <a:r>
              <a:rPr lang="ro-RO" dirty="0"/>
              <a:t>î</a:t>
            </a:r>
            <a:r>
              <a:rPr lang="vi-VN" dirty="0" smtClean="0"/>
              <a:t>n </a:t>
            </a:r>
            <a:r>
              <a:rPr lang="vi-VN" dirty="0"/>
              <a:t>unele </a:t>
            </a:r>
            <a:r>
              <a:rPr lang="vi-VN" dirty="0" smtClean="0"/>
              <a:t>cazuri</a:t>
            </a:r>
            <a:r>
              <a:rPr lang="ro-RO" dirty="0" smtClean="0"/>
              <a:t>,</a:t>
            </a:r>
            <a:r>
              <a:rPr lang="vi-VN" dirty="0" smtClean="0"/>
              <a:t> sarcina </a:t>
            </a:r>
            <a:r>
              <a:rPr lang="vi-VN" dirty="0"/>
              <a:t>autorităţilor publice competente </a:t>
            </a:r>
            <a:r>
              <a:rPr lang="ro-RO" dirty="0" smtClean="0"/>
              <a:t>este de </a:t>
            </a:r>
            <a:r>
              <a:rPr lang="vi-VN" dirty="0" smtClean="0"/>
              <a:t>a </a:t>
            </a:r>
            <a:r>
              <a:rPr lang="vi-VN" dirty="0"/>
              <a:t>constata modificarea interesului general şi de a dispune adaptarea cu acest interes general a serviciului public. </a:t>
            </a:r>
            <a:endParaRPr lang="ro-RO" dirty="0" smtClean="0"/>
          </a:p>
          <a:p>
            <a:pPr marL="285750" indent="-285750">
              <a:buFont typeface="Wingdings" panose="05000000000000000000" pitchFamily="2" charset="2"/>
              <a:buChar char="ü"/>
            </a:pPr>
            <a:r>
              <a:rPr lang="ro-RO" dirty="0"/>
              <a:t>a</a:t>
            </a:r>
            <a:r>
              <a:rPr lang="vi-VN" dirty="0" smtClean="0"/>
              <a:t>lteori</a:t>
            </a:r>
            <a:r>
              <a:rPr lang="vi-VN" dirty="0"/>
              <a:t>, pe lângă acestea, administraţia poate impune diverse obligaţii usagerilor, cum ar fi mărirea tarifelor.</a:t>
            </a:r>
          </a:p>
          <a:p>
            <a:endParaRPr lang="ru-RU" dirty="0"/>
          </a:p>
        </p:txBody>
      </p:sp>
    </p:spTree>
    <p:extLst>
      <p:ext uri="{BB962C8B-B14F-4D97-AF65-F5344CB8AC3E}">
        <p14:creationId xmlns:p14="http://schemas.microsoft.com/office/powerpoint/2010/main" val="257617122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56659"/>
            <a:ext cx="7776000" cy="616689"/>
          </a:xfrm>
        </p:spPr>
        <p:txBody>
          <a:bodyPr/>
          <a:lstStyle/>
          <a:p>
            <a:pPr algn="ctr"/>
            <a:r>
              <a:rPr lang="vi-VN" dirty="0" smtClean="0">
                <a:solidFill>
                  <a:srgbClr val="FF0000"/>
                </a:solidFill>
              </a:rPr>
              <a:t>Principiile </a:t>
            </a:r>
            <a:r>
              <a:rPr lang="ro-RO" dirty="0" smtClean="0">
                <a:solidFill>
                  <a:srgbClr val="FF0000"/>
                </a:solidFill>
              </a:rPr>
              <a:t>statuate în Legea nr. 303 din 13.12.2013</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785730"/>
            <a:ext cx="7776000" cy="3478270"/>
          </a:xfrm>
        </p:spPr>
        <p:txBody>
          <a:bodyPr/>
          <a:lstStyle/>
          <a:p>
            <a:r>
              <a:rPr lang="ro-RO" dirty="0" smtClean="0"/>
              <a:t>Potrivit art. 10 din Legea privind serviciul public de alimentare cu apă și de canalizare nr. 303 din 13.12.2013</a:t>
            </a:r>
            <a:r>
              <a:rPr lang="ro-RO" dirty="0"/>
              <a:t>:</a:t>
            </a:r>
            <a:endParaRPr lang="en-US" dirty="0" smtClean="0"/>
          </a:p>
          <a:p>
            <a:r>
              <a:rPr lang="en-US" i="1" dirty="0" smtClean="0"/>
              <a:t>“</a:t>
            </a:r>
            <a:r>
              <a:rPr lang="vi-VN" i="1" dirty="0" smtClean="0"/>
              <a:t>Serviciul </a:t>
            </a:r>
            <a:r>
              <a:rPr lang="vi-VN" i="1" dirty="0"/>
              <a:t>public de alimentare cu apă şi de canalizare se înfiinţează, se organizează şi funcţionează în baza următoarelor principii:</a:t>
            </a:r>
          </a:p>
          <a:p>
            <a:r>
              <a:rPr lang="vi-VN" i="1" dirty="0"/>
              <a:t>    a) securitatea serviciului furnizat;</a:t>
            </a:r>
          </a:p>
          <a:p>
            <a:r>
              <a:rPr lang="vi-VN" i="1" dirty="0"/>
              <a:t>    b) politica tarifară adecvată;</a:t>
            </a:r>
          </a:p>
          <a:p>
            <a:r>
              <a:rPr lang="vi-VN" i="1" dirty="0"/>
              <a:t>    c) calitatea, eficienţa şi rentabilitatea serviciului furnizat;</a:t>
            </a:r>
          </a:p>
          <a:p>
            <a:r>
              <a:rPr lang="vi-VN" dirty="0"/>
              <a:t>    </a:t>
            </a:r>
            <a:endParaRPr lang="ru-RU" dirty="0"/>
          </a:p>
        </p:txBody>
      </p:sp>
    </p:spTree>
    <p:extLst>
      <p:ext uri="{BB962C8B-B14F-4D97-AF65-F5344CB8AC3E}">
        <p14:creationId xmlns:p14="http://schemas.microsoft.com/office/powerpoint/2010/main" val="379056603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299882"/>
            <a:ext cx="7776000" cy="801246"/>
          </a:xfrm>
        </p:spPr>
        <p:txBody>
          <a:bodyPr/>
          <a:lstStyle/>
          <a:p>
            <a:pPr algn="ctr"/>
            <a:r>
              <a:rPr lang="ro-RO" dirty="0" smtClean="0">
                <a:solidFill>
                  <a:srgbClr val="FF0000"/>
                </a:solidFill>
              </a:rPr>
              <a:t>Principiile statuate în Legea nr. 303 din 13.12.2013</a:t>
            </a:r>
            <a:endParaRPr lang="ro-RO"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ro-RO" i="1" dirty="0" smtClean="0"/>
              <a:t>   </a:t>
            </a:r>
            <a:r>
              <a:rPr lang="en-US" i="1" dirty="0" smtClean="0"/>
              <a:t>  </a:t>
            </a:r>
            <a:r>
              <a:rPr lang="vi-VN" i="1" dirty="0" smtClean="0"/>
              <a:t>d</a:t>
            </a:r>
            <a:r>
              <a:rPr lang="vi-VN" i="1" dirty="0"/>
              <a:t>) transparenţa şi responsabilitatea publică, incluzînd consultarea cu  patronatele, sindicatele, consumatorii şi cu asociaţiile reprezentative ale acestora în problemele asocierii intercomunale şi ale regionalizării serviciului;</a:t>
            </a:r>
          </a:p>
          <a:p>
            <a:r>
              <a:rPr lang="vi-VN" i="1" dirty="0"/>
              <a:t>    e) dezvoltarea durabilă; </a:t>
            </a:r>
          </a:p>
          <a:p>
            <a:r>
              <a:rPr lang="vi-VN" i="1" dirty="0"/>
              <a:t>    f) accesul reglementat la sistemul public de alimentare cu apă şi de canalizare al tuturor consumatorilor, pe baze  contractuale;</a:t>
            </a:r>
          </a:p>
          <a:p>
            <a:r>
              <a:rPr lang="vi-VN" i="1" dirty="0"/>
              <a:t>    g) respectarea reglementărilor specifice din domeniul gospodăririi apelor, protecţiei mediului şi al sănătăţii populaţiei</a:t>
            </a:r>
            <a:r>
              <a:rPr lang="vi-VN" i="1" dirty="0" smtClean="0"/>
              <a:t>.</a:t>
            </a:r>
            <a:r>
              <a:rPr lang="en-US" i="1" dirty="0" smtClean="0"/>
              <a:t>”</a:t>
            </a:r>
            <a:endParaRPr lang="vi-VN" i="1" dirty="0"/>
          </a:p>
          <a:p>
            <a:endParaRPr lang="ru-RU" dirty="0"/>
          </a:p>
        </p:txBody>
      </p:sp>
    </p:spTree>
    <p:extLst>
      <p:ext uri="{BB962C8B-B14F-4D97-AF65-F5344CB8AC3E}">
        <p14:creationId xmlns:p14="http://schemas.microsoft.com/office/powerpoint/2010/main" val="95269858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877228"/>
          </a:xfrm>
        </p:spPr>
        <p:txBody>
          <a:bodyPr/>
          <a:lstStyle/>
          <a:p>
            <a:pPr algn="ctr"/>
            <a:r>
              <a:rPr lang="vi-VN" dirty="0">
                <a:solidFill>
                  <a:srgbClr val="FF0000"/>
                </a:solidFill>
              </a:rPr>
              <a:t>1.3. Organizarea și funcționarea serviciului public de alimentare cu apă și de canalizare</a:t>
            </a:r>
            <a:r>
              <a:rPr lang="vi-VN" dirty="0"/>
              <a:t/>
            </a:r>
            <a:br>
              <a:rPr lang="vi-VN" dirty="0"/>
            </a:br>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r>
              <a:rPr lang="vi-VN" dirty="0" smtClean="0"/>
              <a:t>În </a:t>
            </a:r>
            <a:r>
              <a:rPr lang="vi-VN" dirty="0"/>
              <a:t>Republica Moldova, administraţia publică locală este  organizată pe două nivele: nivelul II este reprezentată de autoritățile publice raionale, în timp ce  nivelul I îl constituie autoritățile publice din oraşe, comune, sate. </a:t>
            </a:r>
            <a:endParaRPr lang="ro-RO" dirty="0" smtClean="0"/>
          </a:p>
          <a:p>
            <a:endParaRPr lang="ro-RO" dirty="0"/>
          </a:p>
          <a:p>
            <a:r>
              <a:rPr lang="vi-VN" dirty="0" smtClean="0"/>
              <a:t>Serviciul </a:t>
            </a:r>
            <a:r>
              <a:rPr lang="vi-VN" dirty="0"/>
              <a:t>public de alimentare cu apă și de canalizare este înființat,  organizat și gestionat sub conducerea, coordonarea, controlul și responsabilitatea autorităților publice locale de nivelul I, reprezentate de </a:t>
            </a:r>
            <a:r>
              <a:rPr lang="vi-VN" dirty="0">
                <a:solidFill>
                  <a:schemeClr val="tx2"/>
                </a:solidFill>
              </a:rPr>
              <a:t>consiliile locale, </a:t>
            </a:r>
            <a:r>
              <a:rPr lang="vi-VN" dirty="0"/>
              <a:t>ca autorități deliberative, și primari, ca autorități executive.</a:t>
            </a:r>
            <a:endParaRPr lang="ru-RU" dirty="0"/>
          </a:p>
        </p:txBody>
      </p:sp>
    </p:spTree>
    <p:extLst>
      <p:ext uri="{BB962C8B-B14F-4D97-AF65-F5344CB8AC3E}">
        <p14:creationId xmlns:p14="http://schemas.microsoft.com/office/powerpoint/2010/main" val="32669051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930391"/>
          </a:xfrm>
        </p:spPr>
        <p:txBody>
          <a:bodyPr/>
          <a:lstStyle/>
          <a:p>
            <a:pPr algn="ctr"/>
            <a:r>
              <a:rPr lang="vi-VN" dirty="0">
                <a:solidFill>
                  <a:srgbClr val="FF0000"/>
                </a:solidFill>
              </a:rPr>
              <a:t>1.3. Organizarea și funcționarea serviciului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r>
              <a:rPr lang="vi-VN" dirty="0" smtClean="0"/>
              <a:t>Aproximativ </a:t>
            </a:r>
            <a:r>
              <a:rPr lang="vi-VN" dirty="0"/>
              <a:t>35 de operatori furnizează/prestează serviciul de alimentare cu apă și de canalizare în mediul urban, având forma de organizare juridică societate pe acțiuni sau întreprinderi municipale. </a:t>
            </a:r>
            <a:endParaRPr lang="ro-RO" dirty="0" smtClean="0"/>
          </a:p>
          <a:p>
            <a:r>
              <a:rPr lang="vi-VN" dirty="0" smtClean="0"/>
              <a:t>Dintre </a:t>
            </a:r>
            <a:r>
              <a:rPr lang="vi-VN" dirty="0"/>
              <a:t>aceștia, </a:t>
            </a:r>
            <a:r>
              <a:rPr lang="ro-RO" dirty="0" smtClean="0"/>
              <a:t>8</a:t>
            </a:r>
            <a:r>
              <a:rPr lang="vi-VN" dirty="0" smtClean="0"/>
              <a:t> </a:t>
            </a:r>
            <a:r>
              <a:rPr lang="vi-VN" dirty="0"/>
              <a:t>pot fi numiți operatori regionali, </a:t>
            </a:r>
            <a:r>
              <a:rPr lang="vi-VN" dirty="0" smtClean="0"/>
              <a:t>deoarece </a:t>
            </a:r>
            <a:r>
              <a:rPr lang="vi-VN" dirty="0"/>
              <a:t>la acest moment furnizează/prestează serviciul de alimentare cu apă și de canalizare orașului, precum și unităților administrativ-teritoriale învecinate. </a:t>
            </a:r>
            <a:endParaRPr lang="ru-RU" dirty="0"/>
          </a:p>
        </p:txBody>
      </p:sp>
    </p:spTree>
    <p:extLst>
      <p:ext uri="{BB962C8B-B14F-4D97-AF65-F5344CB8AC3E}">
        <p14:creationId xmlns:p14="http://schemas.microsoft.com/office/powerpoint/2010/main" val="106353005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1004819"/>
          </a:xfrm>
        </p:spPr>
        <p:txBody>
          <a:bodyPr/>
          <a:lstStyle/>
          <a:p>
            <a:pPr algn="ctr"/>
            <a:r>
              <a:rPr lang="vi-VN" dirty="0">
                <a:solidFill>
                  <a:srgbClr val="FF0000"/>
                </a:solidFill>
              </a:rPr>
              <a:t>1.3. Organizarea și funcționarea serviciului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endParaRPr lang="ro-RO" dirty="0"/>
          </a:p>
          <a:p>
            <a:pPr algn="ctr"/>
            <a:r>
              <a:rPr lang="vi-VN" dirty="0" smtClean="0"/>
              <a:t>În </a:t>
            </a:r>
            <a:r>
              <a:rPr lang="vi-VN" dirty="0"/>
              <a:t>mediul rural, acest serviciu este asigurat, fie de autoritățile publice locale, în regim de gestiune directă, fie de întreprinderi individuale, societăți cu răspundere limitată sau  asociaţiile utilizatorilor de apă, în regim de gestiune delegată.</a:t>
            </a:r>
            <a:endParaRPr lang="ru-RU" dirty="0"/>
          </a:p>
        </p:txBody>
      </p:sp>
    </p:spTree>
    <p:extLst>
      <p:ext uri="{BB962C8B-B14F-4D97-AF65-F5344CB8AC3E}">
        <p14:creationId xmlns:p14="http://schemas.microsoft.com/office/powerpoint/2010/main" val="382178447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48316"/>
            <a:ext cx="7776000" cy="952812"/>
          </a:xfrm>
        </p:spPr>
        <p:txBody>
          <a:bodyPr/>
          <a:lstStyle/>
          <a:p>
            <a:pPr algn="ctr"/>
            <a:r>
              <a:rPr lang="ro-RO" dirty="0" smtClean="0">
                <a:solidFill>
                  <a:srgbClr val="FF0000"/>
                </a:solidFill>
              </a:rPr>
              <a:t>Cuprinsul sesiunii:</a:t>
            </a:r>
            <a:r>
              <a:rPr lang="vi-VN" dirty="0"/>
              <a:t/>
            </a:r>
            <a:br>
              <a:rPr lang="vi-VN" dirty="0"/>
            </a:b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303929"/>
            <a:ext cx="7776000" cy="3960071"/>
          </a:xfrm>
        </p:spPr>
        <p:txBody>
          <a:bodyPr/>
          <a:lstStyle/>
          <a:p>
            <a:r>
              <a:rPr lang="vi-VN" dirty="0" smtClean="0"/>
              <a:t>1.1.</a:t>
            </a:r>
            <a:r>
              <a:rPr lang="ro-RO" dirty="0" smtClean="0"/>
              <a:t> </a:t>
            </a:r>
            <a:r>
              <a:rPr lang="vi-VN" dirty="0" smtClean="0"/>
              <a:t>Considerațiuni </a:t>
            </a:r>
            <a:r>
              <a:rPr lang="vi-VN" dirty="0"/>
              <a:t>generale privind serviciul public de alimentare cu apă și de canalizare</a:t>
            </a:r>
          </a:p>
          <a:p>
            <a:r>
              <a:rPr lang="vi-VN" dirty="0" smtClean="0"/>
              <a:t>1.2.</a:t>
            </a:r>
            <a:r>
              <a:rPr lang="ro-RO" dirty="0" smtClean="0"/>
              <a:t> </a:t>
            </a:r>
            <a:r>
              <a:rPr lang="vi-VN" dirty="0" smtClean="0"/>
              <a:t>Principiile </a:t>
            </a:r>
            <a:r>
              <a:rPr lang="vi-VN" dirty="0"/>
              <a:t>de organizare și funcționare a serviciului public de alimentare cu apă și de </a:t>
            </a:r>
            <a:r>
              <a:rPr lang="vi-VN" dirty="0" smtClean="0"/>
              <a:t>canalizare</a:t>
            </a:r>
            <a:endParaRPr lang="vi-VN" dirty="0"/>
          </a:p>
          <a:p>
            <a:r>
              <a:rPr lang="vi-VN" dirty="0" smtClean="0"/>
              <a:t>1.3.</a:t>
            </a:r>
            <a:r>
              <a:rPr lang="ro-RO" dirty="0" smtClean="0"/>
              <a:t> </a:t>
            </a:r>
            <a:r>
              <a:rPr lang="vi-VN" dirty="0" smtClean="0"/>
              <a:t>Organizarea </a:t>
            </a:r>
            <a:r>
              <a:rPr lang="vi-VN" dirty="0"/>
              <a:t>și funcționarea serviciului public de alimentare cu apă și de canalizare</a:t>
            </a:r>
          </a:p>
          <a:p>
            <a:r>
              <a:rPr lang="vi-VN" dirty="0" smtClean="0"/>
              <a:t>1.4.</a:t>
            </a:r>
            <a:r>
              <a:rPr lang="ro-RO" dirty="0" smtClean="0"/>
              <a:t> </a:t>
            </a:r>
            <a:r>
              <a:rPr lang="vi-VN" dirty="0" smtClean="0"/>
              <a:t>Modalități </a:t>
            </a:r>
            <a:r>
              <a:rPr lang="vi-VN" dirty="0"/>
              <a:t>de gestiune a serviciului public de alimentare cu apă și de canalizare</a:t>
            </a:r>
          </a:p>
          <a:p>
            <a:r>
              <a:rPr lang="vi-VN" dirty="0" smtClean="0"/>
              <a:t>1.5.</a:t>
            </a:r>
            <a:r>
              <a:rPr lang="ro-RO" dirty="0" smtClean="0"/>
              <a:t> </a:t>
            </a:r>
            <a:r>
              <a:rPr lang="vi-VN" dirty="0" smtClean="0"/>
              <a:t>Politica </a:t>
            </a:r>
            <a:r>
              <a:rPr lang="vi-VN" dirty="0"/>
              <a:t>națională de dezvoltare a sectorului de alimentare cu apă și de canalizare</a:t>
            </a:r>
          </a:p>
          <a:p>
            <a:endParaRPr lang="ru-RU" dirty="0"/>
          </a:p>
        </p:txBody>
      </p:sp>
    </p:spTree>
    <p:extLst>
      <p:ext uri="{BB962C8B-B14F-4D97-AF65-F5344CB8AC3E}">
        <p14:creationId xmlns:p14="http://schemas.microsoft.com/office/powerpoint/2010/main" val="83321977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760270"/>
          </a:xfrm>
        </p:spPr>
        <p:txBody>
          <a:bodyPr/>
          <a:lstStyle/>
          <a:p>
            <a:pPr algn="ctr"/>
            <a:r>
              <a:rPr lang="vi-VN" dirty="0">
                <a:solidFill>
                  <a:srgbClr val="FF0000"/>
                </a:solidFill>
              </a:rPr>
              <a:t>1.4. Modalități de gestiune a serviciului public de alimentare cu apă și de canalizare</a:t>
            </a:r>
            <a:br>
              <a:rPr lang="vi-VN"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endParaRPr lang="ro-RO" dirty="0"/>
          </a:p>
          <a:p>
            <a:pPr algn="ctr"/>
            <a:r>
              <a:rPr lang="vi-VN" dirty="0" smtClean="0"/>
              <a:t>Gestiunea </a:t>
            </a:r>
            <a:r>
              <a:rPr lang="vi-VN" dirty="0"/>
              <a:t>serviciilor privește organizarea, funcționarea și controlul furnizării/prestării serviciilor de alimentare cu apă și de canalizare conform condițiilor stabilite de autoritățile administrației publice locale.</a:t>
            </a:r>
            <a:endParaRPr lang="ru-RU" dirty="0"/>
          </a:p>
        </p:txBody>
      </p:sp>
    </p:spTree>
    <p:extLst>
      <p:ext uri="{BB962C8B-B14F-4D97-AF65-F5344CB8AC3E}">
        <p14:creationId xmlns:p14="http://schemas.microsoft.com/office/powerpoint/2010/main" val="228267648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792167"/>
          </a:xfrm>
        </p:spPr>
        <p:txBody>
          <a:bodyPr/>
          <a:lstStyle/>
          <a:p>
            <a:pPr algn="ctr"/>
            <a:r>
              <a:rPr lang="vi-VN" dirty="0">
                <a:solidFill>
                  <a:srgbClr val="FF0000"/>
                </a:solidFill>
              </a:rPr>
              <a:t>1.4. Modalități de gestiune a serviciului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r>
              <a:rPr lang="ro-RO" dirty="0" smtClean="0"/>
              <a:t>Potrivit art. 11 din Legea nr. 303 din 13.12.2013, g</a:t>
            </a:r>
            <a:r>
              <a:rPr lang="vi-VN" dirty="0" smtClean="0"/>
              <a:t>estiunea </a:t>
            </a:r>
            <a:r>
              <a:rPr lang="vi-VN" dirty="0"/>
              <a:t>serviciilor publice de alimentare cu apă și de canalizare poate fi organizată în două modalități, alegerea fiind făcută printr-o decizie a autorităților administrației publice locale</a:t>
            </a:r>
            <a:r>
              <a:rPr lang="vi-VN" dirty="0" smtClean="0"/>
              <a:t>:</a:t>
            </a:r>
            <a:endParaRPr lang="ro-RO" dirty="0" smtClean="0"/>
          </a:p>
          <a:p>
            <a:pPr marL="285750" indent="-285750">
              <a:buFont typeface="Wingdings" panose="05000000000000000000" pitchFamily="2" charset="2"/>
              <a:buChar char="ü"/>
            </a:pPr>
            <a:r>
              <a:rPr lang="ro-RO" dirty="0" smtClean="0"/>
              <a:t>Gestiune directă</a:t>
            </a:r>
          </a:p>
          <a:p>
            <a:pPr marL="285750" indent="-285750">
              <a:buFont typeface="Wingdings" panose="05000000000000000000" pitchFamily="2" charset="2"/>
              <a:buChar char="ü"/>
            </a:pPr>
            <a:r>
              <a:rPr lang="ro-RO" dirty="0" smtClean="0"/>
              <a:t>Gestiune delegată</a:t>
            </a:r>
            <a:endParaRPr lang="ru-RU" dirty="0"/>
          </a:p>
        </p:txBody>
      </p:sp>
    </p:spTree>
    <p:extLst>
      <p:ext uri="{BB962C8B-B14F-4D97-AF65-F5344CB8AC3E}">
        <p14:creationId xmlns:p14="http://schemas.microsoft.com/office/powerpoint/2010/main" val="18548009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solidFill>
                  <a:srgbClr val="FF0000"/>
                </a:solidFill>
              </a:rPr>
              <a:t>Gestiune directă</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pPr algn="ctr"/>
            <a:r>
              <a:rPr lang="vi-VN" dirty="0" smtClean="0"/>
              <a:t>În </a:t>
            </a:r>
            <a:r>
              <a:rPr lang="vi-VN" dirty="0"/>
              <a:t>cadrul gestiunii directe, autorităţile administraţiei publice locale îşi asumă nemijlocit toate sarcinile şi responsabilităţile privind organizarea, conducerea, gestionarea, administrarea, exploatarea, funcţionarea şi finanţarea serviciului public de alimentare cu apă şi de canalizare. 	</a:t>
            </a:r>
            <a:endParaRPr lang="ro-RO" dirty="0" smtClean="0"/>
          </a:p>
          <a:p>
            <a:pPr algn="ctr"/>
            <a:r>
              <a:rPr lang="vi-VN" dirty="0" smtClean="0"/>
              <a:t>Gestiune directă</a:t>
            </a:r>
            <a:r>
              <a:rPr lang="ro-RO" dirty="0" smtClean="0"/>
              <a:t> se </a:t>
            </a:r>
            <a:r>
              <a:rPr lang="vi-VN" dirty="0" smtClean="0"/>
              <a:t> realiz</a:t>
            </a:r>
            <a:r>
              <a:rPr lang="ro-RO" dirty="0" smtClean="0"/>
              <a:t>e</a:t>
            </a:r>
            <a:r>
              <a:rPr lang="vi-VN" dirty="0" smtClean="0"/>
              <a:t>a</a:t>
            </a:r>
            <a:r>
              <a:rPr lang="ro-RO" dirty="0" smtClean="0"/>
              <a:t>ză</a:t>
            </a:r>
            <a:r>
              <a:rPr lang="vi-VN" dirty="0" smtClean="0"/>
              <a:t> </a:t>
            </a:r>
            <a:r>
              <a:rPr lang="vi-VN" dirty="0"/>
              <a:t>prin intermediul unor </a:t>
            </a:r>
            <a:r>
              <a:rPr lang="vi-VN" dirty="0" smtClean="0"/>
              <a:t>structur</a:t>
            </a:r>
            <a:r>
              <a:rPr lang="ro-RO" dirty="0"/>
              <a:t>i</a:t>
            </a:r>
            <a:r>
              <a:rPr lang="vi-VN" dirty="0" smtClean="0"/>
              <a:t> </a:t>
            </a:r>
            <a:r>
              <a:rPr lang="vi-VN" dirty="0"/>
              <a:t>specializate(secție, direcție) organizate în cadrul autorităților administrației publice locale.</a:t>
            </a:r>
            <a:endParaRPr lang="ru-RU" dirty="0"/>
          </a:p>
        </p:txBody>
      </p:sp>
    </p:spTree>
    <p:extLst>
      <p:ext uri="{BB962C8B-B14F-4D97-AF65-F5344CB8AC3E}">
        <p14:creationId xmlns:p14="http://schemas.microsoft.com/office/powerpoint/2010/main" val="267851650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solidFill>
                  <a:srgbClr val="FF0000"/>
                </a:solidFill>
              </a:rPr>
              <a:t>Gestiune delegată</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vi-VN" dirty="0" smtClean="0"/>
              <a:t>Gestiune </a:t>
            </a:r>
            <a:r>
              <a:rPr lang="vi-VN" dirty="0"/>
              <a:t>delegată, definită ca o modalitate de management prin care autoritățile administrației publice locale atribuie unuia sau mai multor operatori gestiunea propriu-zisă a serviciului, respectiv administrarea și exploatarea sistemelor de alimentare cu apă și canalizare aferente acestuia, în baza unui contract de delegare a gestiunii. </a:t>
            </a:r>
            <a:endParaRPr lang="ro-RO" dirty="0" smtClean="0"/>
          </a:p>
          <a:p>
            <a:r>
              <a:rPr lang="vi-VN" dirty="0"/>
              <a:t>Gestiunea delegată se realizează prin intermediul unui contract de delegare a gestiunii încheiat între una sau mai multe unități administrativ-teritoriale, în calitate de delegatar, și un operator, în calitate de delegat. Principiul pentru atribuirea unui astfel de contract de delegare a gestiunii îl constituie licitația publică, cu respectarea procedurilor aplicabile</a:t>
            </a:r>
            <a:endParaRPr lang="ru-RU" dirty="0"/>
          </a:p>
        </p:txBody>
      </p:sp>
    </p:spTree>
    <p:extLst>
      <p:ext uri="{BB962C8B-B14F-4D97-AF65-F5344CB8AC3E}">
        <p14:creationId xmlns:p14="http://schemas.microsoft.com/office/powerpoint/2010/main" val="200670132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solidFill>
                  <a:srgbClr val="FF0000"/>
                </a:solidFill>
              </a:rPr>
              <a:t>Alegerea modalității de gestiune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just"/>
            <a:endParaRPr lang="ro-RO" dirty="0" smtClean="0"/>
          </a:p>
          <a:p>
            <a:pPr algn="just"/>
            <a:r>
              <a:rPr lang="vi-VN" dirty="0" smtClean="0"/>
              <a:t>Modalitatea </a:t>
            </a:r>
            <a:r>
              <a:rPr lang="vi-VN" dirty="0"/>
              <a:t>de gestiune se </a:t>
            </a:r>
            <a:r>
              <a:rPr lang="vi-VN" dirty="0" smtClean="0"/>
              <a:t>stabile</a:t>
            </a:r>
            <a:r>
              <a:rPr lang="ro-RO" dirty="0" smtClean="0"/>
              <a:t>ș</a:t>
            </a:r>
            <a:r>
              <a:rPr lang="vi-VN" dirty="0" smtClean="0"/>
              <a:t>te </a:t>
            </a:r>
            <a:r>
              <a:rPr lang="vi-VN" dirty="0"/>
              <a:t>prin decizii ale autorităților deliberative ale unităților administrativ-teritoriale, </a:t>
            </a:r>
            <a:r>
              <a:rPr lang="vi-VN" dirty="0" smtClean="0"/>
              <a:t>în </a:t>
            </a:r>
            <a:r>
              <a:rPr lang="vi-VN" dirty="0"/>
              <a:t>funcție </a:t>
            </a:r>
            <a:r>
              <a:rPr lang="vi-VN" dirty="0" smtClean="0"/>
              <a:t>de</a:t>
            </a:r>
            <a:r>
              <a:rPr lang="ro-RO" dirty="0"/>
              <a:t>:</a:t>
            </a:r>
            <a:endParaRPr lang="ro-RO" dirty="0" smtClean="0"/>
          </a:p>
          <a:p>
            <a:pPr marL="285750" indent="-285750" algn="just">
              <a:buFont typeface="Wingdings" panose="05000000000000000000" pitchFamily="2" charset="2"/>
              <a:buChar char="ü"/>
            </a:pPr>
            <a:r>
              <a:rPr lang="vi-VN" dirty="0" smtClean="0"/>
              <a:t>natura </a:t>
            </a:r>
            <a:r>
              <a:rPr lang="vi-VN" dirty="0"/>
              <a:t>și starea </a:t>
            </a:r>
            <a:r>
              <a:rPr lang="vi-VN" dirty="0" smtClean="0"/>
              <a:t>serviciului </a:t>
            </a:r>
            <a:endParaRPr lang="ro-RO" dirty="0" smtClean="0"/>
          </a:p>
          <a:p>
            <a:pPr marL="285750" indent="-285750" algn="just">
              <a:buFont typeface="Wingdings" panose="05000000000000000000" pitchFamily="2" charset="2"/>
              <a:buChar char="ü"/>
            </a:pPr>
            <a:r>
              <a:rPr lang="vi-VN" dirty="0" smtClean="0"/>
              <a:t>necesitatea </a:t>
            </a:r>
            <a:r>
              <a:rPr lang="vi-VN" dirty="0"/>
              <a:t>asigurării celui mai bun raport </a:t>
            </a:r>
            <a:r>
              <a:rPr lang="vi-VN" dirty="0" smtClean="0"/>
              <a:t>preț/calitate</a:t>
            </a:r>
            <a:endParaRPr lang="ro-RO" dirty="0" smtClean="0"/>
          </a:p>
          <a:p>
            <a:pPr marL="285750" indent="-285750" algn="just">
              <a:buFont typeface="Wingdings" panose="05000000000000000000" pitchFamily="2" charset="2"/>
              <a:buChar char="ü"/>
            </a:pPr>
            <a:r>
              <a:rPr lang="vi-VN" dirty="0" smtClean="0"/>
              <a:t>interesele </a:t>
            </a:r>
            <a:r>
              <a:rPr lang="vi-VN" dirty="0"/>
              <a:t>actuale și de perspectivă ale unităților administrativ-teritoriale, </a:t>
            </a:r>
            <a:endParaRPr lang="ro-RO" dirty="0" smtClean="0"/>
          </a:p>
          <a:p>
            <a:pPr marL="285750" indent="-285750" algn="just">
              <a:buFont typeface="Wingdings" panose="05000000000000000000" pitchFamily="2" charset="2"/>
              <a:buChar char="ü"/>
            </a:pPr>
            <a:r>
              <a:rPr lang="vi-VN" dirty="0" smtClean="0"/>
              <a:t>mărimea </a:t>
            </a:r>
            <a:r>
              <a:rPr lang="vi-VN" dirty="0"/>
              <a:t>și complexitatea sistemelor de </a:t>
            </a:r>
            <a:r>
              <a:rPr lang="ro-RO" dirty="0" smtClean="0"/>
              <a:t>alimentare cu apă și de canalizare</a:t>
            </a:r>
            <a:r>
              <a:rPr lang="vi-VN" dirty="0" smtClean="0"/>
              <a:t>.</a:t>
            </a:r>
            <a:endParaRPr lang="ru-RU" dirty="0"/>
          </a:p>
        </p:txBody>
      </p:sp>
    </p:spTree>
    <p:extLst>
      <p:ext uri="{BB962C8B-B14F-4D97-AF65-F5344CB8AC3E}">
        <p14:creationId xmlns:p14="http://schemas.microsoft.com/office/powerpoint/2010/main" val="8510796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813433"/>
          </a:xfrm>
        </p:spPr>
        <p:txBody>
          <a:bodyPr/>
          <a:lstStyle/>
          <a:p>
            <a:pPr algn="ctr"/>
            <a:r>
              <a:rPr lang="vi-VN" dirty="0">
                <a:solidFill>
                  <a:srgbClr val="FF0000"/>
                </a:solidFill>
              </a:rPr>
              <a:t>1.5. Politica națională de dezvoltare a sectorului de alimentare cu apă și de canalizare</a:t>
            </a:r>
            <a:r>
              <a:rPr lang="vi-VN" dirty="0"/>
              <a:t/>
            </a:r>
            <a:br>
              <a:rPr lang="vi-VN" dirty="0"/>
            </a:br>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endParaRPr lang="ro-RO" dirty="0" smtClean="0">
              <a:solidFill>
                <a:srgbClr val="FF0000"/>
              </a:solidFill>
            </a:endParaRPr>
          </a:p>
          <a:p>
            <a:pPr algn="ctr"/>
            <a:endParaRPr lang="ro-RO" dirty="0" smtClean="0">
              <a:solidFill>
                <a:srgbClr val="FF0000"/>
              </a:solidFill>
            </a:endParaRPr>
          </a:p>
          <a:p>
            <a:pPr algn="ctr"/>
            <a:r>
              <a:rPr lang="vi-VN" dirty="0" smtClean="0">
                <a:solidFill>
                  <a:srgbClr val="FF0000"/>
                </a:solidFill>
              </a:rPr>
              <a:t>“Regionalizarea</a:t>
            </a:r>
            <a:r>
              <a:rPr lang="ro-RO" dirty="0" smtClean="0">
                <a:solidFill>
                  <a:srgbClr val="FF0000"/>
                </a:solidFill>
              </a:rPr>
              <a:t> serviciului public de alimentare cu apă și de canalizare</a:t>
            </a:r>
            <a:r>
              <a:rPr lang="vi-VN" dirty="0" smtClean="0">
                <a:solidFill>
                  <a:srgbClr val="FF0000"/>
                </a:solidFill>
              </a:rPr>
              <a:t>” </a:t>
            </a:r>
            <a:r>
              <a:rPr lang="ro-RO" dirty="0" smtClean="0"/>
              <a:t>constituie</a:t>
            </a:r>
            <a:r>
              <a:rPr lang="vi-VN" dirty="0" smtClean="0"/>
              <a:t> politic</a:t>
            </a:r>
            <a:r>
              <a:rPr lang="ro-RO" dirty="0" smtClean="0"/>
              <a:t>a</a:t>
            </a:r>
            <a:r>
              <a:rPr lang="vi-VN" dirty="0" smtClean="0"/>
              <a:t> </a:t>
            </a:r>
            <a:r>
              <a:rPr lang="vi-VN" dirty="0"/>
              <a:t>de dezvoltare a </a:t>
            </a:r>
            <a:r>
              <a:rPr lang="vi-VN" dirty="0" smtClean="0"/>
              <a:t>s</a:t>
            </a:r>
            <a:r>
              <a:rPr lang="ro-RO" dirty="0" smtClean="0"/>
              <a:t>ectorului</a:t>
            </a:r>
            <a:r>
              <a:rPr lang="vi-VN" dirty="0" smtClean="0"/>
              <a:t>, </a:t>
            </a:r>
            <a:r>
              <a:rPr lang="vi-VN" dirty="0"/>
              <a:t>care are drept scop îmbunătățirea performanțelor </a:t>
            </a:r>
            <a:r>
              <a:rPr lang="vi-VN" dirty="0" smtClean="0"/>
              <a:t>din </a:t>
            </a:r>
            <a:r>
              <a:rPr lang="vi-VN" dirty="0"/>
              <a:t>printr-un management mai bun și prin profesionalism, oferind servicii mai eficiente și mai bine organizate.</a:t>
            </a:r>
          </a:p>
          <a:p>
            <a:endParaRPr lang="ru-RU" dirty="0"/>
          </a:p>
        </p:txBody>
      </p:sp>
    </p:spTree>
    <p:extLst>
      <p:ext uri="{BB962C8B-B14F-4D97-AF65-F5344CB8AC3E}">
        <p14:creationId xmlns:p14="http://schemas.microsoft.com/office/powerpoint/2010/main" val="3965633236"/>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233377"/>
            <a:ext cx="7776000" cy="867751"/>
          </a:xfrm>
        </p:spPr>
        <p:txBody>
          <a:bodyPr/>
          <a:lstStyle/>
          <a:p>
            <a:pPr algn="ctr"/>
            <a:r>
              <a:rPr lang="vi-VN" dirty="0">
                <a:solidFill>
                  <a:srgbClr val="FF0000"/>
                </a:solidFill>
              </a:rPr>
              <a:t>1.5. Politica națională de dezvoltare a sectorului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137144"/>
            <a:ext cx="7776000" cy="4126856"/>
          </a:xfrm>
        </p:spPr>
        <p:txBody>
          <a:bodyPr/>
          <a:lstStyle/>
          <a:p>
            <a:pPr algn="ctr"/>
            <a:r>
              <a:rPr lang="vi-VN" dirty="0">
                <a:solidFill>
                  <a:srgbClr val="FF0000"/>
                </a:solidFill>
              </a:rPr>
              <a:t>Strategia de alimentare cu apă și sanitație(2014-2028): </a:t>
            </a:r>
          </a:p>
          <a:p>
            <a:r>
              <a:rPr lang="vi-VN" dirty="0"/>
              <a:t>“Facilitarea şi accelerarea procesului de dezvoltare a companiilor de apă-canal constă în: </a:t>
            </a:r>
            <a:r>
              <a:rPr lang="vi-VN" b="1" dirty="0"/>
              <a:t>a) regionalizarea prestării serviciului de alimentare cu apă şi sanitaţie; b) existenţa unei licenţe de operare emise de organismul de reglementare.</a:t>
            </a:r>
          </a:p>
          <a:p>
            <a:r>
              <a:rPr lang="vi-VN" dirty="0"/>
              <a:t>Ţinta intermediară o reprezintă crearea unor companii regionale, care să furnizeze servicii de alimentare cu apă şi canalizare pentru cel puţin 100000 de locuitori, cu un prag de excludere a comunităţilor cu mai puţin de 5 000 de persoane în cazul canalizării şi de 500 de persoane în cazul conectării la alimentarea cu apă potabilă. </a:t>
            </a:r>
          </a:p>
          <a:p>
            <a:r>
              <a:rPr lang="vi-VN" dirty="0"/>
              <a:t>Scopul final al regionalizării îl reprezintă crearea a 3-5 companii regionale, care să furnizeze servicii de alimentare cu apă şi sanitaţie pentru întreaga populaţie din Republica Moldova, cu excepţia satelor mici.” </a:t>
            </a:r>
          </a:p>
          <a:p>
            <a:endParaRPr lang="ru-RU" dirty="0"/>
          </a:p>
        </p:txBody>
      </p:sp>
    </p:spTree>
    <p:extLst>
      <p:ext uri="{BB962C8B-B14F-4D97-AF65-F5344CB8AC3E}">
        <p14:creationId xmlns:p14="http://schemas.microsoft.com/office/powerpoint/2010/main" val="307282972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27051"/>
            <a:ext cx="7776000" cy="974077"/>
          </a:xfrm>
        </p:spPr>
        <p:txBody>
          <a:bodyPr/>
          <a:lstStyle/>
          <a:p>
            <a:pPr algn="ctr"/>
            <a:r>
              <a:rPr lang="vi-VN" dirty="0">
                <a:solidFill>
                  <a:srgbClr val="FF0000"/>
                </a:solidFill>
              </a:rPr>
              <a:t>1.5. Politica națională de dezvoltare a sectorului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r>
              <a:rPr lang="vi-VN" dirty="0"/>
              <a:t>Din punct de vedere instituțional, regionalizarea este obtinută prin reorganizarea serviciilor publice actuale deținute de autoritățile administrației publice locale. </a:t>
            </a:r>
          </a:p>
          <a:p>
            <a:pPr algn="ctr"/>
            <a:r>
              <a:rPr lang="vi-VN" dirty="0"/>
              <a:t>Pentru operatorii de servicii de alimentare cu apă și de canalizare, regionalizarea înseamnă reorganizare a doi sau mai mulți operatori locali - de obicei municipali - într-un singur operator regional. Consiliile locale respective nu vor mai deține fiecare câte un singur operator, care operează la nivelul respectivei unități administrativ-teritoriale, ci vor participa la o societate comercială, cu statut de operator regional, care va deservi un număr de orașe și comunități participante.</a:t>
            </a:r>
          </a:p>
          <a:p>
            <a:endParaRPr lang="ru-RU" dirty="0"/>
          </a:p>
        </p:txBody>
      </p:sp>
    </p:spTree>
    <p:extLst>
      <p:ext uri="{BB962C8B-B14F-4D97-AF65-F5344CB8AC3E}">
        <p14:creationId xmlns:p14="http://schemas.microsoft.com/office/powerpoint/2010/main" val="2040745257"/>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919758"/>
          </a:xfrm>
        </p:spPr>
        <p:txBody>
          <a:bodyPr/>
          <a:lstStyle/>
          <a:p>
            <a:pPr algn="ctr"/>
            <a:r>
              <a:rPr lang="vi-VN" dirty="0">
                <a:solidFill>
                  <a:srgbClr val="FF0000"/>
                </a:solidFill>
              </a:rPr>
              <a:t>1.5. Politica națională de dezvoltare a sectorului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endParaRPr lang="ro-RO" dirty="0" smtClean="0"/>
          </a:p>
          <a:p>
            <a:pPr algn="ctr"/>
            <a:r>
              <a:rPr lang="ro-RO" dirty="0" smtClean="0"/>
              <a:t>Practica internațională </a:t>
            </a:r>
            <a:r>
              <a:rPr lang="vi-VN" dirty="0" smtClean="0"/>
              <a:t>arată </a:t>
            </a:r>
            <a:r>
              <a:rPr lang="vi-VN" dirty="0"/>
              <a:t>că elementul cheie pentru îmbunătățirea eficienței infrastructurii și serviciilor locale de apă și canalizare, sub aspectul calitătii și costurilor, îl reprezintă </a:t>
            </a:r>
          </a:p>
          <a:p>
            <a:pPr algn="ctr"/>
            <a:r>
              <a:rPr lang="vi-VN" dirty="0">
                <a:solidFill>
                  <a:srgbClr val="FF0000"/>
                </a:solidFill>
              </a:rPr>
              <a:t>organizarea și operarea serviciilor la nivel regional prin utilizarea de resurse și facilități comune.</a:t>
            </a:r>
          </a:p>
          <a:p>
            <a:endParaRPr lang="ru-RU" dirty="0"/>
          </a:p>
        </p:txBody>
      </p:sp>
    </p:spTree>
    <p:extLst>
      <p:ext uri="{BB962C8B-B14F-4D97-AF65-F5344CB8AC3E}">
        <p14:creationId xmlns:p14="http://schemas.microsoft.com/office/powerpoint/2010/main" val="56938977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834698"/>
          </a:xfrm>
        </p:spPr>
        <p:txBody>
          <a:bodyPr/>
          <a:lstStyle/>
          <a:p>
            <a:pPr algn="ctr"/>
            <a:r>
              <a:rPr lang="vi-VN" dirty="0">
                <a:solidFill>
                  <a:srgbClr val="FF0000"/>
                </a:solidFill>
              </a:rPr>
              <a:t>1.5. Politica națională de dezvoltare a sectorului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ro-RO" dirty="0" smtClean="0">
                <a:solidFill>
                  <a:srgbClr val="FF0000"/>
                </a:solidFill>
              </a:rPr>
              <a:t>Reglementare juridică:</a:t>
            </a:r>
          </a:p>
          <a:p>
            <a:pPr marL="285750" indent="-285750">
              <a:buFont typeface="Wingdings" panose="05000000000000000000" pitchFamily="2" charset="2"/>
              <a:buChar char="ü"/>
            </a:pPr>
            <a:r>
              <a:rPr lang="vi-VN" dirty="0" smtClean="0"/>
              <a:t>Hotărîrea </a:t>
            </a:r>
            <a:r>
              <a:rPr lang="vi-VN" dirty="0"/>
              <a:t>Guvernului Republicii Moldova cu privire la aprobarea Strategiei de alimentare cu apă și sanitație (2014-2028) nr. 199 din 20 martie 2014, publicată în Monitorul Oficial al Republicii Moldova nr. 72-77 din 28.03.2014</a:t>
            </a:r>
            <a:r>
              <a:rPr lang="vi-VN" dirty="0" smtClean="0"/>
              <a:t>.</a:t>
            </a:r>
            <a:endParaRPr lang="vi-VN" dirty="0"/>
          </a:p>
          <a:p>
            <a:pPr marL="285750" indent="-285750">
              <a:buFont typeface="Wingdings" panose="05000000000000000000" pitchFamily="2" charset="2"/>
              <a:buChar char="ü"/>
            </a:pPr>
            <a:r>
              <a:rPr lang="vi-VN" dirty="0"/>
              <a:t>Ordinul Ministerului Mediului pentru aprobarea Conceptului de regionalizare a serviciului public de alimentare cu apă și de canalizare și Ghidului privind regionalizarea serviciului public de alimentare cu apă și de canalizare nr. 122 din 04.12.2015, publicat în Monitorul Oficial al Republicii Moldova nr. 49-54 din 04.03.2016.</a:t>
            </a:r>
          </a:p>
          <a:p>
            <a:endParaRPr lang="ru-RU" dirty="0"/>
          </a:p>
        </p:txBody>
      </p:sp>
    </p:spTree>
    <p:extLst>
      <p:ext uri="{BB962C8B-B14F-4D97-AF65-F5344CB8AC3E}">
        <p14:creationId xmlns:p14="http://schemas.microsoft.com/office/powerpoint/2010/main" val="214835342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74377"/>
            <a:ext cx="7776000" cy="1132888"/>
          </a:xfrm>
        </p:spPr>
        <p:txBody>
          <a:bodyPr/>
          <a:lstStyle/>
          <a:p>
            <a:pPr algn="ctr"/>
            <a:r>
              <a:rPr lang="it-IT" dirty="0">
                <a:solidFill>
                  <a:srgbClr val="FF0000"/>
                </a:solidFill>
              </a:rPr>
              <a:t>1.1. Considerațiuni generale privind serviciul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o-RO" dirty="0"/>
              <a:t>Liliana </a:t>
            </a:r>
            <a:r>
              <a:rPr lang="ro-RO" dirty="0" err="1"/>
              <a:t>Belecciu</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r>
              <a:rPr lang="vi-VN" dirty="0"/>
              <a:t> </a:t>
            </a:r>
            <a:endParaRPr lang="ro-RO" dirty="0" smtClean="0"/>
          </a:p>
          <a:p>
            <a:pPr algn="ctr"/>
            <a:r>
              <a:rPr lang="ro-RO" dirty="0" smtClean="0"/>
              <a:t>Potrivit art.3 alin. (1) din Legea nr. 303 din 13.12.2013</a:t>
            </a:r>
            <a:r>
              <a:rPr lang="ro-RO" dirty="0"/>
              <a:t>:</a:t>
            </a:r>
            <a:endParaRPr lang="en-US" dirty="0" smtClean="0"/>
          </a:p>
          <a:p>
            <a:pPr algn="ctr"/>
            <a:r>
              <a:rPr lang="en-US" dirty="0" smtClean="0"/>
              <a:t>“</a:t>
            </a:r>
            <a:r>
              <a:rPr lang="vi-VN" dirty="0" smtClean="0">
                <a:solidFill>
                  <a:srgbClr val="FF0000"/>
                </a:solidFill>
              </a:rPr>
              <a:t>Serviciul </a:t>
            </a:r>
            <a:r>
              <a:rPr lang="vi-VN" dirty="0">
                <a:solidFill>
                  <a:srgbClr val="FF0000"/>
                </a:solidFill>
              </a:rPr>
              <a:t>public de alimentare cu apă şi de </a:t>
            </a:r>
            <a:r>
              <a:rPr lang="vi-VN" dirty="0" smtClean="0">
                <a:solidFill>
                  <a:srgbClr val="FF0000"/>
                </a:solidFill>
              </a:rPr>
              <a:t>canalizare</a:t>
            </a:r>
            <a:endParaRPr lang="en-US" dirty="0" smtClean="0">
              <a:solidFill>
                <a:srgbClr val="FF0000"/>
              </a:solidFill>
            </a:endParaRPr>
          </a:p>
          <a:p>
            <a:pPr algn="ctr"/>
            <a:r>
              <a:rPr lang="vi-VN" dirty="0" smtClean="0"/>
              <a:t>cuprinde </a:t>
            </a:r>
            <a:r>
              <a:rPr lang="vi-VN" dirty="0"/>
              <a:t>totalitatea activităţilor de utilitate publică şi de interes economic şi social general efectuate în scopul captării, tratării, transportului, înmagazinării şi distribuirii apei potabile sau tehnologice la toţi </a:t>
            </a:r>
            <a:r>
              <a:rPr lang="vi-VN" dirty="0" smtClean="0"/>
              <a:t>consum</a:t>
            </a:r>
            <a:r>
              <a:rPr lang="en-US" dirty="0" smtClean="0"/>
              <a:t>a</a:t>
            </a:r>
            <a:r>
              <a:rPr lang="vi-VN" dirty="0" smtClean="0"/>
              <a:t>torii </a:t>
            </a:r>
            <a:r>
              <a:rPr lang="vi-VN" dirty="0"/>
              <a:t>de pe teritoriul unei sau al mai multor localităţi, precum şi în scopul colectării, transportului, epurării şi evacuării apelor </a:t>
            </a:r>
            <a:r>
              <a:rPr lang="vi-VN" dirty="0" smtClean="0"/>
              <a:t>uzate</a:t>
            </a:r>
            <a:r>
              <a:rPr lang="en-US" dirty="0" smtClean="0"/>
              <a:t>”</a:t>
            </a:r>
            <a:r>
              <a:rPr lang="vi-VN" dirty="0" smtClean="0"/>
              <a:t>. </a:t>
            </a:r>
            <a:endParaRPr lang="ru-RU" dirty="0"/>
          </a:p>
        </p:txBody>
      </p:sp>
    </p:spTree>
    <p:extLst>
      <p:ext uri="{BB962C8B-B14F-4D97-AF65-F5344CB8AC3E}">
        <p14:creationId xmlns:p14="http://schemas.microsoft.com/office/powerpoint/2010/main" val="2831904631"/>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b="1" dirty="0" smtClean="0">
                <a:solidFill>
                  <a:srgbClr val="FF0000"/>
                </a:solidFill>
              </a:rPr>
              <a:t>Întrebări de auto-evaluare</a:t>
            </a:r>
            <a:endParaRPr lang="ro-RO" b="1"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342900" indent="-342900">
              <a:buAutoNum type="arabicPeriod"/>
            </a:pPr>
            <a:endParaRPr lang="ro-RO" dirty="0" smtClean="0"/>
          </a:p>
          <a:p>
            <a:pPr marL="342900" indent="-342900">
              <a:buAutoNum type="arabicPeriod"/>
            </a:pPr>
            <a:r>
              <a:rPr lang="ro-RO" dirty="0" smtClean="0"/>
              <a:t>Formulați o definiție pentru serviciul public de alimentare cu apă și de canalizare/sistem public de alimentare cu apă și de canalizare.</a:t>
            </a:r>
          </a:p>
          <a:p>
            <a:pPr marL="342900" indent="-342900">
              <a:buAutoNum type="arabicPeriod"/>
            </a:pPr>
            <a:r>
              <a:rPr lang="ro-RO" dirty="0" smtClean="0"/>
              <a:t>Arătați cui aparține competența privind înființarea, organizarea și gestiunea SAAC.</a:t>
            </a:r>
          </a:p>
          <a:p>
            <a:pPr marL="342900" indent="-342900">
              <a:buAutoNum type="arabicPeriod"/>
            </a:pPr>
            <a:r>
              <a:rPr lang="ro-RO" dirty="0" smtClean="0"/>
              <a:t>Enumerați principiile de organizare și funcționare a SAAC.</a:t>
            </a:r>
          </a:p>
          <a:p>
            <a:pPr marL="342900" indent="-342900">
              <a:buAutoNum type="arabicPeriod"/>
            </a:pPr>
            <a:r>
              <a:rPr lang="ro-RO" dirty="0" smtClean="0"/>
              <a:t>Prezentați modurile de gestiune a SAAC.</a:t>
            </a:r>
          </a:p>
          <a:p>
            <a:pPr marL="342900" indent="-342900">
              <a:buAutoNum type="arabicPeriod"/>
            </a:pPr>
            <a:r>
              <a:rPr lang="ro-RO" dirty="0" smtClean="0"/>
              <a:t>Numiți elementul cheie al politicii de dezvoltare al sectorului de alimentare cu apă și de canalizare.</a:t>
            </a:r>
            <a:endParaRPr lang="ru-RU" dirty="0"/>
          </a:p>
        </p:txBody>
      </p:sp>
    </p:spTree>
    <p:extLst>
      <p:ext uri="{BB962C8B-B14F-4D97-AF65-F5344CB8AC3E}">
        <p14:creationId xmlns:p14="http://schemas.microsoft.com/office/powerpoint/2010/main" val="3305586993"/>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9224"/>
            <a:ext cx="7776000" cy="510988"/>
          </a:xfrm>
        </p:spPr>
        <p:txBody>
          <a:bodyPr/>
          <a:lstStyle/>
          <a:p>
            <a:pPr algn="ctr"/>
            <a:r>
              <a:rPr lang="ro-RO" dirty="0" smtClean="0">
                <a:solidFill>
                  <a:srgbClr val="FF0000"/>
                </a:solidFill>
              </a:rPr>
              <a:t>Bibliografie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1757081"/>
            <a:ext cx="7776000" cy="4506919"/>
          </a:xfrm>
        </p:spPr>
        <p:txBody>
          <a:bodyPr/>
          <a:lstStyle/>
          <a:p>
            <a:r>
              <a:rPr lang="ro-RO" sz="1600" dirty="0" smtClean="0"/>
              <a:t>1. </a:t>
            </a:r>
            <a:r>
              <a:rPr lang="vi-VN" sz="1600" dirty="0" smtClean="0"/>
              <a:t>Legea privind administraţia publică locală nr. 436 din 28.12.2006, publicată în Monitorul Oficial al Republicii Moldova nr. 32-35 din 09.03.2007.</a:t>
            </a:r>
            <a:endParaRPr lang="ro-RO" sz="1600" dirty="0" smtClean="0"/>
          </a:p>
          <a:p>
            <a:r>
              <a:rPr lang="ro-RO" sz="1600" dirty="0" smtClean="0"/>
              <a:t>2. </a:t>
            </a:r>
            <a:r>
              <a:rPr lang="vi-VN" sz="1600" dirty="0" smtClean="0"/>
              <a:t>Legea serviciilor publice de gospodărie comunală nr. 1402-XV din 24.10.2002, publicată în Monitorul Oficial al Republicii Moldova nr.14-17/49 din 07.02.2003.</a:t>
            </a:r>
          </a:p>
          <a:p>
            <a:r>
              <a:rPr lang="ro-RO" sz="1600" dirty="0" smtClean="0"/>
              <a:t>3. </a:t>
            </a:r>
            <a:r>
              <a:rPr lang="vi-VN" sz="1600" dirty="0" smtClean="0"/>
              <a:t>Legea privind serviciul public de alimentare cu apă şi de canalizare nr. 303 din 13 decembrie 2013, publicată în Monitorul Oficial al Republicii Moldova nr. 60-65 din 14.03.2014.</a:t>
            </a:r>
          </a:p>
          <a:p>
            <a:r>
              <a:rPr lang="ro-RO" sz="1600" dirty="0" smtClean="0"/>
              <a:t>4. </a:t>
            </a:r>
            <a:r>
              <a:rPr lang="vi-VN" sz="1600" dirty="0" smtClean="0"/>
              <a:t>Hotărîrea Guvernului Republicii Moldova cu privire la aprobarea Strategiei de alimentare cu apă și sanitație (2014-2028) nr. 199 din 20 martie 2014, publicată în Monitorul Oficial al Republicii Moldova nr. 72-77 din 28.03.2014.</a:t>
            </a:r>
            <a:endParaRPr lang="ro-RO" sz="1600" dirty="0" smtClean="0"/>
          </a:p>
          <a:p>
            <a:r>
              <a:rPr lang="ro-RO" sz="1600" dirty="0" smtClean="0"/>
              <a:t>5. </a:t>
            </a:r>
            <a:r>
              <a:rPr lang="vi-VN" sz="1600" dirty="0" smtClean="0"/>
              <a:t>Ordinul </a:t>
            </a:r>
            <a:r>
              <a:rPr lang="vi-VN" sz="1600" dirty="0"/>
              <a:t>Ministerului Mediului pentru aprobarea Conceptului de regionalizare a serviciului public de alimentare cu apă și de canalizare și Ghidului privind regionalizarea serviciului public de alimentare cu apă și de canalizare nr. 122 din 04.12.2015, publicat în Monitorul Oficial al Republicii Moldova nr. 49-54 din 04.03.2016.</a:t>
            </a:r>
            <a:endParaRPr lang="ro-RO" sz="1600" dirty="0" smtClean="0"/>
          </a:p>
          <a:p>
            <a:pPr marL="342900" indent="-342900">
              <a:buAutoNum type="arabicPeriod" startAt="7"/>
            </a:pPr>
            <a:endParaRPr lang="ru-RU" dirty="0"/>
          </a:p>
        </p:txBody>
      </p:sp>
    </p:spTree>
    <p:extLst>
      <p:ext uri="{BB962C8B-B14F-4D97-AF65-F5344CB8AC3E}">
        <p14:creationId xmlns:p14="http://schemas.microsoft.com/office/powerpoint/2010/main" val="18753630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21/10/2016</a:t>
            </a:fld>
            <a:endParaRPr lang="de-DE" noProof="0" dirty="0"/>
          </a:p>
        </p:txBody>
      </p:sp>
      <p:sp>
        <p:nvSpPr>
          <p:cNvPr id="6" name="Inhaltsplatzhalter 7"/>
          <p:cNvSpPr txBox="1">
            <a:spLocks/>
          </p:cNvSpPr>
          <p:nvPr/>
        </p:nvSpPr>
        <p:spPr>
          <a:xfrm>
            <a:off x="684213" y="2108200"/>
            <a:ext cx="4481512" cy="26098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În calitate de entitate federală</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GIZ sprijină atingerea obiectivelor Guvernului Germaniei de cooperare internațională și dezvoltare durabilă. </a:t>
            </a: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Publicat de</a:t>
            </a:r>
            <a:r>
              <a:rPr lang="en-GB" sz="1050" b="0" dirty="0" smtClean="0">
                <a:solidFill>
                  <a:schemeClr val="tx2">
                    <a:lumMod val="75000"/>
                  </a:schemeClr>
                </a:solidFill>
                <a:latin typeface="Arial" pitchFamily="34" charset="0"/>
                <a:cs typeface="Arial" pitchFamily="34" charset="0"/>
              </a:rPr>
              <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Deutsche </a:t>
            </a:r>
            <a:r>
              <a:rPr lang="de-DE" sz="1050" b="0" dirty="0" smtClean="0">
                <a:solidFill>
                  <a:schemeClr val="tx2">
                    <a:lumMod val="75000"/>
                  </a:schemeClr>
                </a:solidFill>
                <a:latin typeface="Arial" pitchFamily="34" charset="0"/>
                <a:cs typeface="Arial" pitchFamily="34" charset="0"/>
              </a:rPr>
              <a:t>Gesellschaft für</a:t>
            </a:r>
            <a:br>
              <a:rPr lang="de-DE" sz="1050" b="0" dirty="0" smtClean="0">
                <a:solidFill>
                  <a:schemeClr val="tx2">
                    <a:lumMod val="75000"/>
                  </a:schemeClr>
                </a:solidFill>
                <a:latin typeface="Arial" pitchFamily="34" charset="0"/>
                <a:cs typeface="Arial" pitchFamily="34" charset="0"/>
              </a:rPr>
            </a:br>
            <a:r>
              <a:rPr lang="de-DE" sz="1050" b="0" dirty="0" smtClean="0">
                <a:solidFill>
                  <a:schemeClr val="tx2">
                    <a:lumMod val="75000"/>
                  </a:schemeClr>
                </a:solidFill>
                <a:latin typeface="Arial" pitchFamily="34" charset="0"/>
                <a:cs typeface="Arial" pitchFamily="34" charset="0"/>
              </a:rPr>
              <a:t>Internationale Zusammenarbeit </a:t>
            </a:r>
            <a:r>
              <a:rPr lang="en-GB" sz="1050" b="0" dirty="0" smtClean="0">
                <a:solidFill>
                  <a:schemeClr val="tx2">
                    <a:lumMod val="75000"/>
                  </a:schemeClr>
                </a:solidFill>
                <a:latin typeface="Arial" pitchFamily="34" charset="0"/>
                <a:cs typeface="Arial" pitchFamily="34" charset="0"/>
              </a:rPr>
              <a:t>(GIZ) GmbH</a:t>
            </a: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Oficii înregistrate</a:t>
            </a:r>
            <a:r>
              <a:rPr lang="en-GB" sz="1050" b="0" dirty="0" smtClean="0">
                <a:solidFill>
                  <a:schemeClr val="tx2">
                    <a:lumMod val="75000"/>
                  </a:schemeClr>
                </a:solidFill>
                <a:latin typeface="Arial" pitchFamily="34" charset="0"/>
                <a:cs typeface="Arial" pitchFamily="34" charset="0"/>
              </a:rPr>
              <a:t>, Bonn </a:t>
            </a:r>
            <a:r>
              <a:rPr lang="ro-RO" sz="1050" b="0" dirty="0" smtClean="0">
                <a:solidFill>
                  <a:schemeClr val="tx2">
                    <a:lumMod val="75000"/>
                  </a:schemeClr>
                </a:solidFill>
                <a:latin typeface="Arial" pitchFamily="34" charset="0"/>
                <a:cs typeface="Arial" pitchFamily="34" charset="0"/>
              </a:rPr>
              <a:t>și</a:t>
            </a:r>
            <a:r>
              <a:rPr lang="en-GB" sz="1050" b="0" dirty="0" smtClean="0">
                <a:solidFill>
                  <a:schemeClr val="tx2">
                    <a:lumMod val="75000"/>
                  </a:schemeClr>
                </a:solidFill>
                <a:latin typeface="Arial" pitchFamily="34" charset="0"/>
                <a:cs typeface="Arial" pitchFamily="34" charset="0"/>
              </a:rPr>
              <a:t> Eschborn, German</a:t>
            </a:r>
            <a:r>
              <a:rPr lang="ro-RO" sz="1050" b="0" dirty="0" smtClean="0">
                <a:solidFill>
                  <a:schemeClr val="tx2">
                    <a:lumMod val="75000"/>
                  </a:schemeClr>
                </a:solidFill>
                <a:latin typeface="Arial" pitchFamily="34" charset="0"/>
                <a:cs typeface="Arial" pitchFamily="34" charset="0"/>
              </a:rPr>
              <a:t>ia</a:t>
            </a:r>
            <a:endParaRPr lang="en-GB" sz="1050" b="0" dirty="0" smtClean="0">
              <a:solidFill>
                <a:schemeClr val="tx2">
                  <a:lumMod val="75000"/>
                </a:schemeClr>
              </a:solidFill>
              <a:latin typeface="Arial" pitchFamily="34" charset="0"/>
              <a:cs typeface="Arial" pitchFamily="34" charset="0"/>
            </a:endParaRP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Proiectul ”Modernizarea serviciilor publice locale în Republica Moldova”</a:t>
            </a:r>
          </a:p>
          <a:p>
            <a:pPr algn="l">
              <a:spcBef>
                <a:spcPts val="0"/>
              </a:spcBef>
              <a:spcAft>
                <a:spcPts val="600"/>
              </a:spcAft>
              <a:defRPr/>
            </a:pPr>
            <a:r>
              <a:rPr lang="en-GB" sz="1050" b="0" dirty="0" err="1" smtClean="0">
                <a:solidFill>
                  <a:schemeClr val="tx2">
                    <a:lumMod val="75000"/>
                  </a:schemeClr>
                </a:solidFill>
                <a:latin typeface="Arial" pitchFamily="34" charset="0"/>
                <a:cs typeface="Arial" pitchFamily="34" charset="0"/>
              </a:rPr>
              <a:t>Chișinău</a:t>
            </a:r>
            <a:r>
              <a:rPr lang="en-GB" sz="1050" b="0" dirty="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str. </a:t>
            </a:r>
            <a:r>
              <a:rPr lang="en-GB" sz="1050" b="0" dirty="0" err="1" smtClean="0">
                <a:solidFill>
                  <a:schemeClr val="tx2">
                    <a:lumMod val="75000"/>
                  </a:schemeClr>
                </a:solidFill>
                <a:latin typeface="Arial" pitchFamily="34" charset="0"/>
                <a:cs typeface="Arial" pitchFamily="34" charset="0"/>
              </a:rPr>
              <a:t>Bernardazzi</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66</a:t>
            </a:r>
            <a:endParaRPr lang="en-GB" sz="1050" b="0" dirty="0">
              <a:solidFill>
                <a:schemeClr val="tx2">
                  <a:lumMod val="75000"/>
                </a:schemeClr>
              </a:solidFill>
              <a:latin typeface="Arial" pitchFamily="34" charset="0"/>
              <a:cs typeface="Arial" pitchFamily="34" charset="0"/>
            </a:endParaRP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T  + 373 22 22-83-19</a:t>
            </a: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F  + 373 22 </a:t>
            </a:r>
            <a:r>
              <a:rPr lang="en-GB" sz="1050" b="0" dirty="0" smtClean="0">
                <a:solidFill>
                  <a:schemeClr val="tx2">
                    <a:lumMod val="75000"/>
                  </a:schemeClr>
                </a:solidFill>
                <a:latin typeface="Arial" pitchFamily="34" charset="0"/>
                <a:cs typeface="Arial" pitchFamily="34" charset="0"/>
              </a:rPr>
              <a:t>00-02-38</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I	</a:t>
            </a:r>
            <a:r>
              <a:rPr lang="en-GB" sz="1050" b="0" dirty="0" smtClean="0">
                <a:solidFill>
                  <a:schemeClr val="tx2">
                    <a:lumMod val="75000"/>
                  </a:schemeClr>
                </a:solidFill>
                <a:latin typeface="Arial" pitchFamily="34" charset="0"/>
                <a:cs typeface="Arial" pitchFamily="34" charset="0"/>
                <a:hlinkClick r:id="rId2"/>
              </a:rPr>
              <a:t>www.giz.de</a:t>
            </a:r>
            <a:r>
              <a:rPr lang="en-GB" sz="1050" b="0" dirty="0" smtClean="0">
                <a:solidFill>
                  <a:schemeClr val="tx2">
                    <a:lumMod val="75000"/>
                  </a:schemeClr>
                </a:solidFill>
                <a:latin typeface="Arial" pitchFamily="34" charset="0"/>
                <a:cs typeface="Arial" pitchFamily="34" charset="0"/>
              </a:rPr>
              <a:t>, </a:t>
            </a:r>
            <a:r>
              <a:rPr lang="en-GB" sz="1050" b="0" dirty="0" smtClean="0">
                <a:solidFill>
                  <a:schemeClr val="tx2">
                    <a:lumMod val="75000"/>
                  </a:schemeClr>
                </a:solidFill>
                <a:latin typeface="Arial" pitchFamily="34" charset="0"/>
                <a:cs typeface="Arial" pitchFamily="34" charset="0"/>
                <a:hlinkClick r:id="rId3"/>
              </a:rPr>
              <a:t>www.serviciilocale.md</a:t>
            </a:r>
            <a:r>
              <a:rPr lang="en-GB" sz="1050" b="0" dirty="0" smtClean="0">
                <a:solidFill>
                  <a:schemeClr val="tx2">
                    <a:lumMod val="75000"/>
                  </a:schemeClr>
                </a:solidFill>
                <a:latin typeface="Arial" pitchFamily="34" charset="0"/>
                <a:cs typeface="Arial" pitchFamily="34" charset="0"/>
              </a:rPr>
              <a:t> </a:t>
            </a:r>
          </a:p>
          <a:p>
            <a:pPr>
              <a:spcBef>
                <a:spcPts val="0"/>
              </a:spcBef>
              <a:spcAft>
                <a:spcPts val="300"/>
              </a:spcAft>
              <a:defRPr/>
            </a:pPr>
            <a:endParaRPr lang="de-DE" sz="1200" dirty="0" smtClean="0">
              <a:solidFill>
                <a:schemeClr val="tx2">
                  <a:lumMod val="75000"/>
                </a:schemeClr>
              </a:solidFill>
            </a:endParaRPr>
          </a:p>
          <a:p>
            <a:pPr>
              <a:defRPr/>
            </a:pPr>
            <a:endParaRPr lang="de-DE" sz="1200" dirty="0">
              <a:solidFill>
                <a:schemeClr val="tx2">
                  <a:lumMod val="75000"/>
                </a:schemeClr>
              </a:solidFill>
            </a:endParaRPr>
          </a:p>
        </p:txBody>
      </p:sp>
      <p:sp>
        <p:nvSpPr>
          <p:cNvPr id="7" name="Inhaltsplatzhalter 8"/>
          <p:cNvSpPr txBox="1">
            <a:spLocks/>
          </p:cNvSpPr>
          <p:nvPr/>
        </p:nvSpPr>
        <p:spPr>
          <a:xfrm>
            <a:off x="5467350" y="2108200"/>
            <a:ext cx="3005138" cy="3814763"/>
          </a:xfrm>
          <a:prstGeom prst="rect">
            <a:avLst/>
          </a:prstGeom>
        </p:spPr>
        <p:txBody>
          <a:bodyPr vert="horz" lIns="91440" tIns="45720" rIns="91440" bIns="45720" rtlCol="0" anchor="t" anchorCtr="0"/>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050" b="1" dirty="0" err="1" smtClean="0">
                <a:solidFill>
                  <a:schemeClr val="tx2">
                    <a:lumMod val="75000"/>
                  </a:schemeClr>
                </a:solidFill>
                <a:latin typeface="Arial" pitchFamily="34" charset="0"/>
                <a:cs typeface="Arial" pitchFamily="34" charset="0"/>
              </a:rPr>
              <a:t>Autor</a:t>
            </a:r>
            <a:r>
              <a:rPr lang="ro-RO" sz="1050" b="1" dirty="0" smtClean="0">
                <a:solidFill>
                  <a:schemeClr val="tx2">
                    <a:lumMod val="75000"/>
                  </a:schemeClr>
                </a:solidFill>
                <a:latin typeface="Arial" pitchFamily="34" charset="0"/>
                <a:cs typeface="Arial" pitchFamily="34" charset="0"/>
              </a:rPr>
              <a:t>i</a:t>
            </a:r>
            <a:r>
              <a:rPr lang="ro-RO" sz="1050" dirty="0" smtClean="0">
                <a:solidFill>
                  <a:schemeClr val="tx2">
                    <a:lumMod val="75000"/>
                  </a:schemeClr>
                </a:solidFill>
                <a:latin typeface="Arial" pitchFamily="34" charset="0"/>
                <a:cs typeface="Arial" pitchFamily="34" charset="0"/>
              </a:rPr>
              <a:t>:</a:t>
            </a:r>
          </a:p>
          <a:p>
            <a:pPr algn="l">
              <a:spcAft>
                <a:spcPts val="600"/>
              </a:spcAft>
              <a:defRPr/>
            </a:pPr>
            <a:r>
              <a:rPr lang="ro-RO" sz="1050" b="1" dirty="0" smtClean="0">
                <a:solidFill>
                  <a:schemeClr val="tx2">
                    <a:lumMod val="75000"/>
                  </a:schemeClr>
                </a:solidFill>
                <a:latin typeface="Arial" pitchFamily="34" charset="0"/>
                <a:cs typeface="Arial" pitchFamily="34" charset="0"/>
              </a:rPr>
              <a:t>Liliana BELECCIU</a:t>
            </a:r>
            <a:r>
              <a:rPr lang="en-GB" sz="1050" b="1" dirty="0" smtClean="0">
                <a:solidFill>
                  <a:schemeClr val="tx2">
                    <a:lumMod val="75000"/>
                  </a:schemeClr>
                </a:solidFill>
                <a:latin typeface="Arial" pitchFamily="34" charset="0"/>
                <a:cs typeface="Arial" pitchFamily="34" charset="0"/>
              </a:rPr>
              <a:t/>
            </a:r>
            <a:br>
              <a:rPr lang="en-GB" sz="1050" b="1" dirty="0" smtClean="0">
                <a:solidFill>
                  <a:schemeClr val="tx2">
                    <a:lumMod val="75000"/>
                  </a:schemeClr>
                </a:solidFill>
                <a:latin typeface="Arial" pitchFamily="34" charset="0"/>
                <a:cs typeface="Arial" pitchFamily="34" charset="0"/>
              </a:rPr>
            </a:br>
            <a:endParaRPr lang="en-GB" sz="1050" b="0" dirty="0" smtClean="0">
              <a:solidFill>
                <a:schemeClr val="tx2">
                  <a:lumMod val="75000"/>
                </a:schemeClr>
              </a:solidFill>
              <a:latin typeface="Arial" pitchFamily="34" charset="0"/>
              <a:cs typeface="Arial" pitchFamily="34" charset="0"/>
            </a:endParaRPr>
          </a:p>
          <a:p>
            <a:pPr algn="l">
              <a:spcAft>
                <a:spcPts val="300"/>
              </a:spcAft>
              <a:defRPr/>
            </a:pPr>
            <a:endParaRPr lang="en-GB" sz="1050" dirty="0" smtClean="0">
              <a:solidFill>
                <a:schemeClr val="tx2">
                  <a:lumMod val="75000"/>
                </a:schemeClr>
              </a:solidFill>
              <a:latin typeface="Arial" pitchFamily="34" charset="0"/>
              <a:cs typeface="Arial" pitchFamily="34" charset="0"/>
            </a:endParaRPr>
          </a:p>
          <a:p>
            <a:pPr algn="l">
              <a:defRPr/>
            </a:pPr>
            <a:endParaRPr lang="en-GB" sz="1050" dirty="0">
              <a:solidFill>
                <a:schemeClr val="tx2">
                  <a:lumMod val="75000"/>
                </a:schemeClr>
              </a:solidFill>
              <a:latin typeface="Arial" pitchFamily="34" charset="0"/>
              <a:cs typeface="Arial" pitchFamily="34" charset="0"/>
            </a:endParaRPr>
          </a:p>
        </p:txBody>
      </p:sp>
      <p:sp>
        <p:nvSpPr>
          <p:cNvPr id="10" name="Textfeld 9"/>
          <p:cNvSpPr txBox="1">
            <a:spLocks noChangeArrowheads="1"/>
          </p:cNvSpPr>
          <p:nvPr/>
        </p:nvSpPr>
        <p:spPr bwMode="auto">
          <a:xfrm>
            <a:off x="495377" y="4718050"/>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Proiect cofinanțat de </a:t>
            </a:r>
            <a:endParaRPr lang="en-GB" sz="800" b="0" dirty="0">
              <a:solidFill>
                <a:schemeClr val="tx2">
                  <a:lumMod val="75000"/>
                </a:schemeClr>
              </a:solidFill>
            </a:endParaRPr>
          </a:p>
        </p:txBody>
      </p:sp>
      <p:pic>
        <p:nvPicPr>
          <p:cNvPr id="14"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sp>
        <p:nvSpPr>
          <p:cNvPr id="18" name="Textfeld 9"/>
          <p:cNvSpPr txBox="1">
            <a:spLocks noChangeArrowheads="1"/>
          </p:cNvSpPr>
          <p:nvPr/>
        </p:nvSpPr>
        <p:spPr bwMode="auto">
          <a:xfrm>
            <a:off x="5555933" y="3908425"/>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În cooperare cu</a:t>
            </a:r>
            <a:endParaRPr lang="en-GB" sz="800" b="0" dirty="0">
              <a:solidFill>
                <a:schemeClr val="tx2">
                  <a:lumMod val="75000"/>
                </a:schemeClr>
              </a:solidFill>
            </a:endParaRPr>
          </a:p>
        </p:txBody>
      </p:sp>
      <p:pic>
        <p:nvPicPr>
          <p:cNvPr id="1026" name="Picture 2" descr="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39605" y="5981404"/>
            <a:ext cx="1876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rotWithShape="1">
          <a:blip r:embed="rId6"/>
          <a:srcRect l="58952" t="9310" b="18235"/>
          <a:stretch/>
        </p:blipFill>
        <p:spPr>
          <a:xfrm>
            <a:off x="5645778" y="4368969"/>
            <a:ext cx="1569656" cy="645115"/>
          </a:xfrm>
          <a:prstGeom prst="rect">
            <a:avLst/>
          </a:prstGeom>
        </p:spPr>
      </p:pic>
      <p:pic>
        <p:nvPicPr>
          <p:cNvPr id="12" name="Picture 11"/>
          <p:cNvPicPr>
            <a:picLocks noChangeAspect="1"/>
          </p:cNvPicPr>
          <p:nvPr/>
        </p:nvPicPr>
        <p:blipFill>
          <a:blip r:embed="rId7"/>
          <a:stretch>
            <a:fillRect/>
          </a:stretch>
        </p:blipFill>
        <p:spPr>
          <a:xfrm>
            <a:off x="2511178" y="5306076"/>
            <a:ext cx="1252884" cy="910215"/>
          </a:xfrm>
          <a:prstGeom prst="rect">
            <a:avLst/>
          </a:prstGeom>
        </p:spPr>
      </p:pic>
      <p:pic>
        <p:nvPicPr>
          <p:cNvPr id="2"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419434" y="4156749"/>
            <a:ext cx="847626" cy="857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statia2\Desktop\SDC-Rom_CMYK_hoch_po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0846" y="5215306"/>
            <a:ext cx="1984375" cy="115887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C:\Users\Stela\Desktop\Logou nou UTM\Logo_inscript_horizontal (1).png"/>
          <p:cNvPicPr/>
          <p:nvPr/>
        </p:nvPicPr>
        <p:blipFill>
          <a:blip r:embed="rId10">
            <a:extLst>
              <a:ext uri="{28A0092B-C50C-407E-A947-70E740481C1C}">
                <a14:useLocalDpi xmlns:a14="http://schemas.microsoft.com/office/drawing/2010/main" val="0"/>
              </a:ext>
            </a:extLst>
          </a:blip>
          <a:srcRect/>
          <a:stretch>
            <a:fillRect/>
          </a:stretch>
        </p:blipFill>
        <p:spPr bwMode="auto">
          <a:xfrm>
            <a:off x="5593291" y="5167947"/>
            <a:ext cx="2635885" cy="655955"/>
          </a:xfrm>
          <a:prstGeom prst="rect">
            <a:avLst/>
          </a:prstGeom>
          <a:noFill/>
          <a:ln>
            <a:noFill/>
          </a:ln>
        </p:spPr>
      </p:pic>
    </p:spTree>
    <p:extLst>
      <p:ext uri="{BB962C8B-B14F-4D97-AF65-F5344CB8AC3E}">
        <p14:creationId xmlns:p14="http://schemas.microsoft.com/office/powerpoint/2010/main" val="12881564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21/10/2016</a:t>
            </a:fld>
            <a:endParaRPr lang="de-DE" noProof="0" dirty="0"/>
          </a:p>
        </p:txBody>
      </p:sp>
      <p:pic>
        <p:nvPicPr>
          <p:cNvPr id="14"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6" name="Picture 15" descr="Gopa Log MS cmyk RZ"/>
          <p:cNvPicPr/>
          <p:nvPr/>
        </p:nvPicPr>
        <p:blipFill>
          <a:blip r:embed="rId3">
            <a:extLst>
              <a:ext uri="{28A0092B-C50C-407E-A947-70E740481C1C}">
                <a14:useLocalDpi xmlns:a14="http://schemas.microsoft.com/office/drawing/2010/main" val="0"/>
              </a:ext>
            </a:extLst>
          </a:blip>
          <a:srcRect/>
          <a:stretch>
            <a:fillRect/>
          </a:stretch>
        </p:blipFill>
        <p:spPr bwMode="auto">
          <a:xfrm>
            <a:off x="1405451" y="2793129"/>
            <a:ext cx="2827336" cy="1144690"/>
          </a:xfrm>
          <a:prstGeom prst="rect">
            <a:avLst/>
          </a:prstGeom>
          <a:noFill/>
        </p:spPr>
      </p:pic>
      <p:sp>
        <p:nvSpPr>
          <p:cNvPr id="19" name="Textfeld 5"/>
          <p:cNvSpPr txBox="1"/>
          <p:nvPr/>
        </p:nvSpPr>
        <p:spPr>
          <a:xfrm>
            <a:off x="5395399" y="2428037"/>
            <a:ext cx="1066949" cy="215444"/>
          </a:xfrm>
          <a:prstGeom prst="rect">
            <a:avLst/>
          </a:prstGeom>
          <a:noFill/>
        </p:spPr>
        <p:txBody>
          <a:bodyPr wrap="square" rtlCol="0">
            <a:spAutoFit/>
          </a:bodyPr>
          <a:lstStyle/>
          <a:p>
            <a:r>
              <a:rPr lang="en-US" sz="800" b="0" dirty="0" smtClean="0">
                <a:solidFill>
                  <a:schemeClr val="tx1"/>
                </a:solidFill>
                <a:latin typeface="Arial" pitchFamily="34" charset="0"/>
                <a:cs typeface="Arial" pitchFamily="34" charset="0"/>
              </a:rPr>
              <a:t>Din </a:t>
            </a:r>
            <a:r>
              <a:rPr lang="en-US" sz="800" b="0" dirty="0" err="1" smtClean="0">
                <a:solidFill>
                  <a:schemeClr val="tx1"/>
                </a:solidFill>
                <a:latin typeface="Arial" pitchFamily="34" charset="0"/>
                <a:cs typeface="Arial" pitchFamily="34" charset="0"/>
              </a:rPr>
              <a:t>numele</a:t>
            </a:r>
            <a:endParaRPr lang="en-GB" sz="800" b="0" dirty="0">
              <a:solidFill>
                <a:schemeClr val="tx1"/>
              </a:solidFill>
              <a:latin typeface="Arial" pitchFamily="34" charset="0"/>
              <a:cs typeface="Arial" pitchFamily="34" charset="0"/>
            </a:endParaRPr>
          </a:p>
        </p:txBody>
      </p:sp>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5395399" y="2793129"/>
            <a:ext cx="3400425" cy="914400"/>
          </a:xfrm>
          <a:prstGeom prst="rect">
            <a:avLst/>
          </a:prstGeom>
          <a:noFill/>
        </p:spPr>
      </p:pic>
    </p:spTree>
    <p:extLst>
      <p:ext uri="{BB962C8B-B14F-4D97-AF65-F5344CB8AC3E}">
        <p14:creationId xmlns:p14="http://schemas.microsoft.com/office/powerpoint/2010/main" val="17352808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69581"/>
            <a:ext cx="7776000" cy="931547"/>
          </a:xfrm>
        </p:spPr>
        <p:txBody>
          <a:bodyPr/>
          <a:lstStyle/>
          <a:p>
            <a:pPr algn="ctr"/>
            <a:r>
              <a:rPr lang="it-IT" dirty="0">
                <a:solidFill>
                  <a:srgbClr val="FF0000"/>
                </a:solidFill>
              </a:rPr>
              <a:t>1.1. Considerațiuni generale privind serviciul public de alimentare cu apă și de canalizare</a:t>
            </a:r>
            <a:r>
              <a:rPr lang="it-IT" dirty="0"/>
              <a:t/>
            </a:r>
            <a:br>
              <a:rPr lang="it-IT"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r>
              <a:rPr lang="ro-RO" dirty="0" smtClean="0"/>
              <a:t>Astfel, serviciul de alimentare cu apă și de canalizare are 2 componente:</a:t>
            </a:r>
          </a:p>
          <a:p>
            <a:r>
              <a:rPr lang="en-US" dirty="0" smtClean="0"/>
              <a:t>“</a:t>
            </a:r>
            <a:r>
              <a:rPr lang="vi-VN" b="1" dirty="0" smtClean="0">
                <a:solidFill>
                  <a:srgbClr val="FF0000"/>
                </a:solidFill>
              </a:rPr>
              <a:t>serviciu </a:t>
            </a:r>
            <a:r>
              <a:rPr lang="vi-VN" b="1" dirty="0">
                <a:solidFill>
                  <a:srgbClr val="FF0000"/>
                </a:solidFill>
              </a:rPr>
              <a:t>public de alimentare cu apă </a:t>
            </a:r>
            <a:r>
              <a:rPr lang="vi-VN" dirty="0"/>
              <a:t>– totalitate a activităţilor necesare pentru captarea apei brute din surse de suprafaţă sau subterane, tratarea apei brute, transportarea apei potabile şi/sau tehnologice, înmagazinarea apei,  distribuţia apei potabile şi/sau </a:t>
            </a:r>
            <a:r>
              <a:rPr lang="vi-VN" dirty="0" smtClean="0"/>
              <a:t>tehnologice</a:t>
            </a:r>
            <a:r>
              <a:rPr lang="en-US" dirty="0" smtClean="0"/>
              <a:t>”</a:t>
            </a:r>
            <a:endParaRPr lang="ro-RO" dirty="0" smtClean="0"/>
          </a:p>
          <a:p>
            <a:r>
              <a:rPr lang="vi-VN" dirty="0"/>
              <a:t> </a:t>
            </a:r>
            <a:r>
              <a:rPr lang="en-US" dirty="0" smtClean="0"/>
              <a:t>“</a:t>
            </a:r>
            <a:r>
              <a:rPr lang="vi-VN" b="1" dirty="0" smtClean="0">
                <a:solidFill>
                  <a:srgbClr val="FF0000"/>
                </a:solidFill>
              </a:rPr>
              <a:t>serviciu </a:t>
            </a:r>
            <a:r>
              <a:rPr lang="vi-VN" b="1" dirty="0">
                <a:solidFill>
                  <a:srgbClr val="FF0000"/>
                </a:solidFill>
              </a:rPr>
              <a:t>public de canalizare </a:t>
            </a:r>
            <a:r>
              <a:rPr lang="vi-VN" dirty="0"/>
              <a:t>– totalitate a activităţilor necesare pentru colectarea, transportarea şi evacuarea apelor uzate de la consumatori la staţiile de epurare, pentru epurarea apelor uzate şi evacuarea apei epurate în </a:t>
            </a:r>
            <a:r>
              <a:rPr lang="vi-VN" dirty="0" smtClean="0"/>
              <a:t>emisar</a:t>
            </a:r>
            <a:r>
              <a:rPr lang="en-US" dirty="0" smtClean="0"/>
              <a:t>”</a:t>
            </a:r>
            <a:endParaRPr lang="ru-RU" dirty="0"/>
          </a:p>
        </p:txBody>
      </p:sp>
    </p:spTree>
    <p:extLst>
      <p:ext uri="{BB962C8B-B14F-4D97-AF65-F5344CB8AC3E}">
        <p14:creationId xmlns:p14="http://schemas.microsoft.com/office/powerpoint/2010/main" val="424528085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290918"/>
            <a:ext cx="7776000" cy="1112040"/>
          </a:xfrm>
        </p:spPr>
        <p:txBody>
          <a:bodyPr/>
          <a:lstStyle/>
          <a:p>
            <a:pPr algn="ctr"/>
            <a:r>
              <a:rPr lang="it-IT" dirty="0">
                <a:solidFill>
                  <a:srgbClr val="FF0000"/>
                </a:solidFill>
              </a:rPr>
              <a:t>1.1. Considerațiuni generale privind serviciul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endParaRPr lang="ro-RO" dirty="0" smtClean="0"/>
          </a:p>
          <a:p>
            <a:pPr algn="ctr"/>
            <a:r>
              <a:rPr lang="vi-VN" dirty="0" smtClean="0"/>
              <a:t>Serviciul </a:t>
            </a:r>
            <a:r>
              <a:rPr lang="vi-VN" dirty="0"/>
              <a:t>public de alimentare cu apă şi de canalizare se </a:t>
            </a:r>
            <a:r>
              <a:rPr lang="vi-VN" dirty="0" smtClean="0"/>
              <a:t>furnizează</a:t>
            </a:r>
            <a:r>
              <a:rPr lang="ro-RO" dirty="0" smtClean="0"/>
              <a:t>/prestează</a:t>
            </a:r>
            <a:r>
              <a:rPr lang="vi-VN" dirty="0" smtClean="0"/>
              <a:t> </a:t>
            </a:r>
            <a:r>
              <a:rPr lang="vi-VN" dirty="0"/>
              <a:t>prin crearea şi exploatarea unei infrastructuri tehnico-edilitare specifice, denumită </a:t>
            </a:r>
            <a:endParaRPr lang="ro-RO" dirty="0" smtClean="0"/>
          </a:p>
          <a:p>
            <a:pPr algn="ctr"/>
            <a:r>
              <a:rPr lang="vi-VN" dirty="0" smtClean="0">
                <a:solidFill>
                  <a:srgbClr val="FF0000"/>
                </a:solidFill>
              </a:rPr>
              <a:t>sistem </a:t>
            </a:r>
            <a:r>
              <a:rPr lang="vi-VN" dirty="0">
                <a:solidFill>
                  <a:srgbClr val="FF0000"/>
                </a:solidFill>
              </a:rPr>
              <a:t>public de alimentare cu apă şi de </a:t>
            </a:r>
            <a:r>
              <a:rPr lang="vi-VN" dirty="0" smtClean="0">
                <a:solidFill>
                  <a:srgbClr val="FF0000"/>
                </a:solidFill>
              </a:rPr>
              <a:t>canalizare</a:t>
            </a:r>
            <a:r>
              <a:rPr lang="ro-RO" dirty="0" smtClean="0">
                <a:solidFill>
                  <a:srgbClr val="FF0000"/>
                </a:solidFill>
              </a:rPr>
              <a:t>.</a:t>
            </a:r>
            <a:endParaRPr lang="ro-RO" dirty="0">
              <a:solidFill>
                <a:srgbClr val="FF0000"/>
              </a:solidFill>
            </a:endParaRPr>
          </a:p>
          <a:p>
            <a:pPr algn="ctr"/>
            <a:r>
              <a:rPr lang="vi-VN" dirty="0" smtClean="0">
                <a:solidFill>
                  <a:schemeClr val="tx2"/>
                </a:solidFill>
              </a:rPr>
              <a:t>    Sistemele </a:t>
            </a:r>
            <a:r>
              <a:rPr lang="vi-VN" dirty="0">
                <a:solidFill>
                  <a:schemeClr val="tx2"/>
                </a:solidFill>
              </a:rPr>
              <a:t>publice de </a:t>
            </a:r>
            <a:r>
              <a:rPr lang="ro-RO" dirty="0" smtClean="0">
                <a:solidFill>
                  <a:schemeClr val="tx2"/>
                </a:solidFill>
              </a:rPr>
              <a:t>alimentare cu apă și de canalizare</a:t>
            </a:r>
            <a:r>
              <a:rPr lang="vi-VN" dirty="0" smtClean="0">
                <a:solidFill>
                  <a:schemeClr val="tx2"/>
                </a:solidFill>
              </a:rPr>
              <a:t>, </a:t>
            </a:r>
            <a:r>
              <a:rPr lang="vi-VN" dirty="0">
                <a:solidFill>
                  <a:schemeClr val="tx2"/>
                </a:solidFill>
              </a:rPr>
              <a:t>inclusiv terenurile aferente, fiind de folosinţă, interes sau utilitate publică, aparţin, prin natura lor sau potrivit legii, domeniului public al unităţilor administrativ-teritoriale.</a:t>
            </a:r>
            <a:endParaRPr lang="ru-RU" dirty="0">
              <a:solidFill>
                <a:schemeClr val="tx2"/>
              </a:solidFill>
            </a:endParaRPr>
          </a:p>
        </p:txBody>
      </p:sp>
    </p:spTree>
    <p:extLst>
      <p:ext uri="{BB962C8B-B14F-4D97-AF65-F5344CB8AC3E}">
        <p14:creationId xmlns:p14="http://schemas.microsoft.com/office/powerpoint/2010/main" val="74359608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930391"/>
          </a:xfrm>
        </p:spPr>
        <p:txBody>
          <a:bodyPr/>
          <a:lstStyle/>
          <a:p>
            <a:pPr algn="ctr"/>
            <a:r>
              <a:rPr lang="it-IT" dirty="0">
                <a:solidFill>
                  <a:srgbClr val="FF0000"/>
                </a:solidFill>
              </a:rPr>
              <a:t>1.1. Considerațiuni generale privind serviciul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endParaRPr lang="ro-RO" dirty="0" smtClean="0"/>
          </a:p>
          <a:p>
            <a:pPr algn="ctr"/>
            <a:endParaRPr lang="ro-RO" dirty="0"/>
          </a:p>
          <a:p>
            <a:pPr algn="ctr"/>
            <a:r>
              <a:rPr lang="ro-RO" dirty="0" smtClean="0"/>
              <a:t>În Republica Moldova, s</a:t>
            </a:r>
            <a:r>
              <a:rPr lang="vi-VN" dirty="0" smtClean="0"/>
              <a:t>erviciul </a:t>
            </a:r>
            <a:r>
              <a:rPr lang="vi-VN" dirty="0"/>
              <a:t>public de alimentare cu apă şi de canalizare se înfiinţează, se organizează şi se gestionează de autorităţile administraţiei publice locale pentru satisfacerea necesităţilor colectivităţilor locale.</a:t>
            </a:r>
            <a:endParaRPr lang="ru-RU" dirty="0"/>
          </a:p>
        </p:txBody>
      </p:sp>
    </p:spTree>
    <p:extLst>
      <p:ext uri="{BB962C8B-B14F-4D97-AF65-F5344CB8AC3E}">
        <p14:creationId xmlns:p14="http://schemas.microsoft.com/office/powerpoint/2010/main" val="69608995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887860"/>
          </a:xfrm>
        </p:spPr>
        <p:txBody>
          <a:bodyPr/>
          <a:lstStyle/>
          <a:p>
            <a:pPr algn="ctr"/>
            <a:r>
              <a:rPr lang="it-IT" dirty="0">
                <a:solidFill>
                  <a:srgbClr val="FF0000"/>
                </a:solidFill>
              </a:rPr>
              <a:t>1.1. Considerațiuni generale privind serviciul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pPr algn="ctr"/>
            <a:r>
              <a:rPr lang="ro-RO" dirty="0" smtClean="0"/>
              <a:t>Astfel, a</a:t>
            </a:r>
            <a:r>
              <a:rPr lang="vi-VN" dirty="0" smtClean="0"/>
              <a:t>utoritățile deliberative</a:t>
            </a:r>
            <a:r>
              <a:rPr lang="ro-RO" dirty="0" smtClean="0"/>
              <a:t>(consiliile locale/consiliile orășenești)</a:t>
            </a:r>
            <a:r>
              <a:rPr lang="vi-VN" dirty="0" smtClean="0"/>
              <a:t> </a:t>
            </a:r>
            <a:r>
              <a:rPr lang="vi-VN" dirty="0"/>
              <a:t>ale unităților administrativ-teritoriale au competența exclusivă privind înființarea, organizarea, coordonarea, monitorizarea şi controlul funcţionării serviciilor publice de alimentare cu apă și de canalizare, precum şi crearea, administrarea şi exploatarea bunurilor proprietate publică din infrastructura tehnico-edilitară a unităţilor administrativ-teritoriale aferente acestui serviciu. </a:t>
            </a:r>
            <a:endParaRPr lang="ru-RU" dirty="0"/>
          </a:p>
        </p:txBody>
      </p:sp>
    </p:spTree>
    <p:extLst>
      <p:ext uri="{BB962C8B-B14F-4D97-AF65-F5344CB8AC3E}">
        <p14:creationId xmlns:p14="http://schemas.microsoft.com/office/powerpoint/2010/main" val="147018380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41991"/>
            <a:ext cx="7776000" cy="1059137"/>
          </a:xfrm>
        </p:spPr>
        <p:txBody>
          <a:bodyPr/>
          <a:lstStyle/>
          <a:p>
            <a:pPr algn="ctr"/>
            <a:r>
              <a:rPr lang="it-IT" dirty="0">
                <a:solidFill>
                  <a:srgbClr val="FF0000"/>
                </a:solidFill>
              </a:rPr>
              <a:t>1.1. Considerațiuni generale privind serviciul public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243470"/>
            <a:ext cx="7776000" cy="4020530"/>
          </a:xfrm>
        </p:spPr>
        <p:txBody>
          <a:bodyPr/>
          <a:lstStyle/>
          <a:p>
            <a:r>
              <a:rPr lang="vi-VN" dirty="0"/>
              <a:t>Potrivit Legii privind serviciul public de alimentare cu apă și de canalizare nr. 303 din 13.12.2013, consiliile locale au competența privind:</a:t>
            </a:r>
          </a:p>
          <a:p>
            <a:pPr marL="285750" indent="-285750">
              <a:buFont typeface="Wingdings" panose="05000000000000000000" pitchFamily="2" charset="2"/>
              <a:buChar char="ü"/>
            </a:pPr>
            <a:r>
              <a:rPr lang="vi-VN" dirty="0" smtClean="0"/>
              <a:t>elaborarea </a:t>
            </a:r>
            <a:r>
              <a:rPr lang="vi-VN" dirty="0"/>
              <a:t>și implementarea planurilor proprii de dezvoltare și de funcționare, pe termen scurt, mediu și lung, a serviciului public de alimentare cu apă și de canalizare;</a:t>
            </a:r>
          </a:p>
          <a:p>
            <a:pPr marL="285750" indent="-285750">
              <a:buFont typeface="Wingdings" panose="05000000000000000000" pitchFamily="2" charset="2"/>
              <a:buChar char="ü"/>
            </a:pPr>
            <a:r>
              <a:rPr lang="vi-VN" dirty="0" smtClean="0"/>
              <a:t>aprobarea </a:t>
            </a:r>
            <a:r>
              <a:rPr lang="vi-VN" dirty="0"/>
              <a:t>tarifelor pentru serviciul public de alimentare cu apă și de canalizare;</a:t>
            </a:r>
          </a:p>
          <a:p>
            <a:pPr marL="285750" indent="-285750">
              <a:buFont typeface="Wingdings" panose="05000000000000000000" pitchFamily="2" charset="2"/>
              <a:buChar char="ü"/>
            </a:pPr>
            <a:r>
              <a:rPr lang="vi-VN" dirty="0" smtClean="0"/>
              <a:t>administrarea </a:t>
            </a:r>
            <a:r>
              <a:rPr lang="vi-VN" dirty="0"/>
              <a:t>sistemului public de alimentare cu apă și de canalizare, ca parte a infrastructurii tehnico-edilitare a unităților administrative-teritoriale;</a:t>
            </a:r>
          </a:p>
          <a:p>
            <a:pPr marL="285750" indent="-285750">
              <a:buFont typeface="Wingdings" panose="05000000000000000000" pitchFamily="2" charset="2"/>
              <a:buChar char="ü"/>
            </a:pPr>
            <a:r>
              <a:rPr lang="vi-VN" dirty="0" smtClean="0"/>
              <a:t>adoptarea </a:t>
            </a:r>
            <a:r>
              <a:rPr lang="vi-VN" dirty="0"/>
              <a:t>modalității de gestiune și aprobarea documentației privind organizarea și derularea procedurii de delegare a </a:t>
            </a:r>
            <a:r>
              <a:rPr lang="vi-VN" dirty="0" smtClean="0"/>
              <a:t>gestiunii</a:t>
            </a:r>
            <a:r>
              <a:rPr lang="ro-RO" dirty="0" smtClean="0"/>
              <a:t>.</a:t>
            </a:r>
            <a:endParaRPr lang="vi-VN" dirty="0"/>
          </a:p>
          <a:p>
            <a:endParaRPr lang="ru-RU" dirty="0"/>
          </a:p>
        </p:txBody>
      </p:sp>
    </p:spTree>
    <p:extLst>
      <p:ext uri="{BB962C8B-B14F-4D97-AF65-F5344CB8AC3E}">
        <p14:creationId xmlns:p14="http://schemas.microsoft.com/office/powerpoint/2010/main" val="356817833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84729"/>
            <a:ext cx="7776000" cy="1296963"/>
          </a:xfrm>
        </p:spPr>
        <p:txBody>
          <a:bodyPr/>
          <a:lstStyle/>
          <a:p>
            <a:pPr algn="ctr"/>
            <a:r>
              <a:rPr lang="vi-VN" dirty="0">
                <a:solidFill>
                  <a:srgbClr val="FF0000"/>
                </a:solidFill>
              </a:rPr>
              <a:t>1.2. Principiile de organizare și funcționare a serviciului public de alimentare cu apă și de canalizare</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vi-VN" dirty="0"/>
              <a:t>Potrivit art. 12 alin. 1 din Legea nr. 1402-XV din 24-10.2002:</a:t>
            </a:r>
          </a:p>
          <a:p>
            <a:r>
              <a:rPr lang="vi-VN" i="1" dirty="0" smtClean="0"/>
              <a:t>“</a:t>
            </a:r>
            <a:r>
              <a:rPr lang="vi-VN" i="1" dirty="0"/>
              <a:t>Serviciile publice de gospodărie comunală trebuie să îndeplinească următoarele condiţii esenţiale:</a:t>
            </a:r>
          </a:p>
          <a:p>
            <a:pPr marL="285750" indent="-285750">
              <a:buFont typeface="Wingdings" panose="05000000000000000000" pitchFamily="2" charset="2"/>
              <a:buChar char="ü"/>
            </a:pPr>
            <a:r>
              <a:rPr lang="vi-VN" i="1" dirty="0" smtClean="0"/>
              <a:t>continuitate</a:t>
            </a:r>
            <a:r>
              <a:rPr lang="vi-VN" i="1" dirty="0"/>
              <a:t>, din punct de vedere cantitativ şi calitativ, în furnizarea/prestarea serviciilor de gospodărie comunală pe bază contractuală;</a:t>
            </a:r>
          </a:p>
          <a:p>
            <a:pPr marL="285750" indent="-285750">
              <a:buFont typeface="Wingdings" panose="05000000000000000000" pitchFamily="2" charset="2"/>
              <a:buChar char="ü"/>
            </a:pPr>
            <a:r>
              <a:rPr lang="vi-VN" i="1" dirty="0" smtClean="0"/>
              <a:t>adaptabilitate </a:t>
            </a:r>
            <a:r>
              <a:rPr lang="vi-VN" i="1" dirty="0"/>
              <a:t>la cerinţele utilizatorilor;</a:t>
            </a:r>
          </a:p>
          <a:p>
            <a:pPr marL="285750" indent="-285750">
              <a:buFont typeface="Wingdings" panose="05000000000000000000" pitchFamily="2" charset="2"/>
              <a:buChar char="ü"/>
            </a:pPr>
            <a:r>
              <a:rPr lang="vi-VN" i="1" dirty="0" smtClean="0"/>
              <a:t>accesibilitate </a:t>
            </a:r>
            <a:r>
              <a:rPr lang="vi-VN" i="1" dirty="0"/>
              <a:t>egală la serviciile publice furnizate/prestate pe bază contractuală;</a:t>
            </a:r>
          </a:p>
          <a:p>
            <a:pPr marL="285750" indent="-285750">
              <a:buFont typeface="Wingdings" panose="05000000000000000000" pitchFamily="2" charset="2"/>
              <a:buChar char="ü"/>
            </a:pPr>
            <a:r>
              <a:rPr lang="vi-VN" i="1" dirty="0" smtClean="0"/>
              <a:t>asigurarea </a:t>
            </a:r>
            <a:r>
              <a:rPr lang="vi-VN" i="1" dirty="0"/>
              <a:t>sănătăţii populaţiei şi a calităţii vieţii”.</a:t>
            </a:r>
          </a:p>
          <a:p>
            <a:endParaRPr lang="ru-RU" dirty="0"/>
          </a:p>
        </p:txBody>
      </p:sp>
    </p:spTree>
    <p:extLst>
      <p:ext uri="{BB962C8B-B14F-4D97-AF65-F5344CB8AC3E}">
        <p14:creationId xmlns:p14="http://schemas.microsoft.com/office/powerpoint/2010/main" val="72158197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947</TotalTime>
  <Words>2644</Words>
  <Application>Microsoft Office PowerPoint</Application>
  <PresentationFormat>On-screen Show (4:3)</PresentationFormat>
  <Paragraphs>230</Paragraphs>
  <Slides>33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Arial Narrow</vt:lpstr>
      <vt:lpstr>Wingdings</vt:lpstr>
      <vt:lpstr>GIZ_Banner_Kopfzeile-Ausland (3)</vt:lpstr>
      <vt:lpstr>Curs de instruire pentru angajaţii serviciilor abonaţi a operatorilor „Apă-Canal”  Modulul 1: Legislaţia naţională şi internaţională în domeniul serviciilor abonaţi pentru  Operatorii „Apă – Canal”  Sesiunea 1: Serviciul public de alimentare cu apă și de canalizare  Expert legal/instituțional Liliana BELECCIU  25 octombrie 2016,  Chișinău</vt:lpstr>
      <vt:lpstr>Cuprinsul sesiunii:  </vt:lpstr>
      <vt:lpstr>1.1. Considerațiuni generale privind serviciul public de alimentare cu apă și de canalizare</vt:lpstr>
      <vt:lpstr>1.1. Considerațiuni generale privind serviciul public de alimentare cu apă și de canalizare </vt:lpstr>
      <vt:lpstr>1.1. Considerațiuni generale privind serviciul public de alimentare cu apă și de canalizare</vt:lpstr>
      <vt:lpstr>1.1. Considerațiuni generale privind serviciul public de alimentare cu apă și de canalizare</vt:lpstr>
      <vt:lpstr>1.1. Considerațiuni generale privind serviciul public de alimentare cu apă și de canalizare</vt:lpstr>
      <vt:lpstr>1.1. Considerațiuni generale privind serviciul public de alimentare cu apă și de canalizare</vt:lpstr>
      <vt:lpstr>1.2. Principiile de organizare și funcționare a serviciului public de alimentare cu apă și de canalizare </vt:lpstr>
      <vt:lpstr>Principiul continuităţii serviciilor publice </vt:lpstr>
      <vt:lpstr>Principiul continuităţii serviciilor publice </vt:lpstr>
      <vt:lpstr>Principiul continuităţii serviciilor publice </vt:lpstr>
      <vt:lpstr>Principiul egalităţii tuturor în faţa serviciului public </vt:lpstr>
      <vt:lpstr>Principiul adaptabilităţii serviciului public </vt:lpstr>
      <vt:lpstr>Principiile statuate în Legea nr. 303 din 13.12.2013</vt:lpstr>
      <vt:lpstr>Principiile statuate în Legea nr. 303 din 13.12.2013</vt:lpstr>
      <vt:lpstr>1.3. Organizarea și funcționarea serviciului public de alimentare cu apă și de canalizare </vt:lpstr>
      <vt:lpstr>1.3. Organizarea și funcționarea serviciului public de alimentare cu apă și de canalizare</vt:lpstr>
      <vt:lpstr>1.3. Organizarea și funcționarea serviciului public de alimentare cu apă și de canalizare</vt:lpstr>
      <vt:lpstr>1.4. Modalități de gestiune a serviciului public de alimentare cu apă și de canalizare </vt:lpstr>
      <vt:lpstr>1.4. Modalități de gestiune a serviciului public de alimentare cu apă și de canalizare</vt:lpstr>
      <vt:lpstr>Gestiune directă</vt:lpstr>
      <vt:lpstr>Gestiune delegată</vt:lpstr>
      <vt:lpstr>Alegerea modalității de gestiune</vt:lpstr>
      <vt:lpstr>1.5. Politica națională de dezvoltare a sectorului de alimentare cu apă și de canalizare </vt:lpstr>
      <vt:lpstr>1.5. Politica națională de dezvoltare a sectorului de alimentare cu apă și de canalizare</vt:lpstr>
      <vt:lpstr>1.5. Politica națională de dezvoltare a sectorului de alimentare cu apă și de canalizare</vt:lpstr>
      <vt:lpstr>1.5. Politica națională de dezvoltare a sectorului de alimentare cu apă și de canalizare</vt:lpstr>
      <vt:lpstr>1.5. Politica națională de dezvoltare a sectorului de alimentare cu apă și de canalizare</vt:lpstr>
      <vt:lpstr>Întrebări de auto-evaluare</vt:lpstr>
      <vt:lpstr>Bibliografie</vt:lpstr>
      <vt:lpstr>PowerPoint Presentation</vt:lpstr>
      <vt:lpstr>PowerPoint Presentation</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Nata</cp:lastModifiedBy>
  <cp:revision>101</cp:revision>
  <cp:lastPrinted>2012-07-19T10:16:59Z</cp:lastPrinted>
  <dcterms:created xsi:type="dcterms:W3CDTF">2013-09-05T11:54:56Z</dcterms:created>
  <dcterms:modified xsi:type="dcterms:W3CDTF">2016-10-20T21:18:15Z</dcterms:modified>
</cp:coreProperties>
</file>