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1" r:id="rId1"/>
  </p:sldMasterIdLst>
  <p:notesMasterIdLst>
    <p:notesMasterId r:id="rId36"/>
  </p:notesMasterIdLst>
  <p:handoutMasterIdLst>
    <p:handoutMasterId r:id="rId37"/>
  </p:handoutMasterIdLst>
  <p:sldIdLst>
    <p:sldId id="276" r:id="rId2"/>
    <p:sldId id="280" r:id="rId3"/>
    <p:sldId id="282" r:id="rId4"/>
    <p:sldId id="281" r:id="rId5"/>
    <p:sldId id="283" r:id="rId6"/>
    <p:sldId id="284" r:id="rId7"/>
    <p:sldId id="285" r:id="rId8"/>
    <p:sldId id="289" r:id="rId9"/>
    <p:sldId id="290" r:id="rId10"/>
    <p:sldId id="291" r:id="rId11"/>
    <p:sldId id="286" r:id="rId12"/>
    <p:sldId id="288" r:id="rId13"/>
    <p:sldId id="287" r:id="rId14"/>
    <p:sldId id="292" r:id="rId15"/>
    <p:sldId id="293" r:id="rId16"/>
    <p:sldId id="294" r:id="rId17"/>
    <p:sldId id="295" r:id="rId18"/>
    <p:sldId id="296" r:id="rId19"/>
    <p:sldId id="297" r:id="rId20"/>
    <p:sldId id="298" r:id="rId21"/>
    <p:sldId id="299" r:id="rId22"/>
    <p:sldId id="300" r:id="rId23"/>
    <p:sldId id="301" r:id="rId24"/>
    <p:sldId id="302" r:id="rId25"/>
    <p:sldId id="303" r:id="rId26"/>
    <p:sldId id="304" r:id="rId27"/>
    <p:sldId id="305" r:id="rId28"/>
    <p:sldId id="306" r:id="rId29"/>
    <p:sldId id="310" r:id="rId30"/>
    <p:sldId id="307" r:id="rId31"/>
    <p:sldId id="308" r:id="rId32"/>
    <p:sldId id="309" r:id="rId33"/>
    <p:sldId id="278" r:id="rId34"/>
    <p:sldId id="279" r:id="rId35"/>
  </p:sldIdLst>
  <p:sldSz cx="9144000" cy="6858000" type="screen4x3"/>
  <p:notesSz cx="6797675" cy="9926638"/>
  <p:defaultTex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p:defaultTextStyle>
  <p:extLst>
    <p:ext uri="{EFAFB233-063F-42B5-8137-9DF3F51BA10A}">
      <p15:sldGuideLst xmlns:p15="http://schemas.microsoft.com/office/powerpoint/2012/main">
        <p15:guide id="1" orient="horz" pos="658">
          <p15:clr>
            <a:srgbClr val="A4A3A4"/>
          </p15:clr>
        </p15:guide>
        <p15:guide id="2" orient="horz" pos="388">
          <p15:clr>
            <a:srgbClr val="A4A3A4"/>
          </p15:clr>
        </p15:guide>
        <p15:guide id="3" pos="288">
          <p15:clr>
            <a:srgbClr val="A4A3A4"/>
          </p15:clr>
        </p15:guide>
        <p15:guide id="4" pos="1022">
          <p15:clr>
            <a:srgbClr val="A4A3A4"/>
          </p15:clr>
        </p15:guide>
      </p15:sldGuideLst>
    </p:ext>
    <p:ext uri="{2D200454-40CA-4A62-9FC3-DE9A4176ACB9}">
      <p15:notesGuideLst xmlns:p15="http://schemas.microsoft.com/office/powerpoint/2012/main">
        <p15:guide id="1" orient="horz" pos="3126">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a Bohantova" initials="LB"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6452"/>
    <a:srgbClr val="E5DBA1"/>
    <a:srgbClr val="BABA93"/>
    <a:srgbClr val="BABB93"/>
    <a:srgbClr val="DEDEAF"/>
    <a:srgbClr val="999999"/>
    <a:srgbClr val="D9D9D9"/>
    <a:srgbClr val="CCCCCC"/>
    <a:srgbClr val="C80F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5" autoAdjust="0"/>
    <p:restoredTop sz="95730" autoAdjust="0"/>
  </p:normalViewPr>
  <p:slideViewPr>
    <p:cSldViewPr snapToGrid="0">
      <p:cViewPr varScale="1">
        <p:scale>
          <a:sx n="56" d="100"/>
          <a:sy n="56" d="100"/>
        </p:scale>
        <p:origin x="174" y="48"/>
      </p:cViewPr>
      <p:guideLst>
        <p:guide orient="horz" pos="658"/>
        <p:guide orient="horz" pos="388"/>
        <p:guide pos="288"/>
        <p:guide pos="1022"/>
      </p:guideLst>
    </p:cSldViewPr>
  </p:slideViewPr>
  <p:outlineViewPr>
    <p:cViewPr>
      <p:scale>
        <a:sx n="33" d="100"/>
        <a:sy n="33" d="100"/>
      </p:scale>
      <p:origin x="0" y="0"/>
    </p:cViewPr>
  </p:outlineViewPr>
  <p:notesTextViewPr>
    <p:cViewPr>
      <p:scale>
        <a:sx n="75" d="100"/>
        <a:sy n="75" d="100"/>
      </p:scale>
      <p:origin x="0" y="0"/>
    </p:cViewPr>
  </p:notesTextViewPr>
  <p:sorterViewPr>
    <p:cViewPr>
      <p:scale>
        <a:sx n="100" d="100"/>
        <a:sy n="100" d="100"/>
      </p:scale>
      <p:origin x="0" y="0"/>
    </p:cViewPr>
  </p:sorterViewPr>
  <p:notesViewPr>
    <p:cSldViewPr snapToGrid="0">
      <p:cViewPr varScale="1">
        <p:scale>
          <a:sx n="108" d="100"/>
          <a:sy n="108" d="100"/>
        </p:scale>
        <p:origin x="-4140" y="-10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3" name="Rectangle 3"/>
          <p:cNvSpPr>
            <a:spLocks noGrp="1" noChangeArrowheads="1"/>
          </p:cNvSpPr>
          <p:nvPr>
            <p:ph type="dt" sz="quarter"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Times" charset="0"/>
              </a:defRPr>
            </a:lvl1pPr>
          </a:lstStyle>
          <a:p>
            <a:endParaRPr lang="de-DE" dirty="0">
              <a:latin typeface="Arial Narrow" pitchFamily="34" charset="0"/>
            </a:endParaRPr>
          </a:p>
        </p:txBody>
      </p:sp>
      <p:sp>
        <p:nvSpPr>
          <p:cNvPr id="66564" name="Rectangle 4"/>
          <p:cNvSpPr>
            <a:spLocks noGrp="1" noChangeArrowheads="1"/>
          </p:cNvSpPr>
          <p:nvPr>
            <p:ph type="ftr" sz="quarter" idx="2"/>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Times" charset="0"/>
              </a:defRPr>
            </a:lvl1pPr>
          </a:lstStyle>
          <a:p>
            <a:endParaRPr lang="de-DE" dirty="0">
              <a:latin typeface="Arial Narrow" pitchFamily="34" charset="0"/>
            </a:endParaRPr>
          </a:p>
        </p:txBody>
      </p:sp>
      <p:sp>
        <p:nvSpPr>
          <p:cNvPr id="66565" name="Rectangle 5"/>
          <p:cNvSpPr>
            <a:spLocks noGrp="1" noChangeArrowheads="1"/>
          </p:cNvSpPr>
          <p:nvPr>
            <p:ph type="sldNum" sz="quarter" idx="3"/>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Times" charset="0"/>
              </a:defRPr>
            </a:lvl1pPr>
          </a:lstStyle>
          <a:p>
            <a:fld id="{47F930EC-4FD0-431B-BB9B-47DE359CDF6F}" type="slidenum">
              <a:rPr lang="de-DE">
                <a:latin typeface="Arial Narrow" pitchFamily="34" charset="0"/>
              </a:rPr>
              <a:pPr/>
              <a:t>‹#›</a:t>
            </a:fld>
            <a:endParaRPr lang="de-DE" dirty="0">
              <a:latin typeface="Arial Narrow" pitchFamily="34" charset="0"/>
            </a:endParaRPr>
          </a:p>
        </p:txBody>
      </p:sp>
    </p:spTree>
    <p:extLst>
      <p:ext uri="{BB962C8B-B14F-4D97-AF65-F5344CB8AC3E}">
        <p14:creationId xmlns:p14="http://schemas.microsoft.com/office/powerpoint/2010/main" val="2484227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5" name="Rectangle 3"/>
          <p:cNvSpPr>
            <a:spLocks noGrp="1" noChangeArrowheads="1"/>
          </p:cNvSpPr>
          <p:nvPr>
            <p:ph type="dt" idx="1"/>
          </p:nvPr>
        </p:nvSpPr>
        <p:spPr bwMode="auto">
          <a:xfrm>
            <a:off x="3852016" y="0"/>
            <a:ext cx="2945659" cy="495936"/>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a:defRPr sz="1200" b="0">
                <a:solidFill>
                  <a:schemeClr val="tx1"/>
                </a:solidFill>
                <a:latin typeface="Arial Narrow" pitchFamily="34" charset="0"/>
              </a:defRPr>
            </a:lvl1pPr>
          </a:lstStyle>
          <a:p>
            <a:endParaRPr lang="de-DE" dirty="0"/>
          </a:p>
        </p:txBody>
      </p:sp>
      <p:sp>
        <p:nvSpPr>
          <p:cNvPr id="819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p:spPr>
      </p:sp>
      <p:sp>
        <p:nvSpPr>
          <p:cNvPr id="8197" name="Rectangle 5"/>
          <p:cNvSpPr>
            <a:spLocks noGrp="1" noChangeArrowheads="1"/>
          </p:cNvSpPr>
          <p:nvPr>
            <p:ph type="body" sz="quarter" idx="3"/>
          </p:nvPr>
        </p:nvSpPr>
        <p:spPr bwMode="auto">
          <a:xfrm>
            <a:off x="906357" y="4715351"/>
            <a:ext cx="4984962" cy="4466591"/>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de-DE" dirty="0" smtClean="0"/>
              <a:t>Klicken Sie, um die Formate des Vorlagentextes zu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p>
        </p:txBody>
      </p:sp>
      <p:sp>
        <p:nvSpPr>
          <p:cNvPr id="8198" name="Rectangle 6"/>
          <p:cNvSpPr>
            <a:spLocks noGrp="1" noChangeArrowheads="1"/>
          </p:cNvSpPr>
          <p:nvPr>
            <p:ph type="ftr" sz="quarter" idx="4"/>
          </p:nvPr>
        </p:nvSpPr>
        <p:spPr bwMode="auto">
          <a:xfrm>
            <a:off x="0"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defRPr sz="1200" b="0">
                <a:solidFill>
                  <a:schemeClr val="tx1"/>
                </a:solidFill>
                <a:latin typeface="Arial Narrow" pitchFamily="34" charset="0"/>
              </a:defRPr>
            </a:lvl1pPr>
          </a:lstStyle>
          <a:p>
            <a:endParaRPr lang="de-DE" dirty="0"/>
          </a:p>
        </p:txBody>
      </p:sp>
      <p:sp>
        <p:nvSpPr>
          <p:cNvPr id="8199" name="Rectangle 7"/>
          <p:cNvSpPr>
            <a:spLocks noGrp="1" noChangeArrowheads="1"/>
          </p:cNvSpPr>
          <p:nvPr>
            <p:ph type="sldNum" sz="quarter" idx="5"/>
          </p:nvPr>
        </p:nvSpPr>
        <p:spPr bwMode="auto">
          <a:xfrm>
            <a:off x="3852016" y="9430702"/>
            <a:ext cx="2945659" cy="495936"/>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a:defRPr sz="1200" b="0">
                <a:solidFill>
                  <a:schemeClr val="tx1"/>
                </a:solidFill>
                <a:latin typeface="Arial Narrow" pitchFamily="34" charset="0"/>
              </a:defRPr>
            </a:lvl1pPr>
          </a:lstStyle>
          <a:p>
            <a:fld id="{276F4F92-661F-4424-ADED-7D3829A4203F}" type="slidenum">
              <a:rPr lang="de-DE" smtClean="0"/>
              <a:pPr/>
              <a:t>‹#›</a:t>
            </a:fld>
            <a:endParaRPr lang="de-DE" dirty="0"/>
          </a:p>
        </p:txBody>
      </p:sp>
    </p:spTree>
    <p:extLst>
      <p:ext uri="{BB962C8B-B14F-4D97-AF65-F5344CB8AC3E}">
        <p14:creationId xmlns:p14="http://schemas.microsoft.com/office/powerpoint/2010/main" val="32016004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Narrow" pitchFamily="34" charset="0"/>
        <a:ea typeface="+mn-ea"/>
        <a:cs typeface="+mn-cs"/>
      </a:defRPr>
    </a:lvl1pPr>
    <a:lvl2pPr marL="457200" algn="l" rtl="0" fontAlgn="base">
      <a:spcBef>
        <a:spcPct val="30000"/>
      </a:spcBef>
      <a:spcAft>
        <a:spcPct val="0"/>
      </a:spcAft>
      <a:defRPr sz="1200" kern="1200">
        <a:solidFill>
          <a:schemeClr val="tx1"/>
        </a:solidFill>
        <a:latin typeface="Arial Narrow" pitchFamily="34" charset="0"/>
        <a:ea typeface="+mn-ea"/>
        <a:cs typeface="+mn-cs"/>
      </a:defRPr>
    </a:lvl2pPr>
    <a:lvl3pPr marL="914400" algn="l" rtl="0" fontAlgn="base">
      <a:spcBef>
        <a:spcPct val="30000"/>
      </a:spcBef>
      <a:spcAft>
        <a:spcPct val="0"/>
      </a:spcAft>
      <a:defRPr sz="1200" kern="1200">
        <a:solidFill>
          <a:schemeClr val="tx1"/>
        </a:solidFill>
        <a:latin typeface="Arial Narrow" pitchFamily="34" charset="0"/>
        <a:ea typeface="+mn-ea"/>
        <a:cs typeface="+mn-cs"/>
      </a:defRPr>
    </a:lvl3pPr>
    <a:lvl4pPr marL="1371600" algn="l" rtl="0" fontAlgn="base">
      <a:spcBef>
        <a:spcPct val="30000"/>
      </a:spcBef>
      <a:spcAft>
        <a:spcPct val="0"/>
      </a:spcAft>
      <a:defRPr sz="1200" kern="1200">
        <a:solidFill>
          <a:schemeClr val="tx1"/>
        </a:solidFill>
        <a:latin typeface="Arial Narrow" pitchFamily="34" charset="0"/>
        <a:ea typeface="+mn-ea"/>
        <a:cs typeface="+mn-cs"/>
      </a:defRPr>
    </a:lvl4pPr>
    <a:lvl5pPr marL="1828800" algn="l" rtl="0" fontAlgn="base">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10"/>
          </p:nvPr>
        </p:nvSpPr>
        <p:spPr/>
        <p:txBody>
          <a:bodyPr/>
          <a:lstStyle/>
          <a:p>
            <a:fld id="{276F4F92-661F-4424-ADED-7D3829A4203F}" type="slidenum">
              <a:rPr lang="de-DE" smtClean="0"/>
              <a:pPr/>
              <a:t>1</a:t>
            </a:fld>
            <a:endParaRPr lang="de-DE"/>
          </a:p>
        </p:txBody>
      </p:sp>
    </p:spTree>
    <p:extLst>
      <p:ext uri="{BB962C8B-B14F-4D97-AF65-F5344CB8AC3E}">
        <p14:creationId xmlns:p14="http://schemas.microsoft.com/office/powerpoint/2010/main" val="209751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Inhaltsplatzhalter 2"/>
          <p:cNvSpPr>
            <a:spLocks noGrp="1"/>
          </p:cNvSpPr>
          <p:nvPr>
            <p:ph idx="1" hasCustomPrompt="1"/>
          </p:nvPr>
        </p:nvSpPr>
        <p:spPr>
          <a:xfrm>
            <a:off x="684000" y="2448000"/>
            <a:ext cx="7776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2453010258"/>
      </p:ext>
    </p:extLst>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line, Subhead,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7" name="Inhaltsplatzhalter 2"/>
          <p:cNvSpPr>
            <a:spLocks noGrp="1"/>
          </p:cNvSpPr>
          <p:nvPr>
            <p:ph idx="1" hasCustomPrompt="1"/>
          </p:nvPr>
        </p:nvSpPr>
        <p:spPr>
          <a:xfrm>
            <a:off x="684000" y="2448000"/>
            <a:ext cx="7776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1335835877"/>
      </p:ext>
    </p:extLst>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Subhead, Bulletpoints,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6" name="Bildplatzhalter 2"/>
          <p:cNvSpPr>
            <a:spLocks noGrp="1"/>
          </p:cNvSpPr>
          <p:nvPr>
            <p:ph type="pic" idx="12" hasCustomPrompt="1"/>
          </p:nvPr>
        </p:nvSpPr>
        <p:spPr>
          <a:xfrm>
            <a:off x="6786000" y="2448001"/>
            <a:ext cx="2358000" cy="2052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581427851"/>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Subhead, Bulletpoints, großes Bild ">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7" name="Inhaltsplatzhalter 2"/>
          <p:cNvSpPr>
            <a:spLocks noGrp="1"/>
          </p:cNvSpPr>
          <p:nvPr>
            <p:ph idx="1" hasCustomPrompt="1"/>
          </p:nvPr>
        </p:nvSpPr>
        <p:spPr>
          <a:xfrm>
            <a:off x="684000" y="2448000"/>
            <a:ext cx="576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Bildplatzhalter 2"/>
          <p:cNvSpPr>
            <a:spLocks noGrp="1"/>
          </p:cNvSpPr>
          <p:nvPr>
            <p:ph type="pic" idx="12" hasCustomPrompt="1"/>
          </p:nvPr>
        </p:nvSpPr>
        <p:spPr>
          <a:xfrm>
            <a:off x="6786000" y="2448001"/>
            <a:ext cx="2358000" cy="3348000"/>
          </a:xfrm>
        </p:spPr>
        <p:txBody>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dirty="0" smtClean="0"/>
              <a:t>Click on symbol </a:t>
            </a:r>
            <a:br>
              <a:rPr lang="en-GB" noProof="0" dirty="0" smtClean="0"/>
            </a:br>
            <a:r>
              <a:rPr lang="en-GB" noProof="0" dirty="0" smtClean="0"/>
              <a:t>to add image</a:t>
            </a:r>
          </a:p>
        </p:txBody>
      </p:sp>
    </p:spTree>
    <p:extLst>
      <p:ext uri="{BB962C8B-B14F-4D97-AF65-F5344CB8AC3E}">
        <p14:creationId xmlns:p14="http://schemas.microsoft.com/office/powerpoint/2010/main" val="1801626705"/>
      </p:ext>
    </p:extLst>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adline, 2 Spalten, Subheadline,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21/10/2016</a:t>
            </a:fld>
            <a:endParaRPr lang="en-GB" dirty="0" smtClean="0"/>
          </a:p>
        </p:txBody>
      </p:sp>
      <p:sp>
        <p:nvSpPr>
          <p:cNvPr id="7" name="Inhaltsplatzhalter 2"/>
          <p:cNvSpPr>
            <a:spLocks noGrp="1"/>
          </p:cNvSpPr>
          <p:nvPr>
            <p:ph idx="1" hasCustomPrompt="1"/>
          </p:nvPr>
        </p:nvSpPr>
        <p:spPr>
          <a:xfrm>
            <a:off x="684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
        <p:nvSpPr>
          <p:cNvPr id="8" name="Inhaltsplatzhalter 2"/>
          <p:cNvSpPr>
            <a:spLocks noGrp="1"/>
          </p:cNvSpPr>
          <p:nvPr>
            <p:ph idx="12" hasCustomPrompt="1"/>
          </p:nvPr>
        </p:nvSpPr>
        <p:spPr>
          <a:xfrm>
            <a:off x="4680000" y="2448000"/>
            <a:ext cx="3780000" cy="3816000"/>
          </a:xfrm>
        </p:spPr>
        <p:txBody>
          <a:bodyPr/>
          <a:lstStyle>
            <a:lvl1pPr marL="0" marR="0" indent="0" algn="l" defTabSz="914400" rtl="0" eaLnBrk="1" fontAlgn="base" latinLnBrk="0" hangingPunct="1">
              <a:lnSpc>
                <a:spcPct val="100000"/>
              </a:lnSpc>
              <a:spcBef>
                <a:spcPts val="400"/>
              </a:spcBef>
              <a:spcAft>
                <a:spcPts val="800"/>
              </a:spcAft>
              <a:buClr>
                <a:srgbClr val="C80F0F"/>
              </a:buClr>
              <a:buSzTx/>
              <a:buFontTx/>
              <a:buNone/>
              <a:tabLst>
                <a:tab pos="2190750" algn="l"/>
              </a:tabLst>
              <a:defRPr sz="1800" baseline="0"/>
            </a:lvl1pPr>
            <a:lvl2pPr marL="360000" indent="-360000">
              <a:buClr>
                <a:srgbClr val="C80F0F"/>
              </a:buClr>
              <a:buFont typeface="Arial" pitchFamily="34" charset="0"/>
              <a:buChar char="•"/>
              <a:defRPr sz="1800"/>
            </a:lvl2pPr>
            <a:lvl3pPr marL="720000">
              <a:defRPr sz="1800"/>
            </a:lvl3pPr>
            <a:lvl4pPr marL="1080000">
              <a:defRPr sz="1800" baseline="0"/>
            </a:lvl4pPr>
            <a:lvl5pPr marL="1440000">
              <a:defRPr sz="1800" baseline="0"/>
            </a:lvl5pPr>
            <a:lvl6pPr marL="1800000">
              <a:defRPr baseline="0"/>
            </a:lvl6pPr>
            <a:lvl7pPr marL="2160000">
              <a:defRPr baseline="0"/>
            </a:lvl7pPr>
            <a:lvl8pPr marL="2520000">
              <a:defRPr baseline="0"/>
            </a:lvl8pPr>
            <a:lvl9pPr marL="2880000">
              <a:defRPr/>
            </a:lvl9pPr>
          </a:lstStyle>
          <a:p>
            <a:pPr lvl="0"/>
            <a:r>
              <a:rPr lang="en-GB" noProof="0" dirty="0" smtClean="0"/>
              <a:t>Click here to add text</a:t>
            </a:r>
          </a:p>
          <a:p>
            <a:pPr lvl="1"/>
            <a:r>
              <a:rPr lang="en-GB" noProof="0" dirty="0" smtClean="0"/>
              <a:t>Second layer</a:t>
            </a:r>
          </a:p>
          <a:p>
            <a:pPr lvl="2"/>
            <a:r>
              <a:rPr lang="en-GB" noProof="0" dirty="0" smtClean="0"/>
              <a:t>Third layer</a:t>
            </a:r>
          </a:p>
          <a:p>
            <a:pPr lvl="3"/>
            <a:r>
              <a:rPr lang="en-GB" noProof="0" dirty="0" smtClean="0"/>
              <a:t>Fourth layer</a:t>
            </a:r>
          </a:p>
        </p:txBody>
      </p:sp>
    </p:spTree>
    <p:extLst>
      <p:ext uri="{BB962C8B-B14F-4D97-AF65-F5344CB8AC3E}">
        <p14:creationId xmlns:p14="http://schemas.microsoft.com/office/powerpoint/2010/main" val="4241795388"/>
      </p:ext>
    </p:extLst>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2 Spalten, Bulletpoints">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84000" y="1483200"/>
            <a:ext cx="7776000" cy="617928"/>
          </a:xfrm>
        </p:spPr>
        <p:txBody>
          <a:bodyPr/>
          <a:lstStyle/>
          <a:p>
            <a:r>
              <a:rPr lang="en-GB" noProof="0" dirty="0" smtClean="0"/>
              <a:t>Click here to add title</a:t>
            </a:r>
            <a:endParaRPr lang="de-DE" noProof="0" dirty="0"/>
          </a:p>
        </p:txBody>
      </p:sp>
      <p:sp>
        <p:nvSpPr>
          <p:cNvPr id="3" name="Fußzeilenplatzhalter 2"/>
          <p:cNvSpPr>
            <a:spLocks noGrp="1"/>
          </p:cNvSpPr>
          <p:nvPr>
            <p:ph type="ftr" sz="quarter" idx="10"/>
          </p:nvPr>
        </p:nvSpPr>
        <p:spPr/>
        <p:txBody>
          <a:bodyPr/>
          <a:lstStyle>
            <a:lvl1pPr>
              <a:defRPr/>
            </a:lvl1pPr>
          </a:lstStyle>
          <a:p>
            <a:r>
              <a:rPr lang="de-DE" dirty="0" smtClean="0"/>
              <a:t>XXX</a:t>
            </a:r>
            <a:endParaRPr lang="de-DE" dirty="0"/>
          </a:p>
        </p:txBody>
      </p:sp>
      <p:sp>
        <p:nvSpPr>
          <p:cNvPr id="4" name="Datumsplatzhalter 3"/>
          <p:cNvSpPr>
            <a:spLocks noGrp="1"/>
          </p:cNvSpPr>
          <p:nvPr>
            <p:ph type="dt" sz="half" idx="11"/>
          </p:nvPr>
        </p:nvSpPr>
        <p:spPr>
          <a:xfrm>
            <a:off x="679155" y="6581001"/>
            <a:ext cx="1295400" cy="246221"/>
          </a:xfrm>
        </p:spPr>
        <p:txBody>
          <a:bodyPr/>
          <a:lstStyle>
            <a:lvl1pPr marL="0" marR="0" indent="0" algn="l" defTabSz="914400" rtl="0" eaLnBrk="0" fontAlgn="base" latinLnBrk="0" hangingPunct="0">
              <a:lnSpc>
                <a:spcPct val="100000"/>
              </a:lnSpc>
              <a:spcBef>
                <a:spcPct val="0"/>
              </a:spcBef>
              <a:spcAft>
                <a:spcPct val="0"/>
              </a:spcAft>
              <a:buClrTx/>
              <a:buSzTx/>
              <a:buFontTx/>
              <a:buNone/>
              <a:tabLst/>
              <a:defRPr/>
            </a:lvl1pPr>
          </a:lstStyle>
          <a:p>
            <a:fld id="{0F9A5078-6F60-49E2-B50D-11C30D454C38}" type="datetime1">
              <a:rPr lang="en-GB" smtClean="0"/>
              <a:pPr/>
              <a:t>21/10/2016</a:t>
            </a:fld>
            <a:endParaRPr lang="en-GB" dirty="0" smtClean="0"/>
          </a:p>
        </p:txBody>
      </p:sp>
      <p:sp>
        <p:nvSpPr>
          <p:cNvPr id="9" name="Inhaltsplatzhalter 2"/>
          <p:cNvSpPr>
            <a:spLocks noGrp="1"/>
          </p:cNvSpPr>
          <p:nvPr>
            <p:ph idx="1" hasCustomPrompt="1"/>
          </p:nvPr>
        </p:nvSpPr>
        <p:spPr>
          <a:xfrm>
            <a:off x="683999"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
        <p:nvSpPr>
          <p:cNvPr id="10" name="Inhaltsplatzhalter 2"/>
          <p:cNvSpPr>
            <a:spLocks noGrp="1"/>
          </p:cNvSpPr>
          <p:nvPr>
            <p:ph idx="12" hasCustomPrompt="1"/>
          </p:nvPr>
        </p:nvSpPr>
        <p:spPr>
          <a:xfrm>
            <a:off x="4680000" y="2448000"/>
            <a:ext cx="3780000" cy="3816000"/>
          </a:xfrm>
        </p:spPr>
        <p:txBody>
          <a:bodyPr/>
          <a:lstStyle>
            <a:lvl1pPr>
              <a:defRPr sz="1800"/>
            </a:lvl1pPr>
            <a:lvl2pPr>
              <a:defRPr sz="1800"/>
            </a:lvl2pPr>
            <a:lvl3pPr>
              <a:defRPr sz="1800"/>
            </a:lvl3pPr>
            <a:lvl4pPr>
              <a:defRPr sz="1800"/>
            </a:lvl4pPr>
            <a:lvl5pPr>
              <a:defRPr sz="1800"/>
            </a:lvl5pPr>
          </a:lstStyle>
          <a:p>
            <a:pPr lvl="0"/>
            <a:r>
              <a:rPr lang="en-GB" noProof="0" dirty="0" smtClean="0"/>
              <a:t>First layer</a:t>
            </a:r>
          </a:p>
          <a:p>
            <a:pPr lvl="1"/>
            <a:r>
              <a:rPr lang="en-GB" noProof="0" dirty="0" smtClean="0"/>
              <a:t>Second layer</a:t>
            </a:r>
          </a:p>
          <a:p>
            <a:pPr lvl="2"/>
            <a:r>
              <a:rPr lang="en-GB" noProof="0" dirty="0" smtClean="0"/>
              <a:t>Third layer</a:t>
            </a:r>
          </a:p>
        </p:txBody>
      </p:sp>
    </p:spTree>
    <p:extLst>
      <p:ext uri="{BB962C8B-B14F-4D97-AF65-F5344CB8AC3E}">
        <p14:creationId xmlns:p14="http://schemas.microsoft.com/office/powerpoint/2010/main" val="9934572"/>
      </p:ext>
    </p:extLst>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8" name="Grafik 6"/>
          <p:cNvPicPr>
            <a:picLocks noChangeAspect="1"/>
          </p:cNvPicPr>
          <p:nvPr/>
        </p:nvPicPr>
        <p:blipFill>
          <a:blip r:embed="rId8">
            <a:extLst>
              <a:ext uri="{28A0092B-C50C-407E-A947-70E740481C1C}">
                <a14:useLocalDpi xmlns:a14="http://schemas.microsoft.com/office/drawing/2010/main" val="0"/>
              </a:ext>
            </a:extLst>
          </a:blip>
          <a:stretch>
            <a:fillRect/>
          </a:stretch>
        </p:blipFill>
        <p:spPr bwMode="auto">
          <a:xfrm>
            <a:off x="0" y="1810"/>
            <a:ext cx="9144000" cy="1115568"/>
          </a:xfrm>
          <a:prstGeom prst="rect">
            <a:avLst/>
          </a:prstGeom>
          <a:noFill/>
          <a:ln w="9525">
            <a:noFill/>
            <a:miter lim="800000"/>
            <a:headEnd/>
            <a:tailEnd/>
          </a:ln>
        </p:spPr>
      </p:pic>
      <p:pic>
        <p:nvPicPr>
          <p:cNvPr id="20" name="Grafik 8"/>
          <p:cNvPicPr>
            <a:picLocks noChangeAspect="1"/>
          </p:cNvPicPr>
          <p:nvPr/>
        </p:nvPicPr>
        <p:blipFill>
          <a:blip r:embed="rId9" cstate="print"/>
          <a:srcRect/>
          <a:stretch>
            <a:fillRect/>
          </a:stretch>
        </p:blipFill>
        <p:spPr bwMode="auto">
          <a:xfrm>
            <a:off x="0" y="5851525"/>
            <a:ext cx="9144000" cy="738188"/>
          </a:xfrm>
          <a:prstGeom prst="rect">
            <a:avLst/>
          </a:prstGeom>
          <a:noFill/>
          <a:ln w="9525">
            <a:noFill/>
            <a:miter lim="800000"/>
            <a:headEnd/>
            <a:tailEnd/>
          </a:ln>
        </p:spPr>
      </p:pic>
      <p:sp>
        <p:nvSpPr>
          <p:cNvPr id="75792" name="Rectangle 16"/>
          <p:cNvSpPr>
            <a:spLocks noGrp="1" noChangeArrowheads="1"/>
          </p:cNvSpPr>
          <p:nvPr>
            <p:ph type="body" idx="1"/>
          </p:nvPr>
        </p:nvSpPr>
        <p:spPr bwMode="auto">
          <a:xfrm>
            <a:off x="684000" y="2447999"/>
            <a:ext cx="7776000" cy="3816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First layer</a:t>
            </a:r>
          </a:p>
          <a:p>
            <a:pPr lvl="1"/>
            <a:r>
              <a:rPr lang="en-GB" noProof="0" dirty="0" smtClean="0"/>
              <a:t>Second layer</a:t>
            </a:r>
          </a:p>
          <a:p>
            <a:pPr lvl="2"/>
            <a:r>
              <a:rPr lang="en-GB" noProof="0" dirty="0" smtClean="0"/>
              <a:t>Third layer</a:t>
            </a:r>
          </a:p>
          <a:p>
            <a:pPr lvl="3"/>
            <a:r>
              <a:rPr lang="en-GB" noProof="0" dirty="0" smtClean="0"/>
              <a:t>Fourth layer</a:t>
            </a:r>
          </a:p>
        </p:txBody>
      </p:sp>
      <p:sp>
        <p:nvSpPr>
          <p:cNvPr id="14" name="Text Box 19"/>
          <p:cNvSpPr txBox="1">
            <a:spLocks noChangeArrowheads="1"/>
          </p:cNvSpPr>
          <p:nvPr/>
        </p:nvSpPr>
        <p:spPr bwMode="auto">
          <a:xfrm>
            <a:off x="7703687" y="6581001"/>
            <a:ext cx="927100" cy="246221"/>
          </a:xfrm>
          <a:prstGeom prst="rect">
            <a:avLst/>
          </a:prstGeom>
          <a:noFill/>
          <a:ln w="9525">
            <a:noFill/>
            <a:miter lim="800000"/>
            <a:headEnd/>
            <a:tailEnd/>
          </a:ln>
          <a:effectLst/>
        </p:spPr>
        <p:txBody>
          <a:bodyPr>
            <a:spAutoFit/>
          </a:bodyPr>
          <a:lstStyle>
            <a:defPPr>
              <a:defRPr lang="de-DE"/>
            </a:defPPr>
            <a:lvl1pPr algn="l" rtl="0" eaLnBrk="0" fontAlgn="base" hangingPunct="0">
              <a:spcBef>
                <a:spcPct val="0"/>
              </a:spcBef>
              <a:spcAft>
                <a:spcPct val="0"/>
              </a:spcAft>
              <a:defRPr sz="2200" b="1" kern="1200">
                <a:solidFill>
                  <a:srgbClr val="999999"/>
                </a:solidFill>
                <a:latin typeface="Arial" charset="0"/>
                <a:ea typeface="+mn-ea"/>
                <a:cs typeface="+mn-cs"/>
              </a:defRPr>
            </a:lvl1pPr>
            <a:lvl2pPr marL="457200" algn="l" rtl="0" eaLnBrk="0" fontAlgn="base" hangingPunct="0">
              <a:spcBef>
                <a:spcPct val="0"/>
              </a:spcBef>
              <a:spcAft>
                <a:spcPct val="0"/>
              </a:spcAft>
              <a:defRPr sz="2200" b="1" kern="1200">
                <a:solidFill>
                  <a:srgbClr val="999999"/>
                </a:solidFill>
                <a:latin typeface="Arial" charset="0"/>
                <a:ea typeface="+mn-ea"/>
                <a:cs typeface="+mn-cs"/>
              </a:defRPr>
            </a:lvl2pPr>
            <a:lvl3pPr marL="914400" algn="l" rtl="0" eaLnBrk="0" fontAlgn="base" hangingPunct="0">
              <a:spcBef>
                <a:spcPct val="0"/>
              </a:spcBef>
              <a:spcAft>
                <a:spcPct val="0"/>
              </a:spcAft>
              <a:defRPr sz="2200" b="1" kern="1200">
                <a:solidFill>
                  <a:srgbClr val="999999"/>
                </a:solidFill>
                <a:latin typeface="Arial" charset="0"/>
                <a:ea typeface="+mn-ea"/>
                <a:cs typeface="+mn-cs"/>
              </a:defRPr>
            </a:lvl3pPr>
            <a:lvl4pPr marL="1371600" algn="l" rtl="0" eaLnBrk="0" fontAlgn="base" hangingPunct="0">
              <a:spcBef>
                <a:spcPct val="0"/>
              </a:spcBef>
              <a:spcAft>
                <a:spcPct val="0"/>
              </a:spcAft>
              <a:defRPr sz="2200" b="1" kern="1200">
                <a:solidFill>
                  <a:srgbClr val="999999"/>
                </a:solidFill>
                <a:latin typeface="Arial" charset="0"/>
                <a:ea typeface="+mn-ea"/>
                <a:cs typeface="+mn-cs"/>
              </a:defRPr>
            </a:lvl4pPr>
            <a:lvl5pPr marL="1828800" algn="l" rtl="0" eaLnBrk="0" fontAlgn="base" hangingPunct="0">
              <a:spcBef>
                <a:spcPct val="0"/>
              </a:spcBef>
              <a:spcAft>
                <a:spcPct val="0"/>
              </a:spcAft>
              <a:defRPr sz="2200" b="1" kern="1200">
                <a:solidFill>
                  <a:srgbClr val="999999"/>
                </a:solidFill>
                <a:latin typeface="Arial" charset="0"/>
                <a:ea typeface="+mn-ea"/>
                <a:cs typeface="+mn-cs"/>
              </a:defRPr>
            </a:lvl5pPr>
            <a:lvl6pPr marL="2286000" algn="l" defTabSz="914400" rtl="0" eaLnBrk="1" latinLnBrk="0" hangingPunct="1">
              <a:defRPr sz="2200" b="1" kern="1200">
                <a:solidFill>
                  <a:srgbClr val="999999"/>
                </a:solidFill>
                <a:latin typeface="Arial" charset="0"/>
                <a:ea typeface="+mn-ea"/>
                <a:cs typeface="+mn-cs"/>
              </a:defRPr>
            </a:lvl6pPr>
            <a:lvl7pPr marL="2743200" algn="l" defTabSz="914400" rtl="0" eaLnBrk="1" latinLnBrk="0" hangingPunct="1">
              <a:defRPr sz="2200" b="1" kern="1200">
                <a:solidFill>
                  <a:srgbClr val="999999"/>
                </a:solidFill>
                <a:latin typeface="Arial" charset="0"/>
                <a:ea typeface="+mn-ea"/>
                <a:cs typeface="+mn-cs"/>
              </a:defRPr>
            </a:lvl7pPr>
            <a:lvl8pPr marL="3200400" algn="l" defTabSz="914400" rtl="0" eaLnBrk="1" latinLnBrk="0" hangingPunct="1">
              <a:defRPr sz="2200" b="1" kern="1200">
                <a:solidFill>
                  <a:srgbClr val="999999"/>
                </a:solidFill>
                <a:latin typeface="Arial" charset="0"/>
                <a:ea typeface="+mn-ea"/>
                <a:cs typeface="+mn-cs"/>
              </a:defRPr>
            </a:lvl8pPr>
            <a:lvl9pPr marL="3657600" algn="l" defTabSz="914400" rtl="0" eaLnBrk="1" latinLnBrk="0" hangingPunct="1">
              <a:defRPr sz="2200" b="1" kern="1200">
                <a:solidFill>
                  <a:srgbClr val="999999"/>
                </a:solidFill>
                <a:latin typeface="Arial" charset="0"/>
                <a:ea typeface="+mn-ea"/>
                <a:cs typeface="+mn-cs"/>
              </a:defRPr>
            </a:lvl9pPr>
          </a:lstStyle>
          <a:p>
            <a:r>
              <a:rPr lang="en-GB" sz="1000" b="0" noProof="0" dirty="0" smtClean="0">
                <a:solidFill>
                  <a:srgbClr val="6E6452"/>
                </a:solidFill>
                <a:latin typeface="Arial Narrow" pitchFamily="34" charset="0"/>
              </a:rPr>
              <a:t>Page </a:t>
            </a:r>
            <a:fld id="{327115CA-E6A4-425F-BB4F-A64D48743A27}" type="slidenum">
              <a:rPr lang="en-GB" sz="1000" b="0" noProof="0" smtClean="0">
                <a:solidFill>
                  <a:srgbClr val="6E6452"/>
                </a:solidFill>
                <a:latin typeface="Arial Narrow" pitchFamily="34" charset="0"/>
              </a:rPr>
              <a:pPr/>
              <a:t>‹#›</a:t>
            </a:fld>
            <a:endParaRPr lang="en-GB" sz="1000" b="0" noProof="0" dirty="0">
              <a:solidFill>
                <a:srgbClr val="6E6452"/>
              </a:solidFill>
              <a:latin typeface="Arial Narrow" pitchFamily="34" charset="0"/>
            </a:endParaRPr>
          </a:p>
        </p:txBody>
      </p:sp>
      <p:sp>
        <p:nvSpPr>
          <p:cNvPr id="15" name="Rectangle 25"/>
          <p:cNvSpPr>
            <a:spLocks noGrp="1" noChangeArrowheads="1"/>
          </p:cNvSpPr>
          <p:nvPr>
            <p:ph type="ftr" sz="quarter" idx="3"/>
          </p:nvPr>
        </p:nvSpPr>
        <p:spPr bwMode="auto">
          <a:xfrm>
            <a:off x="2862776" y="6581001"/>
            <a:ext cx="3418449"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lgn="ctr">
              <a:defRPr sz="1000" b="1" spc="70" baseline="0">
                <a:solidFill>
                  <a:srgbClr val="6E6452"/>
                </a:solidFill>
                <a:latin typeface="Arial Narrow" pitchFamily="34" charset="0"/>
              </a:defRPr>
            </a:lvl1pPr>
          </a:lstStyle>
          <a:p>
            <a:r>
              <a:rPr lang="de-DE" dirty="0" smtClean="0"/>
              <a:t>XXX</a:t>
            </a:r>
            <a:endParaRPr lang="de-DE" dirty="0"/>
          </a:p>
        </p:txBody>
      </p:sp>
      <p:sp>
        <p:nvSpPr>
          <p:cNvPr id="16" name="Rectangle 17"/>
          <p:cNvSpPr>
            <a:spLocks noGrp="1" noChangeArrowheads="1"/>
          </p:cNvSpPr>
          <p:nvPr>
            <p:ph type="dt" sz="half" idx="2"/>
          </p:nvPr>
        </p:nvSpPr>
        <p:spPr bwMode="auto">
          <a:xfrm>
            <a:off x="679155" y="6581001"/>
            <a:ext cx="1295400" cy="24622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spAutoFit/>
          </a:bodyPr>
          <a:lstStyle>
            <a:lvl1pPr>
              <a:defRPr sz="1000" b="0">
                <a:solidFill>
                  <a:srgbClr val="6E6452"/>
                </a:solidFill>
                <a:latin typeface="Arial Narrow" pitchFamily="34" charset="0"/>
              </a:defRPr>
            </a:lvl1pPr>
          </a:lstStyle>
          <a:p>
            <a:fld id="{0F9A5078-6F60-49E2-B50D-11C30D454C38}" type="datetime1">
              <a:rPr lang="en-GB" noProof="0" smtClean="0"/>
              <a:pPr/>
              <a:t>21/10/2016</a:t>
            </a:fld>
            <a:endParaRPr lang="en-GB" noProof="0" dirty="0"/>
          </a:p>
        </p:txBody>
      </p:sp>
      <p:sp>
        <p:nvSpPr>
          <p:cNvPr id="75791" name="Rectangle 15"/>
          <p:cNvSpPr>
            <a:spLocks noGrp="1" noChangeArrowheads="1"/>
          </p:cNvSpPr>
          <p:nvPr>
            <p:ph type="title"/>
          </p:nvPr>
        </p:nvSpPr>
        <p:spPr bwMode="auto">
          <a:xfrm>
            <a:off x="684000" y="1483200"/>
            <a:ext cx="7776000" cy="61792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dirty="0" smtClean="0"/>
              <a:t>Click here to add title</a:t>
            </a:r>
            <a:endParaRPr lang="de-DE" noProof="0" dirty="0" smtClean="0"/>
          </a:p>
        </p:txBody>
      </p:sp>
    </p:spTree>
  </p:cSld>
  <p:clrMap bg1="lt1" tx1="dk1" bg2="lt2" tx2="dk2" accent1="accent1" accent2="accent2" accent3="accent3" accent4="accent4" accent5="accent5" accent6="accent6" hlink="hlink" folHlink="folHlink"/>
  <p:sldLayoutIdLst>
    <p:sldLayoutId id="2147483706" r:id="rId1"/>
    <p:sldLayoutId id="2147483708" r:id="rId2"/>
    <p:sldLayoutId id="2147483709" r:id="rId3"/>
    <p:sldLayoutId id="2147483714" r:id="rId4"/>
    <p:sldLayoutId id="2147483710" r:id="rId5"/>
    <p:sldLayoutId id="2147483711" r:id="rId6"/>
  </p:sldLayoutIdLst>
  <p:transition/>
  <p:timing>
    <p:tnLst>
      <p:par>
        <p:cTn id="1" dur="indefinite" restart="never" nodeType="tmRoot"/>
      </p:par>
    </p:tnLst>
  </p:timing>
  <p:hf sldNum="0" hdr="0"/>
  <p:txStyles>
    <p:titleStyle>
      <a:lvl1pPr algn="l" rtl="0" eaLnBrk="1" fontAlgn="base" hangingPunct="1">
        <a:spcBef>
          <a:spcPct val="0"/>
        </a:spcBef>
        <a:spcAft>
          <a:spcPct val="0"/>
        </a:spcAft>
        <a:defRPr sz="2400">
          <a:solidFill>
            <a:srgbClr val="6E6452"/>
          </a:solidFill>
          <a:latin typeface="+mj-lt"/>
          <a:ea typeface="+mj-ea"/>
          <a:cs typeface="+mj-cs"/>
        </a:defRPr>
      </a:lvl1pPr>
      <a:lvl2pPr algn="l" rtl="0" eaLnBrk="1" fontAlgn="base" hangingPunct="1">
        <a:spcBef>
          <a:spcPct val="0"/>
        </a:spcBef>
        <a:spcAft>
          <a:spcPct val="0"/>
        </a:spcAft>
        <a:defRPr sz="3600">
          <a:solidFill>
            <a:schemeClr val="tx1"/>
          </a:solidFill>
          <a:latin typeface="Arial" charset="0"/>
        </a:defRPr>
      </a:lvl2pPr>
      <a:lvl3pPr algn="l" rtl="0" eaLnBrk="1" fontAlgn="base" hangingPunct="1">
        <a:spcBef>
          <a:spcPct val="0"/>
        </a:spcBef>
        <a:spcAft>
          <a:spcPct val="0"/>
        </a:spcAft>
        <a:defRPr sz="3600">
          <a:solidFill>
            <a:schemeClr val="tx1"/>
          </a:solidFill>
          <a:latin typeface="Arial" charset="0"/>
        </a:defRPr>
      </a:lvl3pPr>
      <a:lvl4pPr algn="l" rtl="0" eaLnBrk="1" fontAlgn="base" hangingPunct="1">
        <a:spcBef>
          <a:spcPct val="0"/>
        </a:spcBef>
        <a:spcAft>
          <a:spcPct val="0"/>
        </a:spcAft>
        <a:defRPr sz="3600">
          <a:solidFill>
            <a:schemeClr val="tx1"/>
          </a:solidFill>
          <a:latin typeface="Arial" charset="0"/>
        </a:defRPr>
      </a:lvl4pPr>
      <a:lvl5pPr algn="l" rtl="0" eaLnBrk="1" fontAlgn="base" hangingPunct="1">
        <a:spcBef>
          <a:spcPct val="0"/>
        </a:spcBef>
        <a:spcAft>
          <a:spcPct val="0"/>
        </a:spcAft>
        <a:defRPr sz="3600">
          <a:solidFill>
            <a:schemeClr val="tx1"/>
          </a:solidFill>
          <a:latin typeface="Arial" charset="0"/>
        </a:defRPr>
      </a:lvl5pPr>
      <a:lvl6pPr marL="457200" algn="l" rtl="0" eaLnBrk="1" fontAlgn="base" hangingPunct="1">
        <a:spcBef>
          <a:spcPct val="0"/>
        </a:spcBef>
        <a:spcAft>
          <a:spcPct val="0"/>
        </a:spcAft>
        <a:defRPr sz="3600">
          <a:solidFill>
            <a:schemeClr val="tx1"/>
          </a:solidFill>
          <a:latin typeface="Arial" charset="0"/>
        </a:defRPr>
      </a:lvl6pPr>
      <a:lvl7pPr marL="914400" algn="l" rtl="0" eaLnBrk="1" fontAlgn="base" hangingPunct="1">
        <a:spcBef>
          <a:spcPct val="0"/>
        </a:spcBef>
        <a:spcAft>
          <a:spcPct val="0"/>
        </a:spcAft>
        <a:defRPr sz="3600">
          <a:solidFill>
            <a:schemeClr val="tx1"/>
          </a:solidFill>
          <a:latin typeface="Arial" charset="0"/>
        </a:defRPr>
      </a:lvl7pPr>
      <a:lvl8pPr marL="1371600" algn="l" rtl="0" eaLnBrk="1" fontAlgn="base" hangingPunct="1">
        <a:spcBef>
          <a:spcPct val="0"/>
        </a:spcBef>
        <a:spcAft>
          <a:spcPct val="0"/>
        </a:spcAft>
        <a:defRPr sz="3600">
          <a:solidFill>
            <a:schemeClr val="tx1"/>
          </a:solidFill>
          <a:latin typeface="Arial" charset="0"/>
        </a:defRPr>
      </a:lvl8pPr>
      <a:lvl9pPr marL="1828800" algn="l" rtl="0" eaLnBrk="1" fontAlgn="base" hangingPunct="1">
        <a:spcBef>
          <a:spcPct val="0"/>
        </a:spcBef>
        <a:spcAft>
          <a:spcPct val="0"/>
        </a:spcAft>
        <a:defRPr sz="3600">
          <a:solidFill>
            <a:schemeClr val="tx1"/>
          </a:solidFill>
          <a:latin typeface="Arial" charset="0"/>
        </a:defRPr>
      </a:lvl9pPr>
    </p:titleStyle>
    <p:bodyStyle>
      <a:lvl1pPr marL="360000" indent="-360000" algn="l" rtl="0" eaLnBrk="1" fontAlgn="base" hangingPunct="1">
        <a:spcBef>
          <a:spcPts val="400"/>
        </a:spcBef>
        <a:spcAft>
          <a:spcPts val="800"/>
        </a:spcAft>
        <a:buClr>
          <a:srgbClr val="C80F0F"/>
        </a:buClr>
        <a:buFont typeface="Arial" pitchFamily="34" charset="0"/>
        <a:buChar char="•"/>
        <a:tabLst>
          <a:tab pos="2190750" algn="l"/>
        </a:tabLst>
        <a:defRPr sz="1800">
          <a:solidFill>
            <a:srgbClr val="6E6452"/>
          </a:solidFill>
          <a:latin typeface="+mn-lt"/>
          <a:ea typeface="+mn-ea"/>
          <a:cs typeface="+mn-cs"/>
        </a:defRPr>
      </a:lvl1pPr>
      <a:lvl2pPr marL="72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2pPr>
      <a:lvl3pPr marL="1080000" indent="-360000" algn="l" rtl="0" eaLnBrk="1" fontAlgn="base" hangingPunct="1">
        <a:spcBef>
          <a:spcPts val="400"/>
        </a:spcBef>
        <a:spcAft>
          <a:spcPts val="800"/>
        </a:spcAft>
        <a:buClr>
          <a:srgbClr val="6E6452"/>
        </a:buClr>
        <a:buFont typeface="Arial" pitchFamily="34" charset="0"/>
        <a:buChar char="•"/>
        <a:tabLst>
          <a:tab pos="2190750" algn="l"/>
        </a:tabLst>
        <a:defRPr sz="1800">
          <a:solidFill>
            <a:srgbClr val="6E6452"/>
          </a:solidFill>
          <a:latin typeface="+mn-lt"/>
        </a:defRPr>
      </a:lvl3pPr>
      <a:lvl4pPr marL="14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4pPr>
      <a:lvl5pPr marL="180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5pPr>
      <a:lvl6pPr marL="216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6pPr>
      <a:lvl7pPr marL="252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7pPr>
      <a:lvl8pPr marL="288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8pPr>
      <a:lvl9pPr marL="3240000" indent="-360000" algn="l" rtl="0" eaLnBrk="1" fontAlgn="base" hangingPunct="1">
        <a:spcBef>
          <a:spcPts val="400"/>
        </a:spcBef>
        <a:spcAft>
          <a:spcPts val="800"/>
        </a:spcAft>
        <a:buClr>
          <a:srgbClr val="6E6452"/>
        </a:buClr>
        <a:buFont typeface="Arial" pitchFamily="34" charset="0"/>
        <a:buChar char="•"/>
        <a:tabLst>
          <a:tab pos="2190750" algn="l"/>
        </a:tabLst>
        <a:defRPr sz="1800" baseline="0">
          <a:solidFill>
            <a:srgbClr val="6E6452"/>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www.serviciilocale.md/" TargetMode="External"/><Relationship Id="rId7" Type="http://schemas.openxmlformats.org/officeDocument/2006/relationships/image" Target="../media/image6.png"/><Relationship Id="rId2" Type="http://schemas.openxmlformats.org/officeDocument/2006/relationships/hyperlink" Target="http://www.giz.de/"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eg"/></Relationships>
</file>

<file path=ppt/slides/_rels/slide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el 15"/>
          <p:cNvSpPr>
            <a:spLocks noGrp="1"/>
          </p:cNvSpPr>
          <p:nvPr>
            <p:ph type="title"/>
          </p:nvPr>
        </p:nvSpPr>
        <p:spPr>
          <a:xfrm>
            <a:off x="608783" y="1555646"/>
            <a:ext cx="7776000" cy="4960563"/>
          </a:xfrm>
        </p:spPr>
        <p:txBody>
          <a:bodyPr/>
          <a:lstStyle/>
          <a:p>
            <a:pPr algn="ctr"/>
            <a:r>
              <a:rPr lang="ro-RO" b="1" dirty="0" smtClean="0">
                <a:solidFill>
                  <a:srgbClr val="002060"/>
                </a:solidFill>
              </a:rPr>
              <a:t>Curs de instruire pentru angajaţii serviciilor abonaţi a operatorilor „Apă-Canal”</a:t>
            </a:r>
            <a:r>
              <a:rPr lang="en-US" dirty="0">
                <a:solidFill>
                  <a:srgbClr val="002060"/>
                </a:solidFill>
              </a:rPr>
              <a:t/>
            </a:r>
            <a:br>
              <a:rPr lang="en-US" dirty="0">
                <a:solidFill>
                  <a:srgbClr val="002060"/>
                </a:solidFill>
              </a:rPr>
            </a:br>
            <a:r>
              <a:rPr lang="ro-RO" b="1" dirty="0" smtClean="0">
                <a:solidFill>
                  <a:srgbClr val="002060"/>
                </a:solidFill>
              </a:rPr>
              <a:t/>
            </a:r>
            <a:br>
              <a:rPr lang="ro-RO" b="1" dirty="0" smtClean="0">
                <a:solidFill>
                  <a:srgbClr val="002060"/>
                </a:solidFill>
              </a:rPr>
            </a:br>
            <a:r>
              <a:rPr lang="ro-RO" b="1" dirty="0" smtClean="0">
                <a:solidFill>
                  <a:srgbClr val="002060"/>
                </a:solidFill>
              </a:rPr>
              <a:t>Modulul 1:Legislaţia naţională şi internaţională în domeniul serviciilor abonaţi pentru </a:t>
            </a:r>
            <a:br>
              <a:rPr lang="ro-RO" b="1" dirty="0" smtClean="0">
                <a:solidFill>
                  <a:srgbClr val="002060"/>
                </a:solidFill>
              </a:rPr>
            </a:br>
            <a:r>
              <a:rPr lang="ro-RO" b="1" dirty="0" smtClean="0">
                <a:solidFill>
                  <a:srgbClr val="002060"/>
                </a:solidFill>
              </a:rPr>
              <a:t>Operatorii „Apă – Canal”</a:t>
            </a:r>
            <a:r>
              <a:rPr lang="ro-RO" b="1" dirty="0" smtClean="0">
                <a:solidFill>
                  <a:srgbClr val="FF0000"/>
                </a:solidFill>
              </a:rPr>
              <a:t/>
            </a:r>
            <a:br>
              <a:rPr lang="ro-RO" b="1" dirty="0" smtClean="0">
                <a:solidFill>
                  <a:srgbClr val="FF0000"/>
                </a:solidFill>
              </a:rPr>
            </a:br>
            <a:r>
              <a:rPr lang="ro-RO" b="1" dirty="0" smtClean="0">
                <a:solidFill>
                  <a:srgbClr val="FF0000"/>
                </a:solidFill>
              </a:rPr>
              <a:t>Sesiunea </a:t>
            </a:r>
            <a:r>
              <a:rPr lang="en-US" b="1" dirty="0" smtClean="0">
                <a:solidFill>
                  <a:srgbClr val="FF0000"/>
                </a:solidFill>
              </a:rPr>
              <a:t>2</a:t>
            </a:r>
            <a:r>
              <a:rPr lang="ro-RO" b="1" dirty="0" smtClean="0">
                <a:solidFill>
                  <a:srgbClr val="FF0000"/>
                </a:solidFill>
              </a:rPr>
              <a:t>:</a:t>
            </a:r>
            <a:br>
              <a:rPr lang="ro-RO" b="1" dirty="0" smtClean="0">
                <a:solidFill>
                  <a:srgbClr val="FF0000"/>
                </a:solidFill>
              </a:rPr>
            </a:br>
            <a:r>
              <a:rPr lang="pt-BR" b="1" dirty="0">
                <a:solidFill>
                  <a:srgbClr val="FF0000"/>
                </a:solidFill>
              </a:rPr>
              <a:t>Cadru legal și normativ de reglementare </a:t>
            </a:r>
            <a:r>
              <a:rPr lang="ro-RO" b="1" dirty="0" smtClean="0">
                <a:solidFill>
                  <a:srgbClr val="FF0000"/>
                </a:solidFill>
              </a:rPr>
              <a:t/>
            </a:r>
            <a:br>
              <a:rPr lang="ro-RO" b="1" dirty="0" smtClean="0">
                <a:solidFill>
                  <a:srgbClr val="FF0000"/>
                </a:solidFill>
              </a:rPr>
            </a:br>
            <a:r>
              <a:rPr lang="pt-BR" b="1" dirty="0" smtClean="0">
                <a:solidFill>
                  <a:srgbClr val="FF0000"/>
                </a:solidFill>
              </a:rPr>
              <a:t>a </a:t>
            </a:r>
            <a:r>
              <a:rPr lang="pt-BR" b="1" dirty="0">
                <a:solidFill>
                  <a:srgbClr val="FF0000"/>
                </a:solidFill>
              </a:rPr>
              <a:t>sectorului de alimentare cu </a:t>
            </a:r>
            <a:r>
              <a:rPr lang="pt-BR" b="1" dirty="0" smtClean="0">
                <a:solidFill>
                  <a:srgbClr val="FF0000"/>
                </a:solidFill>
              </a:rPr>
              <a:t>apă </a:t>
            </a:r>
            <a:r>
              <a:rPr lang="pt-BR" b="1" dirty="0">
                <a:solidFill>
                  <a:srgbClr val="FF0000"/>
                </a:solidFill>
              </a:rPr>
              <a:t>și de </a:t>
            </a:r>
            <a:r>
              <a:rPr lang="pt-BR" b="1" dirty="0" smtClean="0">
                <a:solidFill>
                  <a:srgbClr val="FF0000"/>
                </a:solidFill>
              </a:rPr>
              <a:t>canalizare</a:t>
            </a:r>
            <a:r>
              <a:rPr lang="ro-RO" sz="2000" b="1" dirty="0" smtClean="0">
                <a:solidFill>
                  <a:srgbClr val="FF0000"/>
                </a:solidFill>
              </a:rPr>
              <a:t/>
            </a:r>
            <a:br>
              <a:rPr lang="ro-RO" sz="2000" b="1" dirty="0" smtClean="0">
                <a:solidFill>
                  <a:srgbClr val="FF0000"/>
                </a:solidFill>
              </a:rPr>
            </a:br>
            <a:r>
              <a:rPr lang="ro-RO" sz="2000" b="1" dirty="0" smtClean="0">
                <a:solidFill>
                  <a:srgbClr val="FF0000"/>
                </a:solidFill>
              </a:rPr>
              <a:t/>
            </a:r>
            <a:br>
              <a:rPr lang="ro-RO" sz="2000" b="1" dirty="0" smtClean="0">
                <a:solidFill>
                  <a:srgbClr val="FF0000"/>
                </a:solidFill>
              </a:rPr>
            </a:br>
            <a:r>
              <a:rPr lang="ro-RO" sz="2000" b="1" dirty="0">
                <a:solidFill>
                  <a:srgbClr val="FF0000"/>
                </a:solidFill>
              </a:rPr>
              <a:t/>
            </a:r>
            <a:br>
              <a:rPr lang="ro-RO" sz="2000" b="1" dirty="0">
                <a:solidFill>
                  <a:srgbClr val="FF0000"/>
                </a:solidFill>
              </a:rPr>
            </a:br>
            <a:r>
              <a:rPr lang="ro-RO" sz="1400" b="1" dirty="0" smtClean="0">
                <a:solidFill>
                  <a:srgbClr val="002060"/>
                </a:solidFill>
              </a:rPr>
              <a:t>Expert legal/instituțioal</a:t>
            </a:r>
            <a:br>
              <a:rPr lang="ro-RO" sz="1400" b="1" dirty="0" smtClean="0">
                <a:solidFill>
                  <a:srgbClr val="002060"/>
                </a:solidFill>
              </a:rPr>
            </a:br>
            <a:r>
              <a:rPr lang="ro-RO" sz="1400" b="1" dirty="0" smtClean="0">
                <a:solidFill>
                  <a:srgbClr val="002060"/>
                </a:solidFill>
              </a:rPr>
              <a:t>Liliana BELECCIU</a:t>
            </a:r>
            <a:br>
              <a:rPr lang="ro-RO" sz="1400" b="1" dirty="0" smtClean="0">
                <a:solidFill>
                  <a:srgbClr val="002060"/>
                </a:solidFill>
              </a:rPr>
            </a:br>
            <a:r>
              <a:rPr lang="ro-RO" sz="1400" b="1" dirty="0" smtClean="0">
                <a:solidFill>
                  <a:srgbClr val="002060"/>
                </a:solidFill>
              </a:rPr>
              <a:t/>
            </a:r>
            <a:br>
              <a:rPr lang="ro-RO" sz="1400" b="1" dirty="0" smtClean="0">
                <a:solidFill>
                  <a:srgbClr val="002060"/>
                </a:solidFill>
              </a:rPr>
            </a:br>
            <a:r>
              <a:rPr lang="ro-RO" sz="1400" b="1" dirty="0" smtClean="0">
                <a:solidFill>
                  <a:srgbClr val="002060"/>
                </a:solidFill>
              </a:rPr>
              <a:t/>
            </a:r>
            <a:br>
              <a:rPr lang="ro-RO" sz="1400" b="1" dirty="0" smtClean="0">
                <a:solidFill>
                  <a:srgbClr val="002060"/>
                </a:solidFill>
              </a:rPr>
            </a:br>
            <a:r>
              <a:rPr lang="en-US" sz="1400" b="1" dirty="0" smtClean="0">
                <a:solidFill>
                  <a:srgbClr val="002060"/>
                </a:solidFill>
              </a:rPr>
              <a:t>25 </a:t>
            </a:r>
            <a:r>
              <a:rPr lang="en-US" sz="1400" b="1" dirty="0" err="1" smtClean="0">
                <a:solidFill>
                  <a:srgbClr val="002060"/>
                </a:solidFill>
              </a:rPr>
              <a:t>octombrie</a:t>
            </a:r>
            <a:r>
              <a:rPr lang="en-US" sz="1400" b="1" dirty="0" smtClean="0">
                <a:solidFill>
                  <a:srgbClr val="002060"/>
                </a:solidFill>
              </a:rPr>
              <a:t> 2016, </a:t>
            </a:r>
            <a:r>
              <a:rPr lang="ro-RO" sz="1400" b="1" dirty="0" smtClean="0">
                <a:solidFill>
                  <a:srgbClr val="002060"/>
                </a:solidFill>
              </a:rPr>
              <a:t>Chișinău </a:t>
            </a:r>
            <a:r>
              <a:rPr lang="ro-RO" sz="2000" b="1" dirty="0" smtClean="0"/>
              <a:t/>
            </a:r>
            <a:br>
              <a:rPr lang="ro-RO" sz="2000" b="1" dirty="0" smtClean="0"/>
            </a:br>
            <a:r>
              <a:rPr lang="ro-RO" b="1" dirty="0" smtClean="0"/>
              <a:t> </a:t>
            </a:r>
            <a:endParaRPr lang="de-DE" b="1" dirty="0"/>
          </a:p>
        </p:txBody>
      </p:sp>
      <p:sp>
        <p:nvSpPr>
          <p:cNvPr id="3" name="Fußzeilenplatzhalter 2"/>
          <p:cNvSpPr>
            <a:spLocks noGrp="1"/>
          </p:cNvSpPr>
          <p:nvPr>
            <p:ph type="ftr" sz="quarter" idx="10"/>
          </p:nvPr>
        </p:nvSpPr>
        <p:spPr/>
        <p:txBody>
          <a:bodyPr/>
          <a:lstStyle/>
          <a:p>
            <a:r>
              <a:rPr lang="ro-RO" dirty="0" smtClean="0"/>
              <a:t>Liliana </a:t>
            </a:r>
            <a:r>
              <a:rPr lang="ro-RO" dirty="0" err="1" smtClean="0"/>
              <a:t>Belecciu</a:t>
            </a:r>
            <a:endParaRPr lang="en-BZ" dirty="0"/>
          </a:p>
        </p:txBody>
      </p:sp>
      <p:sp>
        <p:nvSpPr>
          <p:cNvPr id="4" name="Datumsplatzhalter 3"/>
          <p:cNvSpPr>
            <a:spLocks noGrp="1"/>
          </p:cNvSpPr>
          <p:nvPr>
            <p:ph type="dt" sz="half" idx="11"/>
          </p:nvPr>
        </p:nvSpPr>
        <p:spPr/>
        <p:txBody>
          <a:bodyPr/>
          <a:lstStyle/>
          <a:p>
            <a:fld id="{0F9A5078-6F60-49E2-B50D-11C30D454C38}" type="datetime1">
              <a:rPr lang="en-GB"/>
              <a:pPr/>
              <a:t>21/10/2016</a:t>
            </a:fld>
            <a:endParaRPr lang="de-DE" dirty="0"/>
          </a:p>
        </p:txBody>
      </p:sp>
      <p:sp>
        <p:nvSpPr>
          <p:cNvPr id="6"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4" name="Picture 2" descr="D:\docs\desktop\ELdZ_Mol_cmyk_rum.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1512691"/>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2.2. Reglementări naționale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ro-RO" dirty="0" smtClean="0"/>
              <a:t>VIII. </a:t>
            </a:r>
            <a:r>
              <a:rPr lang="vi-VN" dirty="0" smtClean="0"/>
              <a:t>Hotărârea </a:t>
            </a:r>
            <a:r>
              <a:rPr lang="vi-VN" dirty="0"/>
              <a:t>Agenţiei Naţionale pentru Reglementare în Energetică nr.741 din 18.12.2014  cu privire la aprobarea  Metodologiei de determinare, aprobare şi aplicare a  tarifelor pentru serviciul  public de alimentare cu apă, de canalizare şi de epurare a apelor uzate; </a:t>
            </a:r>
          </a:p>
          <a:p>
            <a:r>
              <a:rPr lang="ro-RO" dirty="0" smtClean="0"/>
              <a:t>IX. </a:t>
            </a:r>
            <a:r>
              <a:rPr lang="vi-VN" dirty="0" smtClean="0"/>
              <a:t>Hotărârea </a:t>
            </a:r>
            <a:r>
              <a:rPr lang="vi-VN" dirty="0"/>
              <a:t>Agenţiei Naţionale pentru Reglementare în Energetică nr. 271 din 16.12.2015  cu privire la aprobarea Regulamentului cu privire  la serviciul public de alimentare cu apă și de canalizare; </a:t>
            </a:r>
          </a:p>
          <a:p>
            <a:r>
              <a:rPr lang="ro-RO" dirty="0" smtClean="0"/>
              <a:t>X. </a:t>
            </a:r>
            <a:r>
              <a:rPr lang="vi-VN" dirty="0" smtClean="0"/>
              <a:t>Hotărârea </a:t>
            </a:r>
            <a:r>
              <a:rPr lang="vi-VN" dirty="0"/>
              <a:t>Agenţiei Naţionale pentru Reglementare în Energetică nr.180 din 10.06.2016  cu privire la aprobarea Regulamentului cu privire la stabilirea şi aprobarea, în scop de determinare a tarifelor, a consumului tehnologic şi a pierderilor de apă în sistemele publice de alimentare cu apă.</a:t>
            </a:r>
          </a:p>
          <a:p>
            <a:endParaRPr lang="ru-RU" dirty="0"/>
          </a:p>
        </p:txBody>
      </p:sp>
    </p:spTree>
    <p:extLst>
      <p:ext uri="{BB962C8B-B14F-4D97-AF65-F5344CB8AC3E}">
        <p14:creationId xmlns:p14="http://schemas.microsoft.com/office/powerpoint/2010/main" val="1329363081"/>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802800"/>
          </a:xfrm>
        </p:spPr>
        <p:txBody>
          <a:bodyPr/>
          <a:lstStyle/>
          <a:p>
            <a:pPr algn="ctr"/>
            <a:r>
              <a:rPr lang="vi-VN" dirty="0">
                <a:solidFill>
                  <a:srgbClr val="FF0000"/>
                </a:solidFill>
              </a:rPr>
              <a:t>I. Legea privind serviciul public de alimentare cu apă şi de canalizare nr. 303 din 13 decembrie </a:t>
            </a:r>
            <a:r>
              <a:rPr lang="vi-VN" dirty="0" smtClean="0">
                <a:solidFill>
                  <a:srgbClr val="FF0000"/>
                </a:solidFill>
              </a:rPr>
              <a:t>2013</a:t>
            </a:r>
            <a:r>
              <a:rPr lang="vi-VN" dirty="0"/>
              <a:t/>
            </a:r>
            <a:br>
              <a:rPr lang="vi-VN" dirty="0"/>
            </a:b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solidFill>
                <a:schemeClr val="tx2"/>
              </a:solidFill>
            </a:endParaRPr>
          </a:p>
          <a:p>
            <a:endParaRPr lang="ro-RO" dirty="0">
              <a:solidFill>
                <a:schemeClr val="tx2"/>
              </a:solidFill>
            </a:endParaRPr>
          </a:p>
          <a:p>
            <a:pPr algn="ctr"/>
            <a:r>
              <a:rPr lang="vi-VN" dirty="0" smtClean="0">
                <a:solidFill>
                  <a:schemeClr val="tx2"/>
                </a:solidFill>
              </a:rPr>
              <a:t>stabileşte </a:t>
            </a:r>
            <a:r>
              <a:rPr lang="vi-VN" dirty="0">
                <a:solidFill>
                  <a:schemeClr val="tx2"/>
                </a:solidFill>
              </a:rPr>
              <a:t>cadrul legal pentru înfiinţarea, organizarea, gestionarea, reglementarea şi monitorizarea funcţionării serviciului public de alimentare cu apă potabilă, tehnologică, de canalizare şi de epurare a apelor uzate menajere şi industriale în condiţii de accesibilitate, disponibilitate, fiabilitate, continuitate, competitivitate, transparenţă, cu respectarea normelor de calitate, de securitate şi de protecţie a mediului. </a:t>
            </a:r>
            <a:endParaRPr lang="ru-RU" dirty="0">
              <a:solidFill>
                <a:schemeClr val="tx2"/>
              </a:solidFill>
            </a:endParaRPr>
          </a:p>
        </p:txBody>
      </p:sp>
    </p:spTree>
    <p:extLst>
      <p:ext uri="{BB962C8B-B14F-4D97-AF65-F5344CB8AC3E}">
        <p14:creationId xmlns:p14="http://schemas.microsoft.com/office/powerpoint/2010/main" val="227183948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199"/>
            <a:ext cx="7776000" cy="1206838"/>
          </a:xfrm>
        </p:spPr>
        <p:txBody>
          <a:bodyPr/>
          <a:lstStyle/>
          <a:p>
            <a:pPr algn="ctr"/>
            <a:r>
              <a:rPr lang="vi-VN" dirty="0">
                <a:solidFill>
                  <a:srgbClr val="FF0000"/>
                </a:solidFill>
              </a:rPr>
              <a:t>I. Legea privind serviciul public de alimentare cu apă şi de canalizare nr. 303 din 13 decembrie </a:t>
            </a:r>
            <a:r>
              <a:rPr lang="vi-VN" dirty="0" smtClean="0">
                <a:solidFill>
                  <a:srgbClr val="FF0000"/>
                </a:solidFill>
              </a:rPr>
              <a:t>2013</a:t>
            </a:r>
            <a:r>
              <a:rPr lang="ro-RO" dirty="0" smtClean="0">
                <a:solidFill>
                  <a:srgbClr val="FF0000"/>
                </a:solidFill>
              </a:rPr>
              <a:t> statuează:</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721934"/>
            <a:ext cx="7776000" cy="3542065"/>
          </a:xfrm>
        </p:spPr>
        <p:txBody>
          <a:bodyPr/>
          <a:lstStyle/>
          <a:p>
            <a:pPr marL="285750" indent="-285750">
              <a:buFont typeface="Wingdings" panose="05000000000000000000" pitchFamily="2" charset="2"/>
              <a:buChar char="ü"/>
            </a:pPr>
            <a:r>
              <a:rPr lang="vi-VN" dirty="0"/>
              <a:t>competențele autorităților publice în sectorul de alimentare cu apă și de canalizare(Guvernului, Ministerului mediului, ANRE, autoritățile publice locale); </a:t>
            </a:r>
          </a:p>
          <a:p>
            <a:pPr marL="285750" indent="-285750">
              <a:buFont typeface="Wingdings" panose="05000000000000000000" pitchFamily="2" charset="2"/>
              <a:buChar char="ü"/>
            </a:pPr>
            <a:r>
              <a:rPr lang="vi-VN" dirty="0"/>
              <a:t>instituirea Agenției Naționale pentru Reglementări în Energetică drept autoritate de reglementare a sectorului de alimentare cu apă și de canalizare; </a:t>
            </a:r>
          </a:p>
          <a:p>
            <a:pPr marL="285750" indent="-285750">
              <a:buFont typeface="Wingdings" panose="05000000000000000000" pitchFamily="2" charset="2"/>
              <a:buChar char="ü"/>
            </a:pPr>
            <a:r>
              <a:rPr lang="vi-VN" dirty="0"/>
              <a:t>formele de gestiune a serviciului:gestiunea directă, gestiunea delegată;</a:t>
            </a:r>
          </a:p>
          <a:p>
            <a:pPr marL="285750" indent="-285750">
              <a:buFont typeface="Wingdings" panose="05000000000000000000" pitchFamily="2" charset="2"/>
              <a:buChar char="ü"/>
            </a:pPr>
            <a:r>
              <a:rPr lang="vi-VN" dirty="0"/>
              <a:t>contractul de delegare a gestiunii serviciului încheiat între autoritatea publică locală și operator, unde sunt stabilite drepturile și obligațiile părților; </a:t>
            </a:r>
          </a:p>
        </p:txBody>
      </p:sp>
    </p:spTree>
    <p:extLst>
      <p:ext uri="{BB962C8B-B14F-4D97-AF65-F5344CB8AC3E}">
        <p14:creationId xmlns:p14="http://schemas.microsoft.com/office/powerpoint/2010/main" val="1259254485"/>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802800"/>
          </a:xfrm>
        </p:spPr>
        <p:txBody>
          <a:bodyPr/>
          <a:lstStyle/>
          <a:p>
            <a:pPr algn="ctr"/>
            <a:r>
              <a:rPr lang="vi-VN" dirty="0">
                <a:solidFill>
                  <a:srgbClr val="FF0000"/>
                </a:solidFill>
              </a:rPr>
              <a:t>I. Legea privind serviciul public de alimentare cu apă şi de canalizare nr. 303 din 13 decembrie </a:t>
            </a:r>
            <a:r>
              <a:rPr lang="vi-VN" dirty="0" smtClean="0">
                <a:solidFill>
                  <a:srgbClr val="FF0000"/>
                </a:solidFill>
              </a:rPr>
              <a:t>2013</a:t>
            </a:r>
            <a:r>
              <a:rPr lang="ro-RO" dirty="0" smtClean="0">
                <a:solidFill>
                  <a:srgbClr val="FF0000"/>
                </a:solidFill>
              </a:rPr>
              <a:t> statuează:</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448000"/>
            <a:ext cx="7776000" cy="4037860"/>
          </a:xfrm>
        </p:spPr>
        <p:txBody>
          <a:bodyPr/>
          <a:lstStyle/>
          <a:p>
            <a:pPr marL="285750" indent="-285750">
              <a:buFont typeface="Wingdings" panose="05000000000000000000" pitchFamily="2" charset="2"/>
              <a:buChar char="ü"/>
            </a:pPr>
            <a:endParaRPr lang="ro-RO" dirty="0" smtClean="0"/>
          </a:p>
          <a:p>
            <a:pPr marL="285750" indent="-285750">
              <a:buFont typeface="Wingdings" panose="05000000000000000000" pitchFamily="2" charset="2"/>
              <a:buChar char="ü"/>
            </a:pPr>
            <a:r>
              <a:rPr lang="vi-VN" dirty="0" smtClean="0"/>
              <a:t>drepturile </a:t>
            </a:r>
            <a:r>
              <a:rPr lang="vi-VN" dirty="0"/>
              <a:t>și obligațiile operatorului și consumatorului;</a:t>
            </a:r>
          </a:p>
          <a:p>
            <a:pPr marL="285750" indent="-285750">
              <a:buFont typeface="Wingdings" panose="05000000000000000000" pitchFamily="2" charset="2"/>
              <a:buChar char="ü"/>
            </a:pPr>
            <a:r>
              <a:rPr lang="vi-VN" dirty="0"/>
              <a:t>condițiile de furnizare/prestare a serviciului public de alimentare cu apă și de canalizare;</a:t>
            </a:r>
          </a:p>
          <a:p>
            <a:pPr marL="285750" indent="-285750">
              <a:buFont typeface="Wingdings" panose="05000000000000000000" pitchFamily="2" charset="2"/>
              <a:buChar char="ü"/>
            </a:pPr>
            <a:r>
              <a:rPr lang="vi-VN" dirty="0"/>
              <a:t>facturarea și achitarea serviciului;</a:t>
            </a:r>
          </a:p>
          <a:p>
            <a:pPr marL="285750" indent="-285750">
              <a:buFont typeface="Wingdings" panose="05000000000000000000" pitchFamily="2" charset="2"/>
              <a:buChar char="ü"/>
            </a:pPr>
            <a:r>
              <a:rPr lang="vi-VN" dirty="0"/>
              <a:t>procedura de obținere a licențelor de către operatori;</a:t>
            </a:r>
          </a:p>
          <a:p>
            <a:pPr marL="285750" indent="-285750">
              <a:buFont typeface="Wingdings" panose="05000000000000000000" pitchFamily="2" charset="2"/>
              <a:buChar char="ü"/>
            </a:pPr>
            <a:r>
              <a:rPr lang="vi-VN" dirty="0"/>
              <a:t>modalitatea de determinare și aprobare a tarifelor;</a:t>
            </a:r>
          </a:p>
          <a:p>
            <a:pPr marL="285750" indent="-285750">
              <a:buFont typeface="Wingdings" panose="05000000000000000000" pitchFamily="2" charset="2"/>
              <a:buChar char="ü"/>
            </a:pPr>
            <a:r>
              <a:rPr lang="vi-VN" dirty="0"/>
              <a:t>finanțarea serviciului de alimentare cu apă și de canalizare etc.</a:t>
            </a:r>
          </a:p>
          <a:p>
            <a:pPr marL="285750" indent="-285750">
              <a:buFont typeface="Wingdings" panose="05000000000000000000" pitchFamily="2" charset="2"/>
              <a:buChar char="ü"/>
            </a:pPr>
            <a:endParaRPr lang="ro-RO" dirty="0" smtClean="0"/>
          </a:p>
        </p:txBody>
      </p:sp>
    </p:spTree>
    <p:extLst>
      <p:ext uri="{BB962C8B-B14F-4D97-AF65-F5344CB8AC3E}">
        <p14:creationId xmlns:p14="http://schemas.microsoft.com/office/powerpoint/2010/main" val="2071713815"/>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877228"/>
          </a:xfrm>
        </p:spPr>
        <p:txBody>
          <a:bodyPr/>
          <a:lstStyle/>
          <a:p>
            <a:pPr algn="ctr"/>
            <a:r>
              <a:rPr lang="vi-VN" dirty="0">
                <a:solidFill>
                  <a:srgbClr val="FF0000"/>
                </a:solidFill>
              </a:rPr>
              <a:t>II. Legea serviciilor publice de gospodărie comunală nr. 1402-XV din </a:t>
            </a:r>
            <a:r>
              <a:rPr lang="vi-VN" dirty="0" smtClean="0">
                <a:solidFill>
                  <a:srgbClr val="FF0000"/>
                </a:solidFill>
              </a:rPr>
              <a:t>24.10.2002 </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algn="ctr"/>
            <a:endParaRPr lang="ro-RO" dirty="0" smtClean="0"/>
          </a:p>
          <a:p>
            <a:pPr marL="285750" indent="-285750" algn="ctr">
              <a:buFont typeface="Wingdings" panose="05000000000000000000" pitchFamily="2" charset="2"/>
              <a:buChar char="ü"/>
            </a:pPr>
            <a:r>
              <a:rPr lang="vi-VN" dirty="0" smtClean="0"/>
              <a:t>stabileşte </a:t>
            </a:r>
            <a:r>
              <a:rPr lang="vi-VN" dirty="0"/>
              <a:t>cadrul juridic unitar privind înfiinţarea şi  organizarea serviciilor publice de gospodărie comunală în unităţile administrativ-teritoriale, inclusiv monitorizarea şi controlul funcţionării </a:t>
            </a:r>
            <a:r>
              <a:rPr lang="vi-VN" dirty="0" smtClean="0"/>
              <a:t>lor</a:t>
            </a:r>
            <a:r>
              <a:rPr lang="ro-RO" dirty="0" smtClean="0"/>
              <a:t>;</a:t>
            </a:r>
          </a:p>
          <a:p>
            <a:pPr marL="285750" indent="-285750" algn="ctr">
              <a:buFont typeface="Wingdings" panose="05000000000000000000" pitchFamily="2" charset="2"/>
              <a:buChar char="ü"/>
            </a:pPr>
            <a:r>
              <a:rPr lang="ro-RO" dirty="0"/>
              <a:t>r</a:t>
            </a:r>
            <a:r>
              <a:rPr lang="ro-RO" dirty="0" smtClean="0"/>
              <a:t>eprezintă legea generală pentru toate serviciile publice de gospodărie comunală(din categoria cărora face parte și serviciul de alimentare cu apă și de canalizare), aplicându-se de fiecare dată cînd Legea nr. 303 din 13.12.2013 nu reglementează anumite instituții.</a:t>
            </a:r>
          </a:p>
          <a:p>
            <a:pPr algn="ctr"/>
            <a:endParaRPr lang="ru-RU" dirty="0"/>
          </a:p>
        </p:txBody>
      </p:sp>
    </p:spTree>
    <p:extLst>
      <p:ext uri="{BB962C8B-B14F-4D97-AF65-F5344CB8AC3E}">
        <p14:creationId xmlns:p14="http://schemas.microsoft.com/office/powerpoint/2010/main" val="356621896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199"/>
            <a:ext cx="7776000" cy="824065"/>
          </a:xfrm>
        </p:spPr>
        <p:txBody>
          <a:bodyPr/>
          <a:lstStyle/>
          <a:p>
            <a:pPr algn="ctr"/>
            <a:r>
              <a:rPr lang="vi-VN" dirty="0">
                <a:solidFill>
                  <a:srgbClr val="FF0000"/>
                </a:solidFill>
              </a:rPr>
              <a:t>II. Legea serviciilor publice de gospodărie comunală nr. 1402-XV din 24.10.2002 </a:t>
            </a:r>
            <a:r>
              <a:rPr lang="ro-RO" dirty="0" smtClean="0">
                <a:solidFill>
                  <a:srgbClr val="FF0000"/>
                </a:solidFill>
              </a:rPr>
              <a:t>stabilește: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marL="285750" indent="-285750">
              <a:buFont typeface="Wingdings" panose="05000000000000000000" pitchFamily="2" charset="2"/>
              <a:buChar char="ü"/>
            </a:pPr>
            <a:endParaRPr lang="ro-RO" dirty="0" smtClean="0"/>
          </a:p>
          <a:p>
            <a:pPr marL="285750" indent="-285750">
              <a:buFont typeface="Wingdings" panose="05000000000000000000" pitchFamily="2" charset="2"/>
              <a:buChar char="ü"/>
            </a:pPr>
            <a:endParaRPr lang="ro-RO" dirty="0"/>
          </a:p>
          <a:p>
            <a:pPr marL="285750" indent="-285750">
              <a:buFont typeface="Wingdings" panose="05000000000000000000" pitchFamily="2" charset="2"/>
              <a:buChar char="ü"/>
            </a:pPr>
            <a:r>
              <a:rPr lang="ro-RO" dirty="0" smtClean="0"/>
              <a:t>categoriile serviciilor publice de gospodărie comunală;</a:t>
            </a:r>
          </a:p>
          <a:p>
            <a:pPr marL="285750" indent="-285750">
              <a:buFont typeface="Wingdings" panose="05000000000000000000" pitchFamily="2" charset="2"/>
              <a:buChar char="ü"/>
            </a:pPr>
            <a:r>
              <a:rPr lang="ro-RO" dirty="0"/>
              <a:t>a</a:t>
            </a:r>
            <a:r>
              <a:rPr lang="ro-RO" dirty="0" smtClean="0"/>
              <a:t>tribuții și responsabilități ale autoritățlor administrației publice centrale și locale;</a:t>
            </a:r>
          </a:p>
          <a:p>
            <a:pPr marL="285750" indent="-285750">
              <a:buFont typeface="Wingdings" panose="05000000000000000000" pitchFamily="2" charset="2"/>
              <a:buChar char="ü"/>
            </a:pPr>
            <a:r>
              <a:rPr lang="ro-RO" dirty="0"/>
              <a:t>m</a:t>
            </a:r>
            <a:r>
              <a:rPr lang="ro-RO" dirty="0" smtClean="0"/>
              <a:t>odul de organizare și funcționare a serviciilor publice de gospodărie comunală.</a:t>
            </a:r>
            <a:endParaRPr lang="ru-RU" dirty="0"/>
          </a:p>
        </p:txBody>
      </p:sp>
    </p:spTree>
    <p:extLst>
      <p:ext uri="{BB962C8B-B14F-4D97-AF65-F5344CB8AC3E}">
        <p14:creationId xmlns:p14="http://schemas.microsoft.com/office/powerpoint/2010/main" val="330080149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6931"/>
            <a:ext cx="7776000" cy="1424762"/>
          </a:xfrm>
        </p:spPr>
        <p:txBody>
          <a:bodyPr/>
          <a:lstStyle/>
          <a:p>
            <a:pPr algn="ctr"/>
            <a:r>
              <a:rPr lang="vi-VN" dirty="0">
                <a:solidFill>
                  <a:srgbClr val="FF0000"/>
                </a:solidFill>
              </a:rPr>
              <a:t>III. Hotărîrea Guvernului Republicii Moldova cu privire la aprobarea Strategiei de alimentare cu apă și sanitație (2014-2028) nr. 199 din 20 martie </a:t>
            </a:r>
            <a:r>
              <a:rPr lang="vi-VN" dirty="0" smtClean="0">
                <a:solidFill>
                  <a:srgbClr val="FF0000"/>
                </a:solidFill>
              </a:rPr>
              <a:t>2014 </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marL="285750" indent="-285750">
              <a:buFont typeface="Wingdings" panose="05000000000000000000" pitchFamily="2" charset="2"/>
              <a:buChar char="ü"/>
            </a:pPr>
            <a:endParaRPr lang="ro-RO" dirty="0" smtClean="0"/>
          </a:p>
          <a:p>
            <a:pPr marL="285750" indent="-285750">
              <a:buFont typeface="Wingdings" panose="05000000000000000000" pitchFamily="2" charset="2"/>
              <a:buChar char="ü"/>
            </a:pPr>
            <a:r>
              <a:rPr lang="vi-VN" dirty="0" smtClean="0"/>
              <a:t>Obiectivul </a:t>
            </a:r>
            <a:r>
              <a:rPr lang="vi-VN" dirty="0"/>
              <a:t>general al </a:t>
            </a:r>
            <a:r>
              <a:rPr lang="vi-VN" dirty="0" smtClean="0"/>
              <a:t>Strategiei</a:t>
            </a:r>
            <a:r>
              <a:rPr lang="ro-RO" dirty="0" smtClean="0"/>
              <a:t> </a:t>
            </a:r>
            <a:r>
              <a:rPr lang="vi-VN" dirty="0" smtClean="0"/>
              <a:t>îl </a:t>
            </a:r>
            <a:r>
              <a:rPr lang="vi-VN" dirty="0"/>
              <a:t>constituie asigurarea graduală a accesului la apă sigură şi sanitaţie adecvată pentru toate localitățile din Republica Moldova, contribuind astfel la dezvoltarea economică a </a:t>
            </a:r>
            <a:r>
              <a:rPr lang="ro-RO" dirty="0" smtClean="0"/>
              <a:t>ță</a:t>
            </a:r>
            <a:r>
              <a:rPr lang="vi-VN" dirty="0" smtClean="0"/>
              <a:t>rii</a:t>
            </a:r>
            <a:r>
              <a:rPr lang="vi-VN" dirty="0"/>
              <a:t>, la  îmbunătățirea sănătății, demnității și calității vieții pentru toată populația. </a:t>
            </a:r>
            <a:endParaRPr lang="ro-RO" dirty="0" smtClean="0"/>
          </a:p>
          <a:p>
            <a:pPr marL="285750" indent="-285750">
              <a:buFont typeface="Wingdings" panose="05000000000000000000" pitchFamily="2" charset="2"/>
              <a:buChar char="ü"/>
            </a:pPr>
            <a:r>
              <a:rPr lang="ro-RO" dirty="0" smtClean="0"/>
              <a:t>Pentru realizarea acestui obiectiv, </a:t>
            </a:r>
            <a:r>
              <a:rPr lang="vi-VN" dirty="0" smtClean="0"/>
              <a:t>Republica Moldova</a:t>
            </a:r>
            <a:r>
              <a:rPr lang="ro-RO" dirty="0" smtClean="0"/>
              <a:t> și-a propus </a:t>
            </a:r>
            <a:r>
              <a:rPr lang="vi-VN" dirty="0" smtClean="0"/>
              <a:t>regionalizarea </a:t>
            </a:r>
            <a:r>
              <a:rPr lang="vi-VN" dirty="0"/>
              <a:t>serviciilor publice de alimentare cu apă și de canalizare, care sunt fragmentate și dispersate în prezent. </a:t>
            </a:r>
            <a:endParaRPr lang="ru-RU" dirty="0"/>
          </a:p>
        </p:txBody>
      </p:sp>
    </p:spTree>
    <p:extLst>
      <p:ext uri="{BB962C8B-B14F-4D97-AF65-F5344CB8AC3E}">
        <p14:creationId xmlns:p14="http://schemas.microsoft.com/office/powerpoint/2010/main" val="4136699639"/>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190848"/>
            <a:ext cx="7776000" cy="1350334"/>
          </a:xfrm>
        </p:spPr>
        <p:txBody>
          <a:bodyPr/>
          <a:lstStyle/>
          <a:p>
            <a:pPr algn="ctr"/>
            <a:r>
              <a:rPr lang="vi-VN" dirty="0">
                <a:solidFill>
                  <a:srgbClr val="FF0000"/>
                </a:solidFill>
              </a:rPr>
              <a:t>III. Hotărîrea Guvernului Republicii Moldova cu privire la aprobarea Strategiei de alimentare cu apă și sanitație (2014-2028) nr. 199 din 20 martie 2014 </a:t>
            </a:r>
            <a:r>
              <a:rPr lang="ro-RO" dirty="0" smtClean="0">
                <a:solidFill>
                  <a:srgbClr val="FF0000"/>
                </a:solidFill>
              </a:rPr>
              <a:t>impune: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marL="285750" indent="-285750">
              <a:buFont typeface="Wingdings" panose="05000000000000000000" pitchFamily="2" charset="2"/>
              <a:buChar char="ü"/>
            </a:pPr>
            <a:endParaRPr lang="ro-RO" dirty="0" smtClean="0"/>
          </a:p>
          <a:p>
            <a:pPr marL="285750" indent="-285750">
              <a:buFont typeface="Wingdings" panose="05000000000000000000" pitchFamily="2" charset="2"/>
              <a:buChar char="ü"/>
            </a:pPr>
            <a:r>
              <a:rPr lang="vi-VN" dirty="0" smtClean="0"/>
              <a:t>necesitatea </a:t>
            </a:r>
            <a:r>
              <a:rPr lang="vi-VN" dirty="0"/>
              <a:t>cooperării inter-municipale în dezvoltarea serviciilor de alimentare cu apă și de canalizare, precum și furnizarea/prestarea acestora de operatori regionali, care poate fi asigurată prin contract de delegare a gestiunii serviciilor publice, încheiat între autoritățile publice locale și operatorul regional, înainte de implementarea proiectelor de investiţii în infrastructură</a:t>
            </a:r>
            <a:r>
              <a:rPr lang="vi-VN" dirty="0" smtClean="0"/>
              <a:t>.</a:t>
            </a:r>
            <a:endParaRPr lang="ro-RO" dirty="0" smtClean="0"/>
          </a:p>
          <a:p>
            <a:pPr marL="285750" indent="-285750">
              <a:buFont typeface="Wingdings" panose="05000000000000000000" pitchFamily="2" charset="2"/>
              <a:buChar char="ü"/>
            </a:pPr>
            <a:r>
              <a:rPr lang="ro-RO" dirty="0" smtClean="0"/>
              <a:t>reorganizarea </a:t>
            </a:r>
            <a:r>
              <a:rPr lang="vi-VN" dirty="0" smtClean="0"/>
              <a:t>întreprinderil</a:t>
            </a:r>
            <a:r>
              <a:rPr lang="ro-RO" dirty="0" smtClean="0"/>
              <a:t>or</a:t>
            </a:r>
            <a:r>
              <a:rPr lang="vi-VN" dirty="0" smtClean="0"/>
              <a:t> </a:t>
            </a:r>
            <a:r>
              <a:rPr lang="vi-VN" dirty="0"/>
              <a:t>municipale </a:t>
            </a:r>
            <a:r>
              <a:rPr lang="vi-VN" dirty="0" smtClean="0"/>
              <a:t>în </a:t>
            </a:r>
            <a:r>
              <a:rPr lang="vi-VN" dirty="0"/>
              <a:t>societăți comerciale, </a:t>
            </a:r>
            <a:r>
              <a:rPr lang="ro-RO" dirty="0" smtClean="0"/>
              <a:t>care </a:t>
            </a:r>
            <a:r>
              <a:rPr lang="vi-VN" dirty="0" smtClean="0"/>
              <a:t>își </a:t>
            </a:r>
            <a:r>
              <a:rPr lang="vi-VN" dirty="0"/>
              <a:t>vor extinde aria de prestare a serviciilor de alimentare cu apă și canalizare către alte unități administrativ-teritoriale, devenind operatori regionali viabili economic.</a:t>
            </a:r>
            <a:endParaRPr lang="ru-RU" dirty="0"/>
          </a:p>
        </p:txBody>
      </p:sp>
    </p:spTree>
    <p:extLst>
      <p:ext uri="{BB962C8B-B14F-4D97-AF65-F5344CB8AC3E}">
        <p14:creationId xmlns:p14="http://schemas.microsoft.com/office/powerpoint/2010/main" val="346612048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199"/>
            <a:ext cx="7776000" cy="1281265"/>
          </a:xfrm>
        </p:spPr>
        <p:txBody>
          <a:bodyPr/>
          <a:lstStyle/>
          <a:p>
            <a:pPr algn="ctr"/>
            <a:r>
              <a:rPr lang="vi-VN" dirty="0">
                <a:solidFill>
                  <a:srgbClr val="FF0000"/>
                </a:solidFill>
              </a:rPr>
              <a:t>III. Hotărîrea Guvernului Republicii Moldova cu privire la aprobarea Strategiei de alimentare cu apă și sanitație (2014-2028) nr. 199 din 20 martie 2014 </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3051544"/>
            <a:ext cx="7776000" cy="3212456"/>
          </a:xfrm>
        </p:spPr>
        <p:txBody>
          <a:bodyPr/>
          <a:lstStyle/>
          <a:p>
            <a:endParaRPr lang="ro-RO" dirty="0" smtClean="0"/>
          </a:p>
          <a:p>
            <a:pPr marL="285750" indent="-285750">
              <a:buFont typeface="Wingdings" panose="05000000000000000000" pitchFamily="2" charset="2"/>
              <a:buChar char="ü"/>
            </a:pPr>
            <a:r>
              <a:rPr lang="vi-VN" dirty="0" smtClean="0"/>
              <a:t>pune </a:t>
            </a:r>
            <a:r>
              <a:rPr lang="vi-VN" dirty="0"/>
              <a:t>accentele pe elaborarea Planurilor de alimentare cu apă și sanitație(Master Plan), a studiilor de fezabilitate, pentru a atrage investiţii justificate  în </a:t>
            </a:r>
            <a:r>
              <a:rPr lang="vi-VN" dirty="0" smtClean="0"/>
              <a:t>sector</a:t>
            </a:r>
            <a:r>
              <a:rPr lang="ro-RO" dirty="0"/>
              <a:t>;</a:t>
            </a:r>
            <a:endParaRPr lang="ro-RO" dirty="0" smtClean="0"/>
          </a:p>
          <a:p>
            <a:pPr marL="285750" indent="-285750">
              <a:buFont typeface="Wingdings" panose="05000000000000000000" pitchFamily="2" charset="2"/>
              <a:buChar char="ü"/>
            </a:pPr>
            <a:r>
              <a:rPr lang="ro-RO" dirty="0"/>
              <a:t>i</a:t>
            </a:r>
            <a:r>
              <a:rPr lang="ro-RO" dirty="0" smtClean="0"/>
              <a:t>nstituie </a:t>
            </a:r>
            <a:r>
              <a:rPr lang="vi-VN" dirty="0" smtClean="0"/>
              <a:t>o </a:t>
            </a:r>
            <a:r>
              <a:rPr lang="vi-VN" dirty="0"/>
              <a:t>nouă autoritate de reglementare a sectorului - Agenţia Naţională pentru Reglementare în Energetică  - care planifică dezvoltarea unei politici tarifare, de reglementare a operatorilor în baza unor indicatori de </a:t>
            </a:r>
            <a:r>
              <a:rPr lang="ro-RO" dirty="0" smtClean="0"/>
              <a:t>calitate</a:t>
            </a:r>
            <a:r>
              <a:rPr lang="vi-VN" dirty="0" smtClean="0"/>
              <a:t>, </a:t>
            </a:r>
            <a:r>
              <a:rPr lang="vi-VN" dirty="0"/>
              <a:t>după implementarea cărora va putea fi reanimat sectorul</a:t>
            </a:r>
            <a:r>
              <a:rPr lang="vi-VN" dirty="0" smtClean="0"/>
              <a:t>.</a:t>
            </a:r>
            <a:endParaRPr lang="ru-RU" dirty="0"/>
          </a:p>
        </p:txBody>
      </p:sp>
    </p:spTree>
    <p:extLst>
      <p:ext uri="{BB962C8B-B14F-4D97-AF65-F5344CB8AC3E}">
        <p14:creationId xmlns:p14="http://schemas.microsoft.com/office/powerpoint/2010/main" val="2441193308"/>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893135"/>
            <a:ext cx="7776000" cy="1541721"/>
          </a:xfrm>
        </p:spPr>
        <p:txBody>
          <a:bodyPr/>
          <a:lstStyle/>
          <a:p>
            <a:pPr algn="ctr"/>
            <a:r>
              <a:rPr lang="vi-VN" dirty="0">
                <a:solidFill>
                  <a:srgbClr val="FF0000"/>
                </a:solidFill>
              </a:rPr>
              <a:t>IV. Hotărârea Guvernului Republicii Moldova nr. 802 din 09.10.2013 pentru aprobarea Regulamentului privind condiţiile de deversare a apelor uzate în corpurile de </a:t>
            </a:r>
            <a:r>
              <a:rPr lang="vi-VN" dirty="0" smtClean="0">
                <a:solidFill>
                  <a:srgbClr val="FF0000"/>
                </a:solidFill>
              </a:rPr>
              <a:t>apă</a:t>
            </a:r>
            <a:r>
              <a:rPr lang="ro-RO" dirty="0" smtClean="0">
                <a:solidFill>
                  <a:srgbClr val="FF0000"/>
                </a:solidFill>
              </a:rPr>
              <a:t> identifică:</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381693"/>
            <a:ext cx="7776000" cy="4072270"/>
          </a:xfrm>
        </p:spPr>
        <p:txBody>
          <a:bodyPr>
            <a:normAutofit lnSpcReduction="10000"/>
          </a:bodyPr>
          <a:lstStyle/>
          <a:p>
            <a:pPr marL="285750" indent="-285750">
              <a:buFont typeface="Wingdings" panose="05000000000000000000" pitchFamily="2" charset="2"/>
              <a:buChar char="ü"/>
            </a:pPr>
            <a:r>
              <a:rPr lang="vi-VN" dirty="0" smtClean="0"/>
              <a:t>substanţele </a:t>
            </a:r>
            <a:r>
              <a:rPr lang="vi-VN" dirty="0"/>
              <a:t>specifice care se introduc în apele de suprafaţă în scopuri de pescuit sau de acvacultură, dar care nu produc impact negativ asupra calităţii apelor receptoare şi pentru care nu este necesară obţinerea condiţiilor de deversare a apei uzate;</a:t>
            </a:r>
          </a:p>
          <a:p>
            <a:pPr marL="285750" indent="-285750">
              <a:buFont typeface="Wingdings" panose="05000000000000000000" pitchFamily="2" charset="2"/>
              <a:buChar char="ü"/>
            </a:pPr>
            <a:r>
              <a:rPr lang="vi-VN" dirty="0" smtClean="0"/>
              <a:t>substanţele </a:t>
            </a:r>
            <a:r>
              <a:rPr lang="vi-VN" dirty="0"/>
              <a:t>prioritar periculoase care, din cauza naturii lor periculoase sau a riscului sporit pe care îl prezintă pentru mediu, nu pot fi deversate în corpuri de apă de suprafaţă și subterane sau pe terenuri ale fondului apelor;</a:t>
            </a:r>
          </a:p>
          <a:p>
            <a:pPr marL="285750" indent="-285750">
              <a:buFont typeface="Wingdings" panose="05000000000000000000" pitchFamily="2" charset="2"/>
              <a:buChar char="ü"/>
            </a:pPr>
            <a:r>
              <a:rPr lang="vi-VN" dirty="0" smtClean="0"/>
              <a:t>cerinţele </a:t>
            </a:r>
            <a:r>
              <a:rPr lang="vi-VN" dirty="0"/>
              <a:t>privind deversarea substanţelor periculoase, altele decît substanţele prioritar periculoase;</a:t>
            </a:r>
          </a:p>
          <a:p>
            <a:pPr marL="285750" indent="-285750">
              <a:buFont typeface="Wingdings" panose="05000000000000000000" pitchFamily="2" charset="2"/>
              <a:buChar char="ü"/>
            </a:pPr>
            <a:r>
              <a:rPr lang="vi-VN" dirty="0" smtClean="0"/>
              <a:t>cerinţele </a:t>
            </a:r>
            <a:r>
              <a:rPr lang="vi-VN" dirty="0"/>
              <a:t>privind evacuarea apei de drenaj de pe teren în cazul în care ar putea provoca o poluare gravă a apelor sau respectarea cerinţelor de calitate a mediului.</a:t>
            </a:r>
          </a:p>
          <a:p>
            <a:endParaRPr lang="ru-RU" dirty="0"/>
          </a:p>
        </p:txBody>
      </p:sp>
    </p:spTree>
    <p:extLst>
      <p:ext uri="{BB962C8B-B14F-4D97-AF65-F5344CB8AC3E}">
        <p14:creationId xmlns:p14="http://schemas.microsoft.com/office/powerpoint/2010/main" val="407662071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483200"/>
            <a:ext cx="7776000" cy="909126"/>
          </a:xfrm>
        </p:spPr>
        <p:txBody>
          <a:bodyPr/>
          <a:lstStyle/>
          <a:p>
            <a:pPr algn="ctr"/>
            <a:r>
              <a:rPr lang="pt-BR" dirty="0">
                <a:solidFill>
                  <a:srgbClr val="FF0000"/>
                </a:solidFill>
              </a:rPr>
              <a:t>Cadru legal și normativ de reglementare a sectorului de alimentare cu apă și de canalizare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982896"/>
            <a:ext cx="7776000" cy="3281103"/>
          </a:xfrm>
        </p:spPr>
        <p:txBody>
          <a:bodyPr/>
          <a:lstStyle/>
          <a:p>
            <a:endParaRPr lang="ro-RO" dirty="0" smtClean="0"/>
          </a:p>
          <a:p>
            <a:endParaRPr lang="ro-RO" dirty="0"/>
          </a:p>
          <a:p>
            <a:r>
              <a:rPr lang="vi-VN" b="1" dirty="0" smtClean="0"/>
              <a:t>2.1</a:t>
            </a:r>
            <a:r>
              <a:rPr lang="vi-VN" b="1" dirty="0"/>
              <a:t>. Reglementări </a:t>
            </a:r>
            <a:r>
              <a:rPr lang="vi-VN" b="1" dirty="0" smtClean="0"/>
              <a:t>internaționale </a:t>
            </a:r>
            <a:endParaRPr lang="ro-RO" b="1" dirty="0" smtClean="0"/>
          </a:p>
          <a:p>
            <a:r>
              <a:rPr lang="vi-VN" b="1" dirty="0"/>
              <a:t>2.2. Reglementări </a:t>
            </a:r>
            <a:r>
              <a:rPr lang="vi-VN" b="1" dirty="0" smtClean="0"/>
              <a:t>naționale</a:t>
            </a:r>
            <a:endParaRPr lang="ru-RU" b="1" dirty="0"/>
          </a:p>
        </p:txBody>
      </p:sp>
    </p:spTree>
    <p:extLst>
      <p:ext uri="{BB962C8B-B14F-4D97-AF65-F5344CB8AC3E}">
        <p14:creationId xmlns:p14="http://schemas.microsoft.com/office/powerpoint/2010/main" val="873572065"/>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14400"/>
            <a:ext cx="7776000" cy="1382233"/>
          </a:xfrm>
        </p:spPr>
        <p:txBody>
          <a:bodyPr/>
          <a:lstStyle/>
          <a:p>
            <a:pPr algn="ctr"/>
            <a:r>
              <a:rPr lang="vi-VN" sz="2000" dirty="0">
                <a:solidFill>
                  <a:srgbClr val="FF0000"/>
                </a:solidFill>
              </a:rPr>
              <a:t>V. </a:t>
            </a:r>
            <a:r>
              <a:rPr lang="vi-VN" sz="2000" dirty="0" smtClean="0">
                <a:solidFill>
                  <a:srgbClr val="FF0000"/>
                </a:solidFill>
              </a:rPr>
              <a:t>H</a:t>
            </a:r>
            <a:r>
              <a:rPr lang="ro-RO" sz="2000" dirty="0" smtClean="0">
                <a:solidFill>
                  <a:srgbClr val="FF0000"/>
                </a:solidFill>
              </a:rPr>
              <a:t>.</a:t>
            </a:r>
            <a:r>
              <a:rPr lang="vi-VN" sz="2000" dirty="0" smtClean="0">
                <a:solidFill>
                  <a:srgbClr val="FF0000"/>
                </a:solidFill>
              </a:rPr>
              <a:t> G</a:t>
            </a:r>
            <a:r>
              <a:rPr lang="ro-RO" sz="2000" dirty="0" smtClean="0">
                <a:solidFill>
                  <a:srgbClr val="FF0000"/>
                </a:solidFill>
              </a:rPr>
              <a:t>.</a:t>
            </a:r>
            <a:r>
              <a:rPr lang="vi-VN" sz="2000" dirty="0" smtClean="0">
                <a:solidFill>
                  <a:srgbClr val="FF0000"/>
                </a:solidFill>
              </a:rPr>
              <a:t> nr</a:t>
            </a:r>
            <a:r>
              <a:rPr lang="vi-VN" sz="2000" dirty="0">
                <a:solidFill>
                  <a:srgbClr val="FF0000"/>
                </a:solidFill>
              </a:rPr>
              <a:t>. 950 din 25 noiembrie 2013 pentru aprobarea Regulamentului privind cerinţele  de colectare, epurare şi deversare a apelor uzate în  sistemul de canalizare şi/sau în corpuri de apă pentru  localităţile urbane şi </a:t>
            </a:r>
            <a:r>
              <a:rPr lang="vi-VN" sz="2000" dirty="0" smtClean="0">
                <a:solidFill>
                  <a:srgbClr val="FF0000"/>
                </a:solidFill>
              </a:rPr>
              <a:t>rurale </a:t>
            </a:r>
            <a:r>
              <a:rPr lang="ro-RO" sz="2000" dirty="0" smtClean="0">
                <a:solidFill>
                  <a:srgbClr val="FF0000"/>
                </a:solidFill>
              </a:rPr>
              <a:t>reglementează:</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775098"/>
            <a:ext cx="7776000" cy="3488902"/>
          </a:xfrm>
        </p:spPr>
        <p:txBody>
          <a:bodyPr/>
          <a:lstStyle/>
          <a:p>
            <a:r>
              <a:rPr lang="vi-VN" b="1" dirty="0"/>
              <a:t> 1) </a:t>
            </a:r>
            <a:r>
              <a:rPr lang="vi-VN" b="1" dirty="0" smtClean="0"/>
              <a:t> cerinţel</a:t>
            </a:r>
            <a:r>
              <a:rPr lang="ro-RO" b="1" dirty="0" smtClean="0"/>
              <a:t>e</a:t>
            </a:r>
            <a:r>
              <a:rPr lang="vi-VN" b="1" dirty="0" smtClean="0"/>
              <a:t> </a:t>
            </a:r>
            <a:r>
              <a:rPr lang="vi-VN" b="1" dirty="0"/>
              <a:t>pentru exploatarea sistemelor de colectare a apelor uzate în localităţile urbane şi pentru exploatarea staţiilor de epurare, care trebuie să conţină prevederi referitor la: </a:t>
            </a:r>
          </a:p>
          <a:p>
            <a:r>
              <a:rPr lang="vi-VN" dirty="0"/>
              <a:t>    a) metoda şi gradul de epurare care trebuie asigurate în funcţie de numărul de locuitori/de mărimea localităţii deservite sau care urmează să fie deservită de un sistem de colectare şi de o staţie de epurare şi/sau de calitatea apelor receptoare în care se deversează apele uzate epurate;</a:t>
            </a:r>
          </a:p>
          <a:p>
            <a:r>
              <a:rPr lang="vi-VN" dirty="0"/>
              <a:t>    b) identificarea şi clasificarea unor astfel de ape receptoare, desemnate ca zone sensibile sau mai puțin sensibile</a:t>
            </a:r>
            <a:r>
              <a:rPr lang="vi-VN" dirty="0" smtClean="0"/>
              <a:t>;</a:t>
            </a:r>
            <a:endParaRPr lang="vi-VN" dirty="0"/>
          </a:p>
        </p:txBody>
      </p:sp>
    </p:spTree>
    <p:extLst>
      <p:ext uri="{BB962C8B-B14F-4D97-AF65-F5344CB8AC3E}">
        <p14:creationId xmlns:p14="http://schemas.microsoft.com/office/powerpoint/2010/main" val="746496989"/>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25033"/>
            <a:ext cx="7776000" cy="1509823"/>
          </a:xfrm>
        </p:spPr>
        <p:txBody>
          <a:bodyPr/>
          <a:lstStyle/>
          <a:p>
            <a:pPr algn="ctr"/>
            <a:r>
              <a:rPr lang="vi-VN" sz="2000" dirty="0">
                <a:solidFill>
                  <a:srgbClr val="FF0000"/>
                </a:solidFill>
              </a:rPr>
              <a:t>V. H. G. nr. 950 din 25 noiembrie 2013 pentru aprobarea Regulamentului privind cerinţele  de colectare, epurare şi deversare a apelor uzate în  sistemul de canalizare şi/sau în corpuri de apă pentru  localităţile urbane şi rurale reglementează:</a:t>
            </a:r>
            <a:endParaRPr lang="ru-RU" sz="2000"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vi-VN" dirty="0"/>
              <a:t>c) obligativitatea deversării tuturor apelor industriale uzate într-un sistem de colectare în localităţile urbane, care trebuie să aibă loc în baza unui contract și/sau aviz eliberat de operator;</a:t>
            </a:r>
          </a:p>
          <a:p>
            <a:r>
              <a:rPr lang="vi-VN" dirty="0"/>
              <a:t> d) condiţiile privind gestionarea nămolurilor ce rezultă din procesul de epurare; </a:t>
            </a:r>
          </a:p>
          <a:p>
            <a:r>
              <a:rPr lang="vi-VN" dirty="0"/>
              <a:t> </a:t>
            </a:r>
            <a:r>
              <a:rPr lang="vi-VN" dirty="0" smtClean="0"/>
              <a:t>e</a:t>
            </a:r>
            <a:r>
              <a:rPr lang="vi-VN" dirty="0"/>
              <a:t>) obligativitatea monitorizării evacuărilor de deşeuri lichide şi a monitorizării efectelor acestora, precum şi faţă de cerinţele de raportare;</a:t>
            </a:r>
          </a:p>
          <a:p>
            <a:r>
              <a:rPr lang="vi-VN" dirty="0"/>
              <a:t> </a:t>
            </a:r>
            <a:r>
              <a:rPr lang="vi-VN" dirty="0" smtClean="0"/>
              <a:t>f</a:t>
            </a:r>
            <a:r>
              <a:rPr lang="vi-VN" dirty="0"/>
              <a:t>) alte aspecte relevante.</a:t>
            </a:r>
          </a:p>
          <a:p>
            <a:r>
              <a:rPr lang="vi-VN" b="1" dirty="0"/>
              <a:t> </a:t>
            </a:r>
            <a:r>
              <a:rPr lang="vi-VN" b="1" dirty="0" smtClean="0"/>
              <a:t>2</a:t>
            </a:r>
            <a:r>
              <a:rPr lang="vi-VN" b="1" dirty="0"/>
              <a:t>) </a:t>
            </a:r>
            <a:r>
              <a:rPr lang="vi-VN" b="1" dirty="0" smtClean="0"/>
              <a:t>cerinţel</a:t>
            </a:r>
            <a:r>
              <a:rPr lang="ro-RO" b="1" dirty="0" smtClean="0"/>
              <a:t>e</a:t>
            </a:r>
            <a:r>
              <a:rPr lang="vi-VN" b="1" dirty="0" smtClean="0"/>
              <a:t> </a:t>
            </a:r>
            <a:r>
              <a:rPr lang="vi-VN" b="1" dirty="0"/>
              <a:t>de epurare a apelor uzate în localităţile rurale privind colectarea, depozitarea, epurarea şi deversarea apelor uzate casnice în localităţile </a:t>
            </a:r>
            <a:r>
              <a:rPr lang="vi-VN" b="1" dirty="0" smtClean="0"/>
              <a:t>rurale.</a:t>
            </a:r>
            <a:endParaRPr lang="ru-RU" b="1" dirty="0"/>
          </a:p>
        </p:txBody>
      </p:sp>
    </p:spTree>
    <p:extLst>
      <p:ext uri="{BB962C8B-B14F-4D97-AF65-F5344CB8AC3E}">
        <p14:creationId xmlns:p14="http://schemas.microsoft.com/office/powerpoint/2010/main" val="849352053"/>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10093"/>
            <a:ext cx="7776000" cy="1584251"/>
          </a:xfrm>
        </p:spPr>
        <p:txBody>
          <a:bodyPr/>
          <a:lstStyle/>
          <a:p>
            <a:pPr algn="ctr"/>
            <a:r>
              <a:rPr lang="vi-VN" sz="2000" dirty="0">
                <a:solidFill>
                  <a:srgbClr val="FF0000"/>
                </a:solidFill>
              </a:rPr>
              <a:t>VI. </a:t>
            </a:r>
            <a:r>
              <a:rPr lang="vi-VN" sz="2000" dirty="0" smtClean="0">
                <a:solidFill>
                  <a:srgbClr val="FF0000"/>
                </a:solidFill>
              </a:rPr>
              <a:t>H</a:t>
            </a:r>
            <a:r>
              <a:rPr lang="ro-RO" sz="2000" dirty="0" smtClean="0">
                <a:solidFill>
                  <a:srgbClr val="FF0000"/>
                </a:solidFill>
              </a:rPr>
              <a:t>. </a:t>
            </a:r>
            <a:r>
              <a:rPr lang="vi-VN" sz="2000" dirty="0" smtClean="0">
                <a:solidFill>
                  <a:srgbClr val="FF0000"/>
                </a:solidFill>
              </a:rPr>
              <a:t>G</a:t>
            </a:r>
            <a:r>
              <a:rPr lang="ro-RO" sz="2000" dirty="0" smtClean="0">
                <a:solidFill>
                  <a:srgbClr val="FF0000"/>
                </a:solidFill>
              </a:rPr>
              <a:t>.</a:t>
            </a:r>
            <a:r>
              <a:rPr lang="vi-VN" sz="2000" dirty="0" smtClean="0">
                <a:solidFill>
                  <a:srgbClr val="FF0000"/>
                </a:solidFill>
              </a:rPr>
              <a:t> </a:t>
            </a:r>
            <a:r>
              <a:rPr lang="vi-VN" sz="2000" dirty="0">
                <a:solidFill>
                  <a:srgbClr val="FF0000"/>
                </a:solidFill>
              </a:rPr>
              <a:t>nr. 191 din 19.02.2002 despre aprobarea Regulamentului cu privire la modul de prestare şi achitare a serviciilor locative, comunale şi necomunale pentru fondul locativ, contorizarea apartamentelor şi condiţiile deconectării acestora de la/reconectării la sistemele de încălzire şi alimentare cu apă; </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668772"/>
            <a:ext cx="7776000" cy="3595228"/>
          </a:xfrm>
        </p:spPr>
        <p:txBody>
          <a:bodyPr/>
          <a:lstStyle/>
          <a:p>
            <a:endParaRPr lang="ro-RO" i="1" dirty="0"/>
          </a:p>
          <a:p>
            <a:endParaRPr lang="ro-RO" i="1" dirty="0" smtClean="0"/>
          </a:p>
          <a:p>
            <a:pPr algn="ctr"/>
            <a:r>
              <a:rPr lang="ro-RO" i="1" dirty="0"/>
              <a:t>r</a:t>
            </a:r>
            <a:r>
              <a:rPr lang="ro-RO" i="1" dirty="0" smtClean="0"/>
              <a:t>eglementează </a:t>
            </a:r>
          </a:p>
          <a:p>
            <a:pPr algn="ctr"/>
            <a:r>
              <a:rPr lang="ro-RO" b="1" i="1" dirty="0" smtClean="0">
                <a:solidFill>
                  <a:schemeClr val="tx2"/>
                </a:solidFill>
              </a:rPr>
              <a:t>m</a:t>
            </a:r>
            <a:r>
              <a:rPr lang="vi-VN" b="1" i="1" dirty="0" smtClean="0">
                <a:solidFill>
                  <a:schemeClr val="tx2"/>
                </a:solidFill>
              </a:rPr>
              <a:t>odul </a:t>
            </a:r>
            <a:r>
              <a:rPr lang="vi-VN" b="1" i="1" dirty="0">
                <a:solidFill>
                  <a:schemeClr val="tx2"/>
                </a:solidFill>
              </a:rPr>
              <a:t>de stabilire a volumelor de apă consumată, plata pentru apa potabilă şi evacuarea apelor uzate</a:t>
            </a:r>
            <a:endParaRPr lang="ru-RU" b="1" i="1" dirty="0">
              <a:solidFill>
                <a:schemeClr val="tx2"/>
              </a:solidFill>
            </a:endParaRPr>
          </a:p>
        </p:txBody>
      </p:sp>
    </p:spTree>
    <p:extLst>
      <p:ext uri="{BB962C8B-B14F-4D97-AF65-F5344CB8AC3E}">
        <p14:creationId xmlns:p14="http://schemas.microsoft.com/office/powerpoint/2010/main" val="3617642743"/>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25033"/>
            <a:ext cx="7776000" cy="1509823"/>
          </a:xfrm>
        </p:spPr>
        <p:txBody>
          <a:bodyPr/>
          <a:lstStyle/>
          <a:p>
            <a:pPr algn="ctr"/>
            <a:r>
              <a:rPr lang="vi-VN" dirty="0">
                <a:solidFill>
                  <a:srgbClr val="FF0000"/>
                </a:solidFill>
              </a:rPr>
              <a:t>VII. </a:t>
            </a:r>
            <a:r>
              <a:rPr lang="vi-VN" dirty="0" smtClean="0">
                <a:solidFill>
                  <a:srgbClr val="FF0000"/>
                </a:solidFill>
              </a:rPr>
              <a:t>H</a:t>
            </a:r>
            <a:r>
              <a:rPr lang="ro-RO" dirty="0" smtClean="0">
                <a:solidFill>
                  <a:srgbClr val="FF0000"/>
                </a:solidFill>
              </a:rPr>
              <a:t>.</a:t>
            </a:r>
            <a:r>
              <a:rPr lang="vi-VN" dirty="0" smtClean="0">
                <a:solidFill>
                  <a:srgbClr val="FF0000"/>
                </a:solidFill>
              </a:rPr>
              <a:t> G</a:t>
            </a:r>
            <a:r>
              <a:rPr lang="ro-RO" dirty="0" smtClean="0">
                <a:solidFill>
                  <a:srgbClr val="FF0000"/>
                </a:solidFill>
              </a:rPr>
              <a:t>.</a:t>
            </a:r>
            <a:r>
              <a:rPr lang="vi-VN" dirty="0" smtClean="0">
                <a:solidFill>
                  <a:srgbClr val="FF0000"/>
                </a:solidFill>
              </a:rPr>
              <a:t> </a:t>
            </a:r>
            <a:r>
              <a:rPr lang="vi-VN" dirty="0">
                <a:solidFill>
                  <a:srgbClr val="FF0000"/>
                </a:solidFill>
              </a:rPr>
              <a:t>nr. 1228 din 13.11.2007 pentru aprobarea Regulamentului privind achiziţionarea, proiectarea, instalarea, recepţia şi exploatarea aparatelor de evidenţă a consumurilor de </a:t>
            </a:r>
            <a:r>
              <a:rPr lang="vi-VN" dirty="0" smtClean="0">
                <a:solidFill>
                  <a:srgbClr val="FF0000"/>
                </a:solidFill>
              </a:rPr>
              <a:t>apă </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marL="285750" indent="-285750">
              <a:buFont typeface="Wingdings" panose="05000000000000000000" pitchFamily="2" charset="2"/>
              <a:buChar char="ü"/>
            </a:pPr>
            <a:endParaRPr lang="ro-RO" dirty="0" smtClean="0"/>
          </a:p>
          <a:p>
            <a:pPr marL="285750" indent="-285750">
              <a:buFont typeface="Wingdings" panose="05000000000000000000" pitchFamily="2" charset="2"/>
              <a:buChar char="ü"/>
            </a:pPr>
            <a:r>
              <a:rPr lang="vi-VN" dirty="0" smtClean="0"/>
              <a:t>se </a:t>
            </a:r>
            <a:r>
              <a:rPr lang="vi-VN" dirty="0"/>
              <a:t>aplică tuturor raporturilor juridice apărute în legătură cu achiziţionarea, proiectarea, instalarea, recepţia şi exploatarea aparatelor de evidenţă a consumului de </a:t>
            </a:r>
            <a:r>
              <a:rPr lang="vi-VN" dirty="0" smtClean="0"/>
              <a:t>apă</a:t>
            </a:r>
            <a:r>
              <a:rPr lang="ro-RO" dirty="0"/>
              <a:t>;</a:t>
            </a:r>
            <a:endParaRPr lang="vi-VN" dirty="0"/>
          </a:p>
          <a:p>
            <a:pPr marL="285750" indent="-285750">
              <a:buFont typeface="Wingdings" panose="05000000000000000000" pitchFamily="2" charset="2"/>
              <a:buChar char="ü"/>
            </a:pPr>
            <a:r>
              <a:rPr lang="vi-VN" dirty="0" smtClean="0"/>
              <a:t>se </a:t>
            </a:r>
            <a:r>
              <a:rPr lang="vi-VN" dirty="0"/>
              <a:t>extind asupra tuturor întreprinderilor şi organizaţiilor a căror activitate ţine de alimentarea cu apă (operatori), precum şi asupra instituţiilor publice, agenţilor economici şi proprietarilor de locuinţe, indiferent de forma lor de proprietate şi apartenenţa departamentală.</a:t>
            </a:r>
            <a:endParaRPr lang="ru-RU" dirty="0"/>
          </a:p>
        </p:txBody>
      </p:sp>
    </p:spTree>
    <p:extLst>
      <p:ext uri="{BB962C8B-B14F-4D97-AF65-F5344CB8AC3E}">
        <p14:creationId xmlns:p14="http://schemas.microsoft.com/office/powerpoint/2010/main" val="46228204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35665"/>
            <a:ext cx="7776000" cy="1562986"/>
          </a:xfrm>
        </p:spPr>
        <p:txBody>
          <a:bodyPr/>
          <a:lstStyle/>
          <a:p>
            <a:pPr algn="ctr"/>
            <a:r>
              <a:rPr lang="vi-VN" dirty="0">
                <a:solidFill>
                  <a:srgbClr val="FF0000"/>
                </a:solidFill>
              </a:rPr>
              <a:t>VIII. Hotărârea </a:t>
            </a:r>
            <a:r>
              <a:rPr lang="ro-RO" dirty="0" smtClean="0">
                <a:solidFill>
                  <a:srgbClr val="FF0000"/>
                </a:solidFill>
              </a:rPr>
              <a:t>ANRE</a:t>
            </a:r>
            <a:r>
              <a:rPr lang="vi-VN" dirty="0" smtClean="0">
                <a:solidFill>
                  <a:srgbClr val="FF0000"/>
                </a:solidFill>
              </a:rPr>
              <a:t> </a:t>
            </a:r>
            <a:r>
              <a:rPr lang="vi-VN" dirty="0">
                <a:solidFill>
                  <a:srgbClr val="FF0000"/>
                </a:solidFill>
              </a:rPr>
              <a:t>nr.741 din 18.12.2014  cu privire la aprobarea  Metodologiei de determinare, aprobare şi aplicare a  tarifelor pentru serviciul  public de alimentare cu apă, de canalizare şi de epurare a apelor </a:t>
            </a:r>
            <a:r>
              <a:rPr lang="vi-VN" dirty="0" smtClean="0">
                <a:solidFill>
                  <a:srgbClr val="FF0000"/>
                </a:solidFill>
              </a:rPr>
              <a:t>uzate</a:t>
            </a:r>
            <a:r>
              <a:rPr lang="ro-RO" dirty="0" smtClean="0">
                <a:solidFill>
                  <a:srgbClr val="FF0000"/>
                </a:solidFill>
              </a:rPr>
              <a:t> </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ro-RO" dirty="0" smtClean="0"/>
              <a:t>    </a:t>
            </a:r>
            <a:r>
              <a:rPr lang="vi-VN" dirty="0" smtClean="0"/>
              <a:t>a</a:t>
            </a:r>
            <a:r>
              <a:rPr lang="vi-VN" dirty="0"/>
              <a:t>) principiile, modul de calculare, aprobare şi ajustare a tarifelor reglementate pentru serviciul public de alimentare cu apă tehnologică;</a:t>
            </a:r>
          </a:p>
          <a:p>
            <a:r>
              <a:rPr lang="vi-VN" dirty="0"/>
              <a:t>    b) principiile, modul de calculare, aprobare şi ajustare a tarifelor reglementate pentru serviciul public de alimentare cu apă potabilă, inclusiv a tarifelor diferenţiate în funcţie de punctul de furnizare a apei potabile (la blocul locativ, casă individuală sau în apartament);</a:t>
            </a:r>
          </a:p>
          <a:p>
            <a:r>
              <a:rPr lang="vi-VN" dirty="0"/>
              <a:t>    c) principiile, modul de calculare, aprobare şi de aplicare a tarifelor pentru serviciul public de canalizare şi epurare a apelor uzate;</a:t>
            </a:r>
          </a:p>
          <a:p>
            <a:r>
              <a:rPr lang="vi-VN" dirty="0"/>
              <a:t>    d) principiile generale de efectuare a investiţiilor aferente serviciului public de alimentare cu apă şi de canalizare şi modul de recuperare a acestora prin tarif</a:t>
            </a:r>
            <a:r>
              <a:rPr lang="vi-VN" dirty="0" smtClean="0"/>
              <a:t>;</a:t>
            </a:r>
            <a:endParaRPr lang="vi-VN" dirty="0"/>
          </a:p>
        </p:txBody>
      </p:sp>
    </p:spTree>
    <p:extLst>
      <p:ext uri="{BB962C8B-B14F-4D97-AF65-F5344CB8AC3E}">
        <p14:creationId xmlns:p14="http://schemas.microsoft.com/office/powerpoint/2010/main" val="231424599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010093"/>
            <a:ext cx="7776000" cy="1541721"/>
          </a:xfrm>
        </p:spPr>
        <p:txBody>
          <a:bodyPr/>
          <a:lstStyle/>
          <a:p>
            <a:pPr algn="ctr"/>
            <a:r>
              <a:rPr lang="vi-VN" dirty="0">
                <a:solidFill>
                  <a:srgbClr val="FF0000"/>
                </a:solidFill>
              </a:rPr>
              <a:t>VIII. Hotărârea ANRE nr.741 din 18.12.2014  cu privire la aprobarea  Metodologiei de determinare, aprobare şi aplicare a  tarifelor pentru serviciul  public de alimentare cu apă, de canalizare şi de epurare a apelor uzate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753833"/>
            <a:ext cx="7776000" cy="3510167"/>
          </a:xfrm>
        </p:spPr>
        <p:txBody>
          <a:bodyPr/>
          <a:lstStyle/>
          <a:p>
            <a:r>
              <a:rPr lang="vi-VN" dirty="0"/>
              <a:t> </a:t>
            </a:r>
            <a:r>
              <a:rPr lang="ro-RO" dirty="0" smtClean="0"/>
              <a:t>   </a:t>
            </a:r>
            <a:r>
              <a:rPr lang="vi-VN" dirty="0" smtClean="0"/>
              <a:t>e</a:t>
            </a:r>
            <a:r>
              <a:rPr lang="vi-VN" dirty="0"/>
              <a:t>) modul de separare a consumurilor, cheltuielilor şi a rentabilităţii între activităţile practicate şi serviciile furnizate de către operatori;</a:t>
            </a:r>
          </a:p>
          <a:p>
            <a:r>
              <a:rPr lang="vi-VN" dirty="0"/>
              <a:t>    f) componenţa şi modul de determinare a cheltuielilor aferente furnizării  serviciului public de alimentare  cu apă şi de canalizare;</a:t>
            </a:r>
          </a:p>
          <a:p>
            <a:r>
              <a:rPr lang="vi-VN" dirty="0"/>
              <a:t>    g) modul de determinare şi aprobare a cheltuielilor pentru primul an de valabilitate a prezentei Metodologii, anul de bază, şi modul de actualizare a acestora pentru ceilalţi ani de valabilitate a prezentei Metodologii; </a:t>
            </a:r>
          </a:p>
          <a:p>
            <a:r>
              <a:rPr lang="vi-VN" dirty="0"/>
              <a:t>    h) metoda de calculare a rentabilităţii; </a:t>
            </a:r>
          </a:p>
          <a:p>
            <a:r>
              <a:rPr lang="vi-VN" dirty="0"/>
              <a:t>    i) metoda de repartizare a cheltuielilor comune ale întreprinderii între activităţile practicate şi serviciile furnizate.</a:t>
            </a:r>
            <a:endParaRPr lang="ru-RU" dirty="0"/>
          </a:p>
        </p:txBody>
      </p:sp>
    </p:spTree>
    <p:extLst>
      <p:ext uri="{BB962C8B-B14F-4D97-AF65-F5344CB8AC3E}">
        <p14:creationId xmlns:p14="http://schemas.microsoft.com/office/powerpoint/2010/main" val="3113602868"/>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78195"/>
            <a:ext cx="7776000" cy="1616149"/>
          </a:xfrm>
        </p:spPr>
        <p:txBody>
          <a:bodyPr/>
          <a:lstStyle/>
          <a:p>
            <a:pPr algn="ctr"/>
            <a:r>
              <a:rPr lang="vi-VN" dirty="0">
                <a:solidFill>
                  <a:srgbClr val="FF0000"/>
                </a:solidFill>
              </a:rPr>
              <a:t>IX. Hotărârea </a:t>
            </a:r>
            <a:r>
              <a:rPr lang="ro-RO" dirty="0" smtClean="0">
                <a:solidFill>
                  <a:srgbClr val="FF0000"/>
                </a:solidFill>
              </a:rPr>
              <a:t>ANRE</a:t>
            </a:r>
            <a:r>
              <a:rPr lang="vi-VN" dirty="0" smtClean="0">
                <a:solidFill>
                  <a:srgbClr val="FF0000"/>
                </a:solidFill>
              </a:rPr>
              <a:t> </a:t>
            </a:r>
            <a:r>
              <a:rPr lang="vi-VN" dirty="0">
                <a:solidFill>
                  <a:srgbClr val="FF0000"/>
                </a:solidFill>
              </a:rPr>
              <a:t>nr. 271 din 16.12.2015  cu privire la aprobarea Regulamentului cu privire  la serviciul public de alimentare cu apă și de </a:t>
            </a:r>
            <a:r>
              <a:rPr lang="vi-VN" dirty="0" smtClean="0">
                <a:solidFill>
                  <a:srgbClr val="FF0000"/>
                </a:solidFill>
              </a:rPr>
              <a:t>canalizare</a:t>
            </a:r>
            <a:r>
              <a:rPr lang="ro-RO" dirty="0" smtClean="0">
                <a:solidFill>
                  <a:srgbClr val="FF0000"/>
                </a:solidFill>
              </a:rPr>
              <a:t> reglementează:</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892056"/>
            <a:ext cx="7776000" cy="3371944"/>
          </a:xfrm>
        </p:spPr>
        <p:txBody>
          <a:bodyPr/>
          <a:lstStyle/>
          <a:p>
            <a:pPr marL="285750" indent="-285750">
              <a:buFont typeface="Wingdings" panose="05000000000000000000" pitchFamily="2" charset="2"/>
              <a:buChar char="ü"/>
            </a:pPr>
            <a:endParaRPr lang="ro-RO" dirty="0" smtClean="0"/>
          </a:p>
          <a:p>
            <a:pPr marL="285750" indent="-285750">
              <a:buFont typeface="Wingdings" panose="05000000000000000000" pitchFamily="2" charset="2"/>
              <a:buChar char="ü"/>
            </a:pPr>
            <a:r>
              <a:rPr lang="vi-VN" dirty="0" smtClean="0"/>
              <a:t>proiectarea</a:t>
            </a:r>
            <a:r>
              <a:rPr lang="vi-VN" dirty="0"/>
              <a:t>, montarea şi recepţionarea instalaţiilor </a:t>
            </a:r>
            <a:r>
              <a:rPr lang="vi-VN" dirty="0" smtClean="0"/>
              <a:t>interne</a:t>
            </a:r>
            <a:r>
              <a:rPr lang="ro-RO" dirty="0"/>
              <a:t> </a:t>
            </a:r>
            <a:r>
              <a:rPr lang="vi-VN" dirty="0" smtClean="0"/>
              <a:t>de </a:t>
            </a:r>
            <a:r>
              <a:rPr lang="vi-VN" dirty="0"/>
              <a:t>apă şi de canalizare ale </a:t>
            </a:r>
            <a:r>
              <a:rPr lang="vi-VN" dirty="0" smtClean="0"/>
              <a:t>consumatorilor</a:t>
            </a:r>
            <a:r>
              <a:rPr lang="ro-RO" dirty="0"/>
              <a:t>;</a:t>
            </a:r>
            <a:endParaRPr lang="ro-RO" dirty="0" smtClean="0"/>
          </a:p>
          <a:p>
            <a:pPr marL="285750" indent="-285750">
              <a:buFont typeface="Wingdings" panose="05000000000000000000" pitchFamily="2" charset="2"/>
              <a:buChar char="ü"/>
            </a:pPr>
            <a:r>
              <a:rPr lang="vi-VN" dirty="0" smtClean="0"/>
              <a:t>delimitarea </a:t>
            </a:r>
            <a:r>
              <a:rPr lang="vi-VN" dirty="0"/>
              <a:t>instalaţiilor operatorului de </a:t>
            </a:r>
            <a:r>
              <a:rPr lang="vi-VN" dirty="0" smtClean="0"/>
              <a:t>instalaţiile</a:t>
            </a:r>
            <a:r>
              <a:rPr lang="ro-RO" dirty="0" smtClean="0"/>
              <a:t> </a:t>
            </a:r>
            <a:r>
              <a:rPr lang="vi-VN" dirty="0" smtClean="0"/>
              <a:t>interne </a:t>
            </a:r>
            <a:r>
              <a:rPr lang="vi-VN" dirty="0"/>
              <a:t>de apă şi de </a:t>
            </a:r>
            <a:r>
              <a:rPr lang="vi-VN" dirty="0" smtClean="0"/>
              <a:t>canalizare</a:t>
            </a:r>
            <a:r>
              <a:rPr lang="ro-RO" dirty="0"/>
              <a:t>;</a:t>
            </a:r>
          </a:p>
          <a:p>
            <a:pPr marL="285750" indent="-285750">
              <a:buFont typeface="Wingdings" panose="05000000000000000000" pitchFamily="2" charset="2"/>
              <a:buChar char="ü"/>
            </a:pPr>
            <a:r>
              <a:rPr lang="ro-RO" dirty="0" smtClean="0"/>
              <a:t>condițiile de </a:t>
            </a:r>
            <a:r>
              <a:rPr lang="vi-VN" dirty="0" smtClean="0"/>
              <a:t>branşare/racordare</a:t>
            </a:r>
            <a:r>
              <a:rPr lang="ro-RO" dirty="0" smtClean="0"/>
              <a:t>;</a:t>
            </a:r>
            <a:r>
              <a:rPr lang="vi-VN" dirty="0" smtClean="0"/>
              <a:t> </a:t>
            </a:r>
            <a:endParaRPr lang="ro-RO" dirty="0"/>
          </a:p>
          <a:p>
            <a:pPr marL="285750" indent="-285750">
              <a:buFont typeface="Wingdings" panose="05000000000000000000" pitchFamily="2" charset="2"/>
              <a:buChar char="ü"/>
            </a:pPr>
            <a:r>
              <a:rPr lang="vi-VN" dirty="0" smtClean="0"/>
              <a:t>contractarea şi </a:t>
            </a:r>
            <a:r>
              <a:rPr lang="vi-VN" dirty="0"/>
              <a:t>evidenţa </a:t>
            </a:r>
            <a:r>
              <a:rPr lang="vi-VN" dirty="0" smtClean="0"/>
              <a:t>consumului</a:t>
            </a:r>
            <a:r>
              <a:rPr lang="ro-RO" dirty="0" smtClean="0"/>
              <a:t> </a:t>
            </a:r>
            <a:r>
              <a:rPr lang="vi-VN" dirty="0" smtClean="0"/>
              <a:t>de apă</a:t>
            </a:r>
            <a:r>
              <a:rPr lang="ro-RO" dirty="0"/>
              <a:t>;</a:t>
            </a:r>
            <a:endParaRPr lang="ro-RO" dirty="0" smtClean="0"/>
          </a:p>
        </p:txBody>
      </p:sp>
    </p:spTree>
    <p:extLst>
      <p:ext uri="{BB962C8B-B14F-4D97-AF65-F5344CB8AC3E}">
        <p14:creationId xmlns:p14="http://schemas.microsoft.com/office/powerpoint/2010/main" val="524581137"/>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46297"/>
            <a:ext cx="7776000" cy="1616149"/>
          </a:xfrm>
        </p:spPr>
        <p:txBody>
          <a:bodyPr/>
          <a:lstStyle/>
          <a:p>
            <a:pPr algn="ctr"/>
            <a:r>
              <a:rPr lang="vi-VN" dirty="0">
                <a:solidFill>
                  <a:srgbClr val="FF0000"/>
                </a:solidFill>
              </a:rPr>
              <a:t>IX. Hotărârea ANRE nr. 271 din 16.12.2015  cu privire la aprobarea Regulamentului cu privire  la serviciul public de alimentare cu apă și de canalizare reglementează:</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marL="285750" indent="-285750">
              <a:buFont typeface="Wingdings" panose="05000000000000000000" pitchFamily="2" charset="2"/>
              <a:buChar char="ü"/>
            </a:pPr>
            <a:endParaRPr lang="ro-RO" dirty="0" smtClean="0"/>
          </a:p>
          <a:p>
            <a:pPr marL="285750" indent="-285750">
              <a:buFont typeface="Wingdings" panose="05000000000000000000" pitchFamily="2" charset="2"/>
              <a:buChar char="ü"/>
            </a:pPr>
            <a:r>
              <a:rPr lang="vi-VN" dirty="0" smtClean="0"/>
              <a:t>plata </a:t>
            </a:r>
            <a:r>
              <a:rPr lang="vi-VN" dirty="0"/>
              <a:t>serviciului public de alimentare cu apă şi de </a:t>
            </a:r>
            <a:r>
              <a:rPr lang="vi-VN" dirty="0" smtClean="0"/>
              <a:t>canalizare</a:t>
            </a:r>
            <a:r>
              <a:rPr lang="ro-RO" dirty="0"/>
              <a:t>;</a:t>
            </a:r>
            <a:endParaRPr lang="vi-VN" dirty="0"/>
          </a:p>
          <a:p>
            <a:pPr marL="285750" indent="-285750">
              <a:buFont typeface="Wingdings" panose="05000000000000000000" pitchFamily="2" charset="2"/>
              <a:buChar char="ü"/>
            </a:pPr>
            <a:r>
              <a:rPr lang="vi-VN" dirty="0"/>
              <a:t>deconectarea/reconectarea instalaţiilor interne de apă şi de canalizare ale </a:t>
            </a:r>
            <a:r>
              <a:rPr lang="vi-VN" dirty="0" smtClean="0"/>
              <a:t>consumatorilor</a:t>
            </a:r>
            <a:r>
              <a:rPr lang="ro-RO" dirty="0"/>
              <a:t>;</a:t>
            </a:r>
            <a:endParaRPr lang="vi-VN" dirty="0"/>
          </a:p>
          <a:p>
            <a:pPr marL="285750" indent="-285750">
              <a:buFont typeface="Wingdings" panose="05000000000000000000" pitchFamily="2" charset="2"/>
              <a:buChar char="ü"/>
            </a:pPr>
            <a:r>
              <a:rPr lang="vi-VN" dirty="0"/>
              <a:t>limitarea şi  întreruperea furnizării serviciului public de alimentare cu apă şi de </a:t>
            </a:r>
            <a:r>
              <a:rPr lang="vi-VN" dirty="0" smtClean="0"/>
              <a:t>canalizare</a:t>
            </a:r>
            <a:r>
              <a:rPr lang="ro-RO" dirty="0" smtClean="0"/>
              <a:t>:</a:t>
            </a:r>
            <a:r>
              <a:rPr lang="vi-VN" dirty="0" smtClean="0"/>
              <a:t> </a:t>
            </a:r>
            <a:endParaRPr lang="vi-VN" dirty="0"/>
          </a:p>
          <a:p>
            <a:pPr marL="285750" indent="-285750">
              <a:buFont typeface="Wingdings" panose="05000000000000000000" pitchFamily="2" charset="2"/>
              <a:buChar char="ü"/>
            </a:pPr>
            <a:r>
              <a:rPr lang="vi-VN" dirty="0"/>
              <a:t>examinarea reclamaţiilor consumatorilor şi la soluţionarea neînțelegerilor dintre operatori şi consumatori. </a:t>
            </a:r>
          </a:p>
          <a:p>
            <a:endParaRPr lang="ru-RU" dirty="0"/>
          </a:p>
        </p:txBody>
      </p:sp>
    </p:spTree>
    <p:extLst>
      <p:ext uri="{BB962C8B-B14F-4D97-AF65-F5344CB8AC3E}">
        <p14:creationId xmlns:p14="http://schemas.microsoft.com/office/powerpoint/2010/main" val="3854670903"/>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56929"/>
            <a:ext cx="7776000" cy="1850065"/>
          </a:xfrm>
        </p:spPr>
        <p:txBody>
          <a:bodyPr/>
          <a:lstStyle/>
          <a:p>
            <a:pPr algn="ctr"/>
            <a:r>
              <a:rPr lang="vi-VN" dirty="0">
                <a:solidFill>
                  <a:srgbClr val="FF0000"/>
                </a:solidFill>
              </a:rPr>
              <a:t>X. Hotărârea </a:t>
            </a:r>
            <a:r>
              <a:rPr lang="vi-VN" dirty="0" smtClean="0">
                <a:solidFill>
                  <a:srgbClr val="FF0000"/>
                </a:solidFill>
              </a:rPr>
              <a:t>A</a:t>
            </a:r>
            <a:r>
              <a:rPr lang="ro-RO" dirty="0" smtClean="0">
                <a:solidFill>
                  <a:srgbClr val="FF0000"/>
                </a:solidFill>
              </a:rPr>
              <a:t>NRE</a:t>
            </a:r>
            <a:r>
              <a:rPr lang="vi-VN" dirty="0" smtClean="0">
                <a:solidFill>
                  <a:srgbClr val="FF0000"/>
                </a:solidFill>
              </a:rPr>
              <a:t> </a:t>
            </a:r>
            <a:r>
              <a:rPr lang="vi-VN" dirty="0">
                <a:solidFill>
                  <a:srgbClr val="FF0000"/>
                </a:solidFill>
              </a:rPr>
              <a:t>nr.180 din 10.06.2016  cu privire la aprobarea Regulamentului cu privire la stabilirea şi aprobarea, în scop de determinare a tarifelor, a consumului tehnologic şi a pierderilor de apă în sistemele publice de alimentare cu </a:t>
            </a:r>
            <a:r>
              <a:rPr lang="vi-VN" dirty="0" smtClean="0">
                <a:solidFill>
                  <a:srgbClr val="FF0000"/>
                </a:solidFill>
              </a:rPr>
              <a:t>apă</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849526"/>
            <a:ext cx="7776000" cy="3414474"/>
          </a:xfrm>
        </p:spPr>
        <p:txBody>
          <a:bodyPr/>
          <a:lstStyle/>
          <a:p>
            <a:pPr algn="ctr"/>
            <a:endParaRPr lang="ro-RO" dirty="0" smtClean="0"/>
          </a:p>
          <a:p>
            <a:pPr algn="ctr"/>
            <a:r>
              <a:rPr lang="ro-RO" dirty="0"/>
              <a:t>s</a:t>
            </a:r>
            <a:r>
              <a:rPr lang="ro-RO" dirty="0" smtClean="0"/>
              <a:t>tabilește </a:t>
            </a:r>
          </a:p>
          <a:p>
            <a:pPr algn="ctr"/>
            <a:r>
              <a:rPr lang="vi-VN" dirty="0" smtClean="0"/>
              <a:t>modalit</a:t>
            </a:r>
            <a:r>
              <a:rPr lang="ro-RO" dirty="0" smtClean="0"/>
              <a:t>atea</a:t>
            </a:r>
            <a:r>
              <a:rPr lang="vi-VN" dirty="0" smtClean="0"/>
              <a:t> unic</a:t>
            </a:r>
            <a:r>
              <a:rPr lang="ro-RO" dirty="0" smtClean="0"/>
              <a:t>ă</a:t>
            </a:r>
            <a:r>
              <a:rPr lang="vi-VN" dirty="0" smtClean="0"/>
              <a:t> </a:t>
            </a:r>
            <a:r>
              <a:rPr lang="vi-VN" dirty="0"/>
              <a:t>de calculare şi aprobare a consumurilor tehnologice şi </a:t>
            </a:r>
            <a:r>
              <a:rPr lang="vi-VN" dirty="0" smtClean="0"/>
              <a:t>a</a:t>
            </a:r>
            <a:r>
              <a:rPr lang="ro-RO" dirty="0" smtClean="0"/>
              <a:t> </a:t>
            </a:r>
            <a:r>
              <a:rPr lang="vi-VN" dirty="0" smtClean="0"/>
              <a:t>pierderilor </a:t>
            </a:r>
            <a:r>
              <a:rPr lang="vi-VN" dirty="0"/>
              <a:t>de apă în sistemele publice de alimentare cu apă şi de canalizare, volume de apă care vor </a:t>
            </a:r>
            <a:r>
              <a:rPr lang="vi-VN" dirty="0" smtClean="0"/>
              <a:t>fi</a:t>
            </a:r>
            <a:r>
              <a:rPr lang="ro-RO" dirty="0" smtClean="0"/>
              <a:t> </a:t>
            </a:r>
            <a:r>
              <a:rPr lang="vi-VN" dirty="0" smtClean="0"/>
              <a:t>luate </a:t>
            </a:r>
            <a:r>
              <a:rPr lang="vi-VN" dirty="0"/>
              <a:t>în consideraţie la determinarea tarifelor pentru serviciul public de alimentare cu apă, </a:t>
            </a:r>
            <a:r>
              <a:rPr lang="vi-VN" dirty="0" smtClean="0"/>
              <a:t>de</a:t>
            </a:r>
            <a:r>
              <a:rPr lang="ro-RO" dirty="0" smtClean="0"/>
              <a:t> </a:t>
            </a:r>
            <a:r>
              <a:rPr lang="vi-VN" dirty="0" smtClean="0"/>
              <a:t>canalizare </a:t>
            </a:r>
            <a:r>
              <a:rPr lang="vi-VN" dirty="0"/>
              <a:t>și de epurare a apelor uzate.</a:t>
            </a:r>
            <a:endParaRPr lang="ru-RU" dirty="0"/>
          </a:p>
        </p:txBody>
      </p:sp>
    </p:spTree>
    <p:extLst>
      <p:ext uri="{BB962C8B-B14F-4D97-AF65-F5344CB8AC3E}">
        <p14:creationId xmlns:p14="http://schemas.microsoft.com/office/powerpoint/2010/main" val="3023713947"/>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o-RO" dirty="0" smtClean="0">
                <a:solidFill>
                  <a:srgbClr val="FF0000"/>
                </a:solidFill>
              </a:rPr>
              <a:t>Întrebări de auto-valuare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pPr marL="342900" indent="-342900">
              <a:buAutoNum type="arabicPeriod"/>
            </a:pPr>
            <a:endParaRPr lang="ro-RO" dirty="0" smtClean="0"/>
          </a:p>
          <a:p>
            <a:pPr marL="342900" indent="-342900">
              <a:buAutoNum type="arabicPeriod"/>
            </a:pPr>
            <a:r>
              <a:rPr lang="ro-RO" dirty="0" smtClean="0"/>
              <a:t>Importanța și necesitatea implementării Directivelor Uniunii Europene în legislația Republicii Moldova.</a:t>
            </a:r>
          </a:p>
          <a:p>
            <a:pPr marL="342900" indent="-342900">
              <a:buAutoNum type="arabicPeriod"/>
            </a:pPr>
            <a:r>
              <a:rPr lang="ro-RO" dirty="0" smtClean="0"/>
              <a:t>Care din actele legislative și normative prezentate sunt utilizate mai des în activitatea D-voastră?</a:t>
            </a:r>
          </a:p>
          <a:p>
            <a:pPr marL="342900" indent="-342900">
              <a:buAutoNum type="arabicPeriod"/>
            </a:pPr>
            <a:r>
              <a:rPr lang="ro-RO" dirty="0" smtClean="0"/>
              <a:t>Care alte acte legislative și normative le folosiți în activitatea zilnică?</a:t>
            </a:r>
          </a:p>
          <a:p>
            <a:pPr marL="342900" indent="-342900">
              <a:buAutoNum type="arabicPeriod"/>
            </a:pPr>
            <a:r>
              <a:rPr lang="ro-RO" dirty="0" smtClean="0"/>
              <a:t>Care sunt modalitățile de cunoaștere a legislației în vigoare?</a:t>
            </a:r>
            <a:endParaRPr lang="ru-RU" dirty="0"/>
          </a:p>
        </p:txBody>
      </p:sp>
    </p:spTree>
    <p:extLst>
      <p:ext uri="{BB962C8B-B14F-4D97-AF65-F5344CB8AC3E}">
        <p14:creationId xmlns:p14="http://schemas.microsoft.com/office/powerpoint/2010/main" val="3599195276"/>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2.1. Reglementări internaționale </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r>
              <a:rPr lang="vi-VN" dirty="0" smtClean="0"/>
              <a:t>Prin </a:t>
            </a:r>
            <a:r>
              <a:rPr lang="vi-VN" dirty="0"/>
              <a:t>semnarea Acordului de Asociere, Republica Moldova s-a angajat să transpună legislația relevantă de mediu a Uniunii Europene în sistemul național de ordine legală, prin adoptarea sau schimbarea legislației naționale, regulamentele și procedurile.</a:t>
            </a:r>
          </a:p>
          <a:p>
            <a:r>
              <a:rPr lang="vi-VN" dirty="0"/>
              <a:t>Republica Moldova urmează să-și alinieze legislația națională la aquis-ul comunitar de mediu în termenele(3-8 ani) și condițiile prevăzute în Anexa nr. XI la Capitolul 16 (Mediul înconjurător) din Acordul de Asociere Republica Moldova – Uniunea </a:t>
            </a:r>
            <a:r>
              <a:rPr lang="vi-VN" dirty="0" smtClean="0"/>
              <a:t>Europeană.</a:t>
            </a:r>
            <a:endParaRPr lang="vi-VN" dirty="0"/>
          </a:p>
          <a:p>
            <a:endParaRPr lang="ru-RU" dirty="0"/>
          </a:p>
        </p:txBody>
      </p:sp>
    </p:spTree>
    <p:extLst>
      <p:ext uri="{BB962C8B-B14F-4D97-AF65-F5344CB8AC3E}">
        <p14:creationId xmlns:p14="http://schemas.microsoft.com/office/powerpoint/2010/main" val="168334919"/>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242874"/>
            <a:ext cx="7776000" cy="621437"/>
          </a:xfrm>
        </p:spPr>
        <p:txBody>
          <a:bodyPr/>
          <a:lstStyle/>
          <a:p>
            <a:pPr algn="ctr"/>
            <a:r>
              <a:rPr lang="ro-RO" dirty="0" smtClean="0">
                <a:solidFill>
                  <a:srgbClr val="FF0000"/>
                </a:solidFill>
              </a:rPr>
              <a:t>Bibliografie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104008"/>
            <a:ext cx="7776000" cy="4159992"/>
          </a:xfrm>
        </p:spPr>
        <p:txBody>
          <a:bodyPr/>
          <a:lstStyle/>
          <a:p>
            <a:r>
              <a:rPr lang="ro-RO" dirty="0" smtClean="0"/>
              <a:t>1. </a:t>
            </a:r>
            <a:r>
              <a:rPr lang="vi-VN" dirty="0" smtClean="0"/>
              <a:t>Directiva </a:t>
            </a:r>
            <a:r>
              <a:rPr lang="vi-VN" dirty="0"/>
              <a:t>98/83/CE privind calitatea apelor destinate consumului uman</a:t>
            </a:r>
          </a:p>
          <a:p>
            <a:r>
              <a:rPr lang="vi-VN" dirty="0"/>
              <a:t>2. Directiva 91/271/CEE privind tratarea apelor uzate urbane are drept scop protejarea apelor de suprafață din teritoriu și cele costiere prin reglementarea colectării și tratării apelor uzate urbane și deversării apelor industriale </a:t>
            </a:r>
            <a:r>
              <a:rPr lang="vi-VN" dirty="0" smtClean="0"/>
              <a:t>biodegradabile</a:t>
            </a:r>
            <a:endParaRPr lang="ro-RO" dirty="0" smtClean="0"/>
          </a:p>
          <a:p>
            <a:r>
              <a:rPr lang="ro-RO" dirty="0" smtClean="0"/>
              <a:t>3. </a:t>
            </a:r>
            <a:r>
              <a:rPr lang="vi-VN" dirty="0" smtClean="0"/>
              <a:t>Legea </a:t>
            </a:r>
            <a:r>
              <a:rPr lang="vi-VN" dirty="0"/>
              <a:t>privind serviciul public de alimentare cu apă şi de canalizare nr. 303 din 13 decembrie 2013; </a:t>
            </a:r>
          </a:p>
          <a:p>
            <a:r>
              <a:rPr lang="ro-RO" dirty="0" smtClean="0"/>
              <a:t>4. </a:t>
            </a:r>
            <a:r>
              <a:rPr lang="vi-VN" dirty="0" smtClean="0"/>
              <a:t>Legea </a:t>
            </a:r>
            <a:r>
              <a:rPr lang="vi-VN" dirty="0"/>
              <a:t>serviciilor publice de gospodărie comunală nr. 1402-XV din 24.10.2002; </a:t>
            </a:r>
          </a:p>
          <a:p>
            <a:r>
              <a:rPr lang="ro-RO" dirty="0" smtClean="0"/>
              <a:t>5. </a:t>
            </a:r>
            <a:r>
              <a:rPr lang="vi-VN" dirty="0" smtClean="0"/>
              <a:t>Hotărîrea </a:t>
            </a:r>
            <a:r>
              <a:rPr lang="vi-VN" dirty="0"/>
              <a:t>Guvernului Republicii Moldova cu privire la aprobarea Strategiei de alimentare cu apă și sanitație (2014-2028) nr. 199 din 20 martie 2014; </a:t>
            </a:r>
          </a:p>
          <a:p>
            <a:endParaRPr lang="vi-VN" dirty="0"/>
          </a:p>
          <a:p>
            <a:endParaRPr lang="ru-RU" dirty="0"/>
          </a:p>
        </p:txBody>
      </p:sp>
    </p:spTree>
    <p:extLst>
      <p:ext uri="{BB962C8B-B14F-4D97-AF65-F5344CB8AC3E}">
        <p14:creationId xmlns:p14="http://schemas.microsoft.com/office/powerpoint/2010/main" val="323182419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1305017"/>
            <a:ext cx="7776000" cy="639193"/>
          </a:xfrm>
        </p:spPr>
        <p:txBody>
          <a:bodyPr/>
          <a:lstStyle/>
          <a:p>
            <a:pPr algn="ctr"/>
            <a:r>
              <a:rPr lang="ro-RO" dirty="0" smtClean="0">
                <a:solidFill>
                  <a:srgbClr val="FF0000"/>
                </a:solidFill>
              </a:rPr>
              <a:t>Bibliografie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ro-RO" dirty="0" smtClean="0"/>
              <a:t>6. </a:t>
            </a:r>
            <a:r>
              <a:rPr lang="vi-VN" dirty="0" smtClean="0"/>
              <a:t>Hotărârea </a:t>
            </a:r>
            <a:r>
              <a:rPr lang="vi-VN" dirty="0"/>
              <a:t>Guvernului Republicii Moldova nr. 802 din 09.10.2013 pentru aprobarea Regulamentului privind condiţiile de deversare a apelor uzate în corpurile de apă; </a:t>
            </a:r>
            <a:endParaRPr lang="ro-RO" dirty="0" smtClean="0"/>
          </a:p>
          <a:p>
            <a:r>
              <a:rPr lang="ro-RO" dirty="0" smtClean="0"/>
              <a:t>7. </a:t>
            </a:r>
            <a:r>
              <a:rPr lang="vi-VN" dirty="0" smtClean="0"/>
              <a:t>Hotărîrea </a:t>
            </a:r>
            <a:r>
              <a:rPr lang="vi-VN" dirty="0"/>
              <a:t>Guvernului Republicii Moldova nr. 950 din 25 noiembrie 2013 pentru aprobarea Regulamentului privind cerinţele  de colectare, epurare şi deversare a apelor uzate în  sistemul de canalizare şi/sau în corpuri de apă pentru  localităţile urbane şi rurale; </a:t>
            </a:r>
          </a:p>
          <a:p>
            <a:r>
              <a:rPr lang="ro-RO" dirty="0" smtClean="0"/>
              <a:t>8. </a:t>
            </a:r>
            <a:r>
              <a:rPr lang="vi-VN" dirty="0" smtClean="0"/>
              <a:t>Hotărârea </a:t>
            </a:r>
            <a:r>
              <a:rPr lang="vi-VN" dirty="0"/>
              <a:t>Guvernului Republicii Moldova nr. 191 din 19.02.2002 despre aprobarea Regulamentului cu privire la modul de prestare şi achitare a serviciilor locative, comunale şi necomunale pentru fondul locativ, contorizarea apartamentelor şi condiţiile deconectării acestora de la/reconectării la sistemele de încălzire şi alimentare cu apă; </a:t>
            </a:r>
          </a:p>
          <a:p>
            <a:endParaRPr lang="ru-RU" dirty="0"/>
          </a:p>
        </p:txBody>
      </p:sp>
    </p:spTree>
    <p:extLst>
      <p:ext uri="{BB962C8B-B14F-4D97-AF65-F5344CB8AC3E}">
        <p14:creationId xmlns:p14="http://schemas.microsoft.com/office/powerpoint/2010/main" val="3285882989"/>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896646"/>
            <a:ext cx="7776000" cy="479394"/>
          </a:xfrm>
        </p:spPr>
        <p:txBody>
          <a:bodyPr/>
          <a:lstStyle/>
          <a:p>
            <a:pPr algn="ctr"/>
            <a:r>
              <a:rPr lang="ro-RO" dirty="0" smtClean="0">
                <a:solidFill>
                  <a:srgbClr val="FF0000"/>
                </a:solidFill>
              </a:rPr>
              <a:t>Bibliografie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de-DE" smtClean="0"/>
              <a:t>XXX</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1571349"/>
            <a:ext cx="7776000" cy="4692652"/>
          </a:xfrm>
        </p:spPr>
        <p:txBody>
          <a:bodyPr/>
          <a:lstStyle/>
          <a:p>
            <a:r>
              <a:rPr lang="ro-RO" dirty="0" smtClean="0"/>
              <a:t>9. </a:t>
            </a:r>
            <a:r>
              <a:rPr lang="vi-VN" dirty="0" smtClean="0"/>
              <a:t>Hotărârea </a:t>
            </a:r>
            <a:r>
              <a:rPr lang="vi-VN" dirty="0"/>
              <a:t>Guvernului Republicii Moldova nr. 1228 din 13.11.2007 pentru aprobarea Regulamentului privind achiziţionarea, proiectarea, instalarea, recepţia şi exploatarea aparatelor de evidenţă a consumurilor de apă</a:t>
            </a:r>
            <a:r>
              <a:rPr lang="vi-VN" dirty="0" smtClean="0"/>
              <a:t>;</a:t>
            </a:r>
            <a:endParaRPr lang="ro-RO" dirty="0" smtClean="0"/>
          </a:p>
          <a:p>
            <a:r>
              <a:rPr lang="ro-RO" dirty="0" smtClean="0"/>
              <a:t>10. </a:t>
            </a:r>
            <a:r>
              <a:rPr lang="vi-VN" dirty="0" smtClean="0"/>
              <a:t>Hotărârea </a:t>
            </a:r>
            <a:r>
              <a:rPr lang="vi-VN" dirty="0"/>
              <a:t>Agenţiei Naţionale pentru Reglementare în Energetică nr.741 din 18.12.2014  cu privire la aprobarea  Metodologiei de determinare, aprobare şi aplicare a  tarifelor pentru serviciul  public de alimentare cu apă, de canalizare şi de epurare a apelor uzate; </a:t>
            </a:r>
          </a:p>
          <a:p>
            <a:r>
              <a:rPr lang="ro-RO" dirty="0" smtClean="0"/>
              <a:t>11. </a:t>
            </a:r>
            <a:r>
              <a:rPr lang="vi-VN" dirty="0" smtClean="0"/>
              <a:t>Hotărârea </a:t>
            </a:r>
            <a:r>
              <a:rPr lang="vi-VN" dirty="0"/>
              <a:t>Agenţiei Naţionale pentru Reglementare în Energetică nr. 271 din 16.12.2015  cu privire la aprobarea Regulamentului cu privire  la serviciul public de alimentare cu apă și de canalizare; </a:t>
            </a:r>
          </a:p>
          <a:p>
            <a:r>
              <a:rPr lang="ro-RO" dirty="0" smtClean="0"/>
              <a:t>12. </a:t>
            </a:r>
            <a:r>
              <a:rPr lang="vi-VN" dirty="0" smtClean="0"/>
              <a:t>Hotărârea </a:t>
            </a:r>
            <a:r>
              <a:rPr lang="vi-VN" dirty="0"/>
              <a:t>Agenţiei Naţionale pentru Reglementare în Energetică nr.180 din 10.06.2016  cu privire la aprobarea Regulamentului cu privire la stabilirea şi aprobarea, în scop de determinare a tarifelor, a consumului tehnologic şi a pierderilor de apă în sistemele publice de alimentare cu apă.</a:t>
            </a:r>
          </a:p>
          <a:p>
            <a:endParaRPr lang="vi-VN" dirty="0"/>
          </a:p>
          <a:p>
            <a:endParaRPr lang="ru-RU" dirty="0"/>
          </a:p>
        </p:txBody>
      </p:sp>
    </p:spTree>
    <p:extLst>
      <p:ext uri="{BB962C8B-B14F-4D97-AF65-F5344CB8AC3E}">
        <p14:creationId xmlns:p14="http://schemas.microsoft.com/office/powerpoint/2010/main" val="1334197044"/>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ro-RO" dirty="0"/>
              <a:t>Liliana </a:t>
            </a:r>
            <a:r>
              <a:rPr lang="ro-RO" dirty="0" err="1"/>
              <a:t>Belecciu</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21/10/2016</a:t>
            </a:fld>
            <a:endParaRPr lang="de-DE" noProof="0" dirty="0"/>
          </a:p>
        </p:txBody>
      </p:sp>
      <p:sp>
        <p:nvSpPr>
          <p:cNvPr id="6" name="Inhaltsplatzhalter 7"/>
          <p:cNvSpPr txBox="1">
            <a:spLocks/>
          </p:cNvSpPr>
          <p:nvPr/>
        </p:nvSpPr>
        <p:spPr>
          <a:xfrm>
            <a:off x="684213" y="2108200"/>
            <a:ext cx="4481512" cy="260985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În calitate de entitate federală</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GIZ sprijină atingerea obiectivelor Guvernului Germaniei de cooperare internațională și dezvoltare durabilă. </a:t>
            </a:r>
          </a:p>
          <a:p>
            <a:pPr algn="l">
              <a:spcBef>
                <a:spcPts val="0"/>
              </a:spcBef>
              <a:spcAft>
                <a:spcPts val="600"/>
              </a:spcAft>
              <a:defRPr/>
            </a:pPr>
            <a:r>
              <a:rPr lang="ro-RO" sz="1050" dirty="0" smtClean="0">
                <a:solidFill>
                  <a:schemeClr val="tx2">
                    <a:lumMod val="75000"/>
                  </a:schemeClr>
                </a:solidFill>
                <a:latin typeface="Arial" pitchFamily="34" charset="0"/>
                <a:cs typeface="Arial" pitchFamily="34" charset="0"/>
              </a:rPr>
              <a:t>Publicat de</a:t>
            </a:r>
            <a:r>
              <a:rPr lang="en-GB" sz="1050" b="0" dirty="0" smtClean="0">
                <a:solidFill>
                  <a:schemeClr val="tx2">
                    <a:lumMod val="75000"/>
                  </a:schemeClr>
                </a:solidFill>
                <a:latin typeface="Arial" pitchFamily="34" charset="0"/>
                <a:cs typeface="Arial" pitchFamily="34" charset="0"/>
              </a:rPr>
              <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Deutsche </a:t>
            </a:r>
            <a:r>
              <a:rPr lang="de-DE" sz="1050" b="0" dirty="0" smtClean="0">
                <a:solidFill>
                  <a:schemeClr val="tx2">
                    <a:lumMod val="75000"/>
                  </a:schemeClr>
                </a:solidFill>
                <a:latin typeface="Arial" pitchFamily="34" charset="0"/>
                <a:cs typeface="Arial" pitchFamily="34" charset="0"/>
              </a:rPr>
              <a:t>Gesellschaft für</a:t>
            </a:r>
            <a:br>
              <a:rPr lang="de-DE" sz="1050" b="0" dirty="0" smtClean="0">
                <a:solidFill>
                  <a:schemeClr val="tx2">
                    <a:lumMod val="75000"/>
                  </a:schemeClr>
                </a:solidFill>
                <a:latin typeface="Arial" pitchFamily="34" charset="0"/>
                <a:cs typeface="Arial" pitchFamily="34" charset="0"/>
              </a:rPr>
            </a:br>
            <a:r>
              <a:rPr lang="de-DE" sz="1050" b="0" dirty="0" smtClean="0">
                <a:solidFill>
                  <a:schemeClr val="tx2">
                    <a:lumMod val="75000"/>
                  </a:schemeClr>
                </a:solidFill>
                <a:latin typeface="Arial" pitchFamily="34" charset="0"/>
                <a:cs typeface="Arial" pitchFamily="34" charset="0"/>
              </a:rPr>
              <a:t>Internationale Zusammenarbeit </a:t>
            </a:r>
            <a:r>
              <a:rPr lang="en-GB" sz="1050" b="0" dirty="0" smtClean="0">
                <a:solidFill>
                  <a:schemeClr val="tx2">
                    <a:lumMod val="75000"/>
                  </a:schemeClr>
                </a:solidFill>
                <a:latin typeface="Arial" pitchFamily="34" charset="0"/>
                <a:cs typeface="Arial" pitchFamily="34" charset="0"/>
              </a:rPr>
              <a:t>(GIZ) GmbH</a:t>
            </a: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Oficii înregistrate</a:t>
            </a:r>
            <a:r>
              <a:rPr lang="en-GB" sz="1050" b="0" dirty="0" smtClean="0">
                <a:solidFill>
                  <a:schemeClr val="tx2">
                    <a:lumMod val="75000"/>
                  </a:schemeClr>
                </a:solidFill>
                <a:latin typeface="Arial" pitchFamily="34" charset="0"/>
                <a:cs typeface="Arial" pitchFamily="34" charset="0"/>
              </a:rPr>
              <a:t>, Bonn </a:t>
            </a:r>
            <a:r>
              <a:rPr lang="ro-RO" sz="1050" b="0" dirty="0" smtClean="0">
                <a:solidFill>
                  <a:schemeClr val="tx2">
                    <a:lumMod val="75000"/>
                  </a:schemeClr>
                </a:solidFill>
                <a:latin typeface="Arial" pitchFamily="34" charset="0"/>
                <a:cs typeface="Arial" pitchFamily="34" charset="0"/>
              </a:rPr>
              <a:t>și</a:t>
            </a:r>
            <a:r>
              <a:rPr lang="en-GB" sz="1050" b="0" dirty="0" smtClean="0">
                <a:solidFill>
                  <a:schemeClr val="tx2">
                    <a:lumMod val="75000"/>
                  </a:schemeClr>
                </a:solidFill>
                <a:latin typeface="Arial" pitchFamily="34" charset="0"/>
                <a:cs typeface="Arial" pitchFamily="34" charset="0"/>
              </a:rPr>
              <a:t> Eschborn, German</a:t>
            </a:r>
            <a:r>
              <a:rPr lang="ro-RO" sz="1050" b="0" dirty="0" smtClean="0">
                <a:solidFill>
                  <a:schemeClr val="tx2">
                    <a:lumMod val="75000"/>
                  </a:schemeClr>
                </a:solidFill>
                <a:latin typeface="Arial" pitchFamily="34" charset="0"/>
                <a:cs typeface="Arial" pitchFamily="34" charset="0"/>
              </a:rPr>
              <a:t>ia</a:t>
            </a:r>
            <a:endParaRPr lang="en-GB" sz="1050" b="0" dirty="0" smtClean="0">
              <a:solidFill>
                <a:schemeClr val="tx2">
                  <a:lumMod val="75000"/>
                </a:schemeClr>
              </a:solidFill>
              <a:latin typeface="Arial" pitchFamily="34" charset="0"/>
              <a:cs typeface="Arial" pitchFamily="34" charset="0"/>
            </a:endParaRPr>
          </a:p>
          <a:p>
            <a:pPr algn="l">
              <a:spcBef>
                <a:spcPts val="0"/>
              </a:spcBef>
              <a:spcAft>
                <a:spcPts val="600"/>
              </a:spcAft>
              <a:defRPr/>
            </a:pPr>
            <a:r>
              <a:rPr lang="ro-RO" sz="1050" b="0" dirty="0" smtClean="0">
                <a:solidFill>
                  <a:schemeClr val="tx2">
                    <a:lumMod val="75000"/>
                  </a:schemeClr>
                </a:solidFill>
                <a:latin typeface="Arial" pitchFamily="34" charset="0"/>
                <a:cs typeface="Arial" pitchFamily="34" charset="0"/>
              </a:rPr>
              <a:t>Proiectul ”Modernizarea serviciilor publice locale în Republica Moldova”</a:t>
            </a:r>
          </a:p>
          <a:p>
            <a:pPr algn="l">
              <a:spcBef>
                <a:spcPts val="0"/>
              </a:spcBef>
              <a:spcAft>
                <a:spcPts val="600"/>
              </a:spcAft>
              <a:defRPr/>
            </a:pPr>
            <a:r>
              <a:rPr lang="en-GB" sz="1050" b="0" dirty="0" err="1" smtClean="0">
                <a:solidFill>
                  <a:schemeClr val="tx2">
                    <a:lumMod val="75000"/>
                  </a:schemeClr>
                </a:solidFill>
                <a:latin typeface="Arial" pitchFamily="34" charset="0"/>
                <a:cs typeface="Arial" pitchFamily="34" charset="0"/>
              </a:rPr>
              <a:t>Chișinău</a:t>
            </a:r>
            <a:r>
              <a:rPr lang="en-GB" sz="1050" b="0" dirty="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str. </a:t>
            </a:r>
            <a:r>
              <a:rPr lang="en-GB" sz="1050" b="0" dirty="0" err="1" smtClean="0">
                <a:solidFill>
                  <a:schemeClr val="tx2">
                    <a:lumMod val="75000"/>
                  </a:schemeClr>
                </a:solidFill>
                <a:latin typeface="Arial" pitchFamily="34" charset="0"/>
                <a:cs typeface="Arial" pitchFamily="34" charset="0"/>
              </a:rPr>
              <a:t>Bernardazzi</a:t>
            </a:r>
            <a:r>
              <a:rPr lang="en-GB" sz="1050" b="0" dirty="0" smtClean="0">
                <a:solidFill>
                  <a:schemeClr val="tx2">
                    <a:lumMod val="75000"/>
                  </a:schemeClr>
                </a:solidFill>
                <a:latin typeface="Arial" pitchFamily="34" charset="0"/>
                <a:cs typeface="Arial" pitchFamily="34" charset="0"/>
              </a:rPr>
              <a:t> </a:t>
            </a:r>
            <a:r>
              <a:rPr lang="ro-RO" sz="1050" b="0" dirty="0" smtClean="0">
                <a:solidFill>
                  <a:schemeClr val="tx2">
                    <a:lumMod val="75000"/>
                  </a:schemeClr>
                </a:solidFill>
                <a:latin typeface="Arial" pitchFamily="34" charset="0"/>
                <a:cs typeface="Arial" pitchFamily="34" charset="0"/>
              </a:rPr>
              <a:t>66</a:t>
            </a:r>
            <a:endParaRPr lang="en-GB" sz="1050" b="0" dirty="0">
              <a:solidFill>
                <a:schemeClr val="tx2">
                  <a:lumMod val="75000"/>
                </a:schemeClr>
              </a:solidFill>
              <a:latin typeface="Arial" pitchFamily="34" charset="0"/>
              <a:cs typeface="Arial" pitchFamily="34" charset="0"/>
            </a:endParaRP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T  + 373 22 22-83-19</a:t>
            </a:r>
          </a:p>
          <a:p>
            <a:pPr algn="l">
              <a:spcBef>
                <a:spcPts val="0"/>
              </a:spcBef>
              <a:spcAft>
                <a:spcPts val="600"/>
              </a:spcAft>
              <a:tabLst>
                <a:tab pos="180975" algn="l"/>
              </a:tabLst>
              <a:defRPr/>
            </a:pPr>
            <a:r>
              <a:rPr lang="en-GB" sz="1050" b="0" dirty="0">
                <a:solidFill>
                  <a:schemeClr val="tx2">
                    <a:lumMod val="75000"/>
                  </a:schemeClr>
                </a:solidFill>
                <a:latin typeface="Arial" pitchFamily="34" charset="0"/>
                <a:cs typeface="Arial" pitchFamily="34" charset="0"/>
              </a:rPr>
              <a:t>F  + 373 22 </a:t>
            </a:r>
            <a:r>
              <a:rPr lang="en-GB" sz="1050" b="0" dirty="0" smtClean="0">
                <a:solidFill>
                  <a:schemeClr val="tx2">
                    <a:lumMod val="75000"/>
                  </a:schemeClr>
                </a:solidFill>
                <a:latin typeface="Arial" pitchFamily="34" charset="0"/>
                <a:cs typeface="Arial" pitchFamily="34" charset="0"/>
              </a:rPr>
              <a:t>00-02-38</a:t>
            </a:r>
            <a:br>
              <a:rPr lang="en-GB" sz="1050" b="0" dirty="0" smtClean="0">
                <a:solidFill>
                  <a:schemeClr val="tx2">
                    <a:lumMod val="75000"/>
                  </a:schemeClr>
                </a:solidFill>
                <a:latin typeface="Arial" pitchFamily="34" charset="0"/>
                <a:cs typeface="Arial" pitchFamily="34" charset="0"/>
              </a:rPr>
            </a:br>
            <a:r>
              <a:rPr lang="en-GB" sz="1050" b="0" dirty="0" smtClean="0">
                <a:solidFill>
                  <a:schemeClr val="tx2">
                    <a:lumMod val="75000"/>
                  </a:schemeClr>
                </a:solidFill>
                <a:latin typeface="Arial" pitchFamily="34" charset="0"/>
                <a:cs typeface="Arial" pitchFamily="34" charset="0"/>
              </a:rPr>
              <a:t>I	</a:t>
            </a:r>
            <a:r>
              <a:rPr lang="en-GB" sz="1050" b="0" dirty="0" smtClean="0">
                <a:solidFill>
                  <a:schemeClr val="tx2">
                    <a:lumMod val="75000"/>
                  </a:schemeClr>
                </a:solidFill>
                <a:latin typeface="Arial" pitchFamily="34" charset="0"/>
                <a:cs typeface="Arial" pitchFamily="34" charset="0"/>
                <a:hlinkClick r:id="rId2"/>
              </a:rPr>
              <a:t>www.giz.de</a:t>
            </a:r>
            <a:r>
              <a:rPr lang="en-GB" sz="1050" b="0" dirty="0" smtClean="0">
                <a:solidFill>
                  <a:schemeClr val="tx2">
                    <a:lumMod val="75000"/>
                  </a:schemeClr>
                </a:solidFill>
                <a:latin typeface="Arial" pitchFamily="34" charset="0"/>
                <a:cs typeface="Arial" pitchFamily="34" charset="0"/>
              </a:rPr>
              <a:t>, </a:t>
            </a:r>
            <a:r>
              <a:rPr lang="en-GB" sz="1050" b="0" dirty="0" smtClean="0">
                <a:solidFill>
                  <a:schemeClr val="tx2">
                    <a:lumMod val="75000"/>
                  </a:schemeClr>
                </a:solidFill>
                <a:latin typeface="Arial" pitchFamily="34" charset="0"/>
                <a:cs typeface="Arial" pitchFamily="34" charset="0"/>
                <a:hlinkClick r:id="rId3"/>
              </a:rPr>
              <a:t>www.serviciilocale.md</a:t>
            </a:r>
            <a:r>
              <a:rPr lang="en-GB" sz="1050" b="0" dirty="0" smtClean="0">
                <a:solidFill>
                  <a:schemeClr val="tx2">
                    <a:lumMod val="75000"/>
                  </a:schemeClr>
                </a:solidFill>
                <a:latin typeface="Arial" pitchFamily="34" charset="0"/>
                <a:cs typeface="Arial" pitchFamily="34" charset="0"/>
              </a:rPr>
              <a:t> </a:t>
            </a:r>
          </a:p>
          <a:p>
            <a:pPr>
              <a:spcBef>
                <a:spcPts val="0"/>
              </a:spcBef>
              <a:spcAft>
                <a:spcPts val="300"/>
              </a:spcAft>
              <a:defRPr/>
            </a:pPr>
            <a:endParaRPr lang="de-DE" sz="1200" dirty="0" smtClean="0">
              <a:solidFill>
                <a:schemeClr val="tx2">
                  <a:lumMod val="75000"/>
                </a:schemeClr>
              </a:solidFill>
            </a:endParaRPr>
          </a:p>
          <a:p>
            <a:pPr>
              <a:defRPr/>
            </a:pPr>
            <a:endParaRPr lang="de-DE" sz="1200" dirty="0">
              <a:solidFill>
                <a:schemeClr val="tx2">
                  <a:lumMod val="75000"/>
                </a:schemeClr>
              </a:solidFill>
            </a:endParaRPr>
          </a:p>
        </p:txBody>
      </p:sp>
      <p:sp>
        <p:nvSpPr>
          <p:cNvPr id="7" name="Inhaltsplatzhalter 8"/>
          <p:cNvSpPr txBox="1">
            <a:spLocks/>
          </p:cNvSpPr>
          <p:nvPr/>
        </p:nvSpPr>
        <p:spPr>
          <a:xfrm>
            <a:off x="5467350" y="2108200"/>
            <a:ext cx="3005138" cy="3814763"/>
          </a:xfrm>
          <a:prstGeom prst="rect">
            <a:avLst/>
          </a:prstGeom>
        </p:spPr>
        <p:txBody>
          <a:bodyPr vert="horz" lIns="91440" tIns="45720" rIns="91440" bIns="45720" rtlCol="0" anchor="t" anchorCtr="0"/>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spcAft>
                <a:spcPts val="600"/>
              </a:spcAft>
              <a:defRPr/>
            </a:pPr>
            <a:r>
              <a:rPr lang="en-GB" sz="1050" b="1" dirty="0" err="1" smtClean="0">
                <a:solidFill>
                  <a:schemeClr val="tx2">
                    <a:lumMod val="75000"/>
                  </a:schemeClr>
                </a:solidFill>
                <a:latin typeface="Arial" pitchFamily="34" charset="0"/>
                <a:cs typeface="Arial" pitchFamily="34" charset="0"/>
              </a:rPr>
              <a:t>Autor</a:t>
            </a:r>
            <a:r>
              <a:rPr lang="ro-RO" sz="1050" b="1" dirty="0" smtClean="0">
                <a:solidFill>
                  <a:schemeClr val="tx2">
                    <a:lumMod val="75000"/>
                  </a:schemeClr>
                </a:solidFill>
                <a:latin typeface="Arial" pitchFamily="34" charset="0"/>
                <a:cs typeface="Arial" pitchFamily="34" charset="0"/>
              </a:rPr>
              <a:t>:</a:t>
            </a:r>
          </a:p>
          <a:p>
            <a:pPr algn="l">
              <a:spcAft>
                <a:spcPts val="600"/>
              </a:spcAft>
              <a:defRPr/>
            </a:pPr>
            <a:r>
              <a:rPr lang="ro-RO" sz="1050" dirty="0" smtClean="0">
                <a:solidFill>
                  <a:schemeClr val="tx2">
                    <a:lumMod val="75000"/>
                  </a:schemeClr>
                </a:solidFill>
                <a:latin typeface="Arial" pitchFamily="34" charset="0"/>
                <a:cs typeface="Arial" pitchFamily="34" charset="0"/>
              </a:rPr>
              <a:t>Liliana BELECCIU</a:t>
            </a:r>
            <a:r>
              <a:rPr lang="en-GB" sz="1050" b="1" dirty="0" smtClean="0">
                <a:solidFill>
                  <a:schemeClr val="tx2">
                    <a:lumMod val="75000"/>
                  </a:schemeClr>
                </a:solidFill>
                <a:latin typeface="Arial" pitchFamily="34" charset="0"/>
                <a:cs typeface="Arial" pitchFamily="34" charset="0"/>
              </a:rPr>
              <a:t/>
            </a:r>
            <a:br>
              <a:rPr lang="en-GB" sz="1050" b="1" dirty="0" smtClean="0">
                <a:solidFill>
                  <a:schemeClr val="tx2">
                    <a:lumMod val="75000"/>
                  </a:schemeClr>
                </a:solidFill>
                <a:latin typeface="Arial" pitchFamily="34" charset="0"/>
                <a:cs typeface="Arial" pitchFamily="34" charset="0"/>
              </a:rPr>
            </a:br>
            <a:endParaRPr lang="en-GB" sz="1050" b="0" dirty="0" smtClean="0">
              <a:solidFill>
                <a:schemeClr val="tx2">
                  <a:lumMod val="75000"/>
                </a:schemeClr>
              </a:solidFill>
              <a:latin typeface="Arial" pitchFamily="34" charset="0"/>
              <a:cs typeface="Arial" pitchFamily="34" charset="0"/>
            </a:endParaRPr>
          </a:p>
          <a:p>
            <a:pPr algn="l">
              <a:spcAft>
                <a:spcPts val="300"/>
              </a:spcAft>
              <a:defRPr/>
            </a:pPr>
            <a:endParaRPr lang="en-GB" sz="1050" dirty="0" smtClean="0">
              <a:solidFill>
                <a:schemeClr val="tx2">
                  <a:lumMod val="75000"/>
                </a:schemeClr>
              </a:solidFill>
              <a:latin typeface="Arial" pitchFamily="34" charset="0"/>
              <a:cs typeface="Arial" pitchFamily="34" charset="0"/>
            </a:endParaRPr>
          </a:p>
          <a:p>
            <a:pPr algn="l">
              <a:defRPr/>
            </a:pPr>
            <a:endParaRPr lang="en-GB" sz="1050" dirty="0">
              <a:solidFill>
                <a:schemeClr val="tx2">
                  <a:lumMod val="75000"/>
                </a:schemeClr>
              </a:solidFill>
              <a:latin typeface="Arial" pitchFamily="34" charset="0"/>
              <a:cs typeface="Arial" pitchFamily="34" charset="0"/>
            </a:endParaRPr>
          </a:p>
        </p:txBody>
      </p:sp>
      <p:sp>
        <p:nvSpPr>
          <p:cNvPr id="10" name="Textfeld 9"/>
          <p:cNvSpPr txBox="1">
            <a:spLocks noChangeArrowheads="1"/>
          </p:cNvSpPr>
          <p:nvPr/>
        </p:nvSpPr>
        <p:spPr bwMode="auto">
          <a:xfrm>
            <a:off x="495377" y="4718050"/>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Proiect cofinanțat de </a:t>
            </a:r>
            <a:endParaRPr lang="en-GB" sz="800" b="0" dirty="0">
              <a:solidFill>
                <a:schemeClr val="tx2">
                  <a:lumMod val="75000"/>
                </a:schemeClr>
              </a:solidFill>
            </a:endParaRPr>
          </a:p>
        </p:txBody>
      </p:sp>
      <p:pic>
        <p:nvPicPr>
          <p:cNvPr id="14" name="Picture 2" descr="D:\docs\desktop\ELdZ_Mol_cmyk_rum.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sp>
        <p:nvSpPr>
          <p:cNvPr id="18" name="Textfeld 9"/>
          <p:cNvSpPr txBox="1">
            <a:spLocks noChangeArrowheads="1"/>
          </p:cNvSpPr>
          <p:nvPr/>
        </p:nvSpPr>
        <p:spPr bwMode="auto">
          <a:xfrm>
            <a:off x="5555933" y="3908425"/>
            <a:ext cx="1147762"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200" b="1">
                <a:solidFill>
                  <a:srgbClr val="999999"/>
                </a:solidFill>
                <a:latin typeface="Arial" charset="0"/>
                <a:cs typeface="Arial" charset="0"/>
              </a:defRPr>
            </a:lvl1pPr>
            <a:lvl2pPr marL="742950" indent="-285750" eaLnBrk="0" hangingPunct="0">
              <a:defRPr sz="2200" b="1">
                <a:solidFill>
                  <a:srgbClr val="999999"/>
                </a:solidFill>
                <a:latin typeface="Arial" charset="0"/>
                <a:cs typeface="Arial" charset="0"/>
              </a:defRPr>
            </a:lvl2pPr>
            <a:lvl3pPr marL="1143000" indent="-228600" eaLnBrk="0" hangingPunct="0">
              <a:defRPr sz="2200" b="1">
                <a:solidFill>
                  <a:srgbClr val="999999"/>
                </a:solidFill>
                <a:latin typeface="Arial" charset="0"/>
                <a:cs typeface="Arial" charset="0"/>
              </a:defRPr>
            </a:lvl3pPr>
            <a:lvl4pPr marL="1600200" indent="-228600" eaLnBrk="0" hangingPunct="0">
              <a:defRPr sz="2200" b="1">
                <a:solidFill>
                  <a:srgbClr val="999999"/>
                </a:solidFill>
                <a:latin typeface="Arial" charset="0"/>
                <a:cs typeface="Arial" charset="0"/>
              </a:defRPr>
            </a:lvl4pPr>
            <a:lvl5pPr marL="2057400" indent="-228600" eaLnBrk="0" hangingPunct="0">
              <a:defRPr sz="2200" b="1">
                <a:solidFill>
                  <a:srgbClr val="999999"/>
                </a:solidFill>
                <a:latin typeface="Arial" charset="0"/>
                <a:cs typeface="Arial" charset="0"/>
              </a:defRPr>
            </a:lvl5pPr>
            <a:lvl6pPr marL="2514600" indent="-228600" eaLnBrk="0" fontAlgn="base" hangingPunct="0">
              <a:spcBef>
                <a:spcPct val="0"/>
              </a:spcBef>
              <a:spcAft>
                <a:spcPct val="0"/>
              </a:spcAft>
              <a:defRPr sz="2200" b="1">
                <a:solidFill>
                  <a:srgbClr val="999999"/>
                </a:solidFill>
                <a:latin typeface="Arial" charset="0"/>
                <a:cs typeface="Arial" charset="0"/>
              </a:defRPr>
            </a:lvl6pPr>
            <a:lvl7pPr marL="2971800" indent="-228600" eaLnBrk="0" fontAlgn="base" hangingPunct="0">
              <a:spcBef>
                <a:spcPct val="0"/>
              </a:spcBef>
              <a:spcAft>
                <a:spcPct val="0"/>
              </a:spcAft>
              <a:defRPr sz="2200" b="1">
                <a:solidFill>
                  <a:srgbClr val="999999"/>
                </a:solidFill>
                <a:latin typeface="Arial" charset="0"/>
                <a:cs typeface="Arial" charset="0"/>
              </a:defRPr>
            </a:lvl7pPr>
            <a:lvl8pPr marL="3429000" indent="-228600" eaLnBrk="0" fontAlgn="base" hangingPunct="0">
              <a:spcBef>
                <a:spcPct val="0"/>
              </a:spcBef>
              <a:spcAft>
                <a:spcPct val="0"/>
              </a:spcAft>
              <a:defRPr sz="2200" b="1">
                <a:solidFill>
                  <a:srgbClr val="999999"/>
                </a:solidFill>
                <a:latin typeface="Arial" charset="0"/>
                <a:cs typeface="Arial" charset="0"/>
              </a:defRPr>
            </a:lvl8pPr>
            <a:lvl9pPr marL="3886200" indent="-228600" eaLnBrk="0" fontAlgn="base" hangingPunct="0">
              <a:spcBef>
                <a:spcPct val="0"/>
              </a:spcBef>
              <a:spcAft>
                <a:spcPct val="0"/>
              </a:spcAft>
              <a:defRPr sz="2200" b="1">
                <a:solidFill>
                  <a:srgbClr val="999999"/>
                </a:solidFill>
                <a:latin typeface="Arial" charset="0"/>
                <a:cs typeface="Arial" charset="0"/>
              </a:defRPr>
            </a:lvl9pPr>
          </a:lstStyle>
          <a:p>
            <a:r>
              <a:rPr lang="ro-RO" sz="800" b="0" dirty="0" smtClean="0">
                <a:solidFill>
                  <a:schemeClr val="tx2">
                    <a:lumMod val="75000"/>
                  </a:schemeClr>
                </a:solidFill>
              </a:rPr>
              <a:t>În cooperare cu</a:t>
            </a:r>
            <a:endParaRPr lang="en-GB" sz="800" b="0" dirty="0">
              <a:solidFill>
                <a:schemeClr val="tx2">
                  <a:lumMod val="75000"/>
                </a:schemeClr>
              </a:solidFill>
            </a:endParaRPr>
          </a:p>
        </p:txBody>
      </p:sp>
      <p:pic>
        <p:nvPicPr>
          <p:cNvPr id="1026" name="Picture 2" descr="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739605" y="5981404"/>
            <a:ext cx="18764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rotWithShape="1">
          <a:blip r:embed="rId6"/>
          <a:srcRect l="58952" t="9310" b="18235"/>
          <a:stretch/>
        </p:blipFill>
        <p:spPr>
          <a:xfrm>
            <a:off x="5645778" y="4368969"/>
            <a:ext cx="1569656" cy="645115"/>
          </a:xfrm>
          <a:prstGeom prst="rect">
            <a:avLst/>
          </a:prstGeom>
        </p:spPr>
      </p:pic>
      <p:pic>
        <p:nvPicPr>
          <p:cNvPr id="12" name="Picture 11"/>
          <p:cNvPicPr>
            <a:picLocks noChangeAspect="1"/>
          </p:cNvPicPr>
          <p:nvPr/>
        </p:nvPicPr>
        <p:blipFill>
          <a:blip r:embed="rId7"/>
          <a:stretch>
            <a:fillRect/>
          </a:stretch>
        </p:blipFill>
        <p:spPr>
          <a:xfrm>
            <a:off x="2511178" y="5306076"/>
            <a:ext cx="1252884" cy="910215"/>
          </a:xfrm>
          <a:prstGeom prst="rect">
            <a:avLst/>
          </a:prstGeom>
        </p:spPr>
      </p:pic>
      <p:pic>
        <p:nvPicPr>
          <p:cNvPr id="2" name="Picture 2"/>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419434" y="4156749"/>
            <a:ext cx="847626" cy="857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descr="C:\Users\statia2\Desktop\SDC-Rom_CMYK_hoch_pos.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60846" y="5215306"/>
            <a:ext cx="1984375" cy="115887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C:\Users\Stela\Desktop\Logou nou UTM\Logo_inscript_horizontal (1).png"/>
          <p:cNvPicPr/>
          <p:nvPr/>
        </p:nvPicPr>
        <p:blipFill>
          <a:blip r:embed="rId10">
            <a:extLst>
              <a:ext uri="{28A0092B-C50C-407E-A947-70E740481C1C}">
                <a14:useLocalDpi xmlns:a14="http://schemas.microsoft.com/office/drawing/2010/main" val="0"/>
              </a:ext>
            </a:extLst>
          </a:blip>
          <a:srcRect/>
          <a:stretch>
            <a:fillRect/>
          </a:stretch>
        </p:blipFill>
        <p:spPr bwMode="auto">
          <a:xfrm>
            <a:off x="5593291" y="5167947"/>
            <a:ext cx="2635885" cy="655955"/>
          </a:xfrm>
          <a:prstGeom prst="rect">
            <a:avLst/>
          </a:prstGeom>
          <a:noFill/>
          <a:ln>
            <a:noFill/>
          </a:ln>
        </p:spPr>
      </p:pic>
    </p:spTree>
    <p:extLst>
      <p:ext uri="{BB962C8B-B14F-4D97-AF65-F5344CB8AC3E}">
        <p14:creationId xmlns:p14="http://schemas.microsoft.com/office/powerpoint/2010/main" val="128815640"/>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ußzeilenplatzhalter 2"/>
          <p:cNvSpPr>
            <a:spLocks noGrp="1"/>
          </p:cNvSpPr>
          <p:nvPr>
            <p:ph type="ftr" sz="quarter" idx="10"/>
          </p:nvPr>
        </p:nvSpPr>
        <p:spPr/>
        <p:txBody>
          <a:bodyPr/>
          <a:lstStyle/>
          <a:p>
            <a:r>
              <a:rPr lang="de-DE" smtClean="0"/>
              <a:t>XXX</a:t>
            </a:r>
            <a:endParaRPr lang="de-DE" dirty="0"/>
          </a:p>
        </p:txBody>
      </p:sp>
      <p:sp>
        <p:nvSpPr>
          <p:cNvPr id="4" name="Datumsplatzhalter 3"/>
          <p:cNvSpPr>
            <a:spLocks noGrp="1"/>
          </p:cNvSpPr>
          <p:nvPr>
            <p:ph type="dt" sz="half" idx="11"/>
          </p:nvPr>
        </p:nvSpPr>
        <p:spPr/>
        <p:txBody>
          <a:bodyPr/>
          <a:lstStyle/>
          <a:p>
            <a:fld id="{0F9A5078-6F60-49E2-B50D-11C30D454C38}" type="datetime1">
              <a:rPr lang="en-GB"/>
              <a:pPr/>
              <a:t>21/10/2016</a:t>
            </a:fld>
            <a:endParaRPr lang="de-DE" noProof="0" dirty="0"/>
          </a:p>
        </p:txBody>
      </p:sp>
      <p:pic>
        <p:nvPicPr>
          <p:cNvPr id="14" name="Picture 2" descr="D:\docs\desktop\ELdZ_Mol_cmyk_rum.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2138516" cy="1555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feld 5"/>
          <p:cNvSpPr txBox="1"/>
          <p:nvPr/>
        </p:nvSpPr>
        <p:spPr>
          <a:xfrm>
            <a:off x="7419434" y="314102"/>
            <a:ext cx="1066949" cy="215444"/>
          </a:xfrm>
          <a:prstGeom prst="rect">
            <a:avLst/>
          </a:prstGeom>
          <a:noFill/>
        </p:spPr>
        <p:txBody>
          <a:bodyPr wrap="square" rtlCol="0">
            <a:spAutoFit/>
          </a:bodyPr>
          <a:lstStyle/>
          <a:p>
            <a:r>
              <a:rPr lang="ro-RO" sz="800" b="0" dirty="0" smtClean="0">
                <a:solidFill>
                  <a:schemeClr val="tx1"/>
                </a:solidFill>
                <a:latin typeface="Arial" pitchFamily="34" charset="0"/>
                <a:cs typeface="Arial" pitchFamily="34" charset="0"/>
              </a:rPr>
              <a:t>Implementat de</a:t>
            </a:r>
            <a:endParaRPr lang="en-GB" sz="800" b="0" dirty="0">
              <a:solidFill>
                <a:schemeClr val="tx1"/>
              </a:solidFill>
              <a:latin typeface="Arial" pitchFamily="34" charset="0"/>
              <a:cs typeface="Arial" pitchFamily="34" charset="0"/>
            </a:endParaRPr>
          </a:p>
        </p:txBody>
      </p:sp>
      <p:pic>
        <p:nvPicPr>
          <p:cNvPr id="16" name="Picture 15" descr="Gopa Log MS cmyk RZ"/>
          <p:cNvPicPr/>
          <p:nvPr/>
        </p:nvPicPr>
        <p:blipFill>
          <a:blip r:embed="rId3">
            <a:extLst>
              <a:ext uri="{28A0092B-C50C-407E-A947-70E740481C1C}">
                <a14:useLocalDpi xmlns:a14="http://schemas.microsoft.com/office/drawing/2010/main" val="0"/>
              </a:ext>
            </a:extLst>
          </a:blip>
          <a:srcRect/>
          <a:stretch>
            <a:fillRect/>
          </a:stretch>
        </p:blipFill>
        <p:spPr bwMode="auto">
          <a:xfrm>
            <a:off x="1405451" y="2793129"/>
            <a:ext cx="2827336" cy="1144690"/>
          </a:xfrm>
          <a:prstGeom prst="rect">
            <a:avLst/>
          </a:prstGeom>
          <a:noFill/>
        </p:spPr>
      </p:pic>
      <p:sp>
        <p:nvSpPr>
          <p:cNvPr id="19" name="Textfeld 5"/>
          <p:cNvSpPr txBox="1"/>
          <p:nvPr/>
        </p:nvSpPr>
        <p:spPr>
          <a:xfrm>
            <a:off x="5395399" y="2428037"/>
            <a:ext cx="1066949" cy="215444"/>
          </a:xfrm>
          <a:prstGeom prst="rect">
            <a:avLst/>
          </a:prstGeom>
          <a:noFill/>
        </p:spPr>
        <p:txBody>
          <a:bodyPr wrap="square" rtlCol="0">
            <a:spAutoFit/>
          </a:bodyPr>
          <a:lstStyle/>
          <a:p>
            <a:r>
              <a:rPr lang="en-US" sz="800" b="0" dirty="0" smtClean="0">
                <a:solidFill>
                  <a:schemeClr val="tx1"/>
                </a:solidFill>
                <a:latin typeface="Arial" pitchFamily="34" charset="0"/>
                <a:cs typeface="Arial" pitchFamily="34" charset="0"/>
              </a:rPr>
              <a:t>Din </a:t>
            </a:r>
            <a:r>
              <a:rPr lang="en-US" sz="800" b="0" dirty="0" err="1" smtClean="0">
                <a:solidFill>
                  <a:schemeClr val="tx1"/>
                </a:solidFill>
                <a:latin typeface="Arial" pitchFamily="34" charset="0"/>
                <a:cs typeface="Arial" pitchFamily="34" charset="0"/>
              </a:rPr>
              <a:t>numele</a:t>
            </a:r>
            <a:endParaRPr lang="en-GB" sz="800" b="0" dirty="0">
              <a:solidFill>
                <a:schemeClr val="tx1"/>
              </a:solidFill>
              <a:latin typeface="Arial" pitchFamily="34" charset="0"/>
              <a:cs typeface="Arial" pitchFamily="34" charset="0"/>
            </a:endParaRPr>
          </a:p>
        </p:txBody>
      </p:sp>
      <p:pic>
        <p:nvPicPr>
          <p:cNvPr id="20" name="Picture 19"/>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5395399" y="2793129"/>
            <a:ext cx="3400425" cy="914400"/>
          </a:xfrm>
          <a:prstGeom prst="rect">
            <a:avLst/>
          </a:prstGeom>
          <a:noFill/>
        </p:spPr>
      </p:pic>
    </p:spTree>
    <p:extLst>
      <p:ext uri="{BB962C8B-B14F-4D97-AF65-F5344CB8AC3E}">
        <p14:creationId xmlns:p14="http://schemas.microsoft.com/office/powerpoint/2010/main" val="1735280851"/>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2.1. Reglementări internaționale </a:t>
            </a:r>
            <a:r>
              <a:rPr lang="vi-VN" dirty="0"/>
              <a:t/>
            </a:r>
            <a:br>
              <a:rPr lang="vi-VN" dirty="0"/>
            </a:br>
            <a:endParaRPr lang="ru-RU" dirty="0"/>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endParaRPr lang="ro-RO" dirty="0"/>
          </a:p>
          <a:p>
            <a:r>
              <a:rPr lang="ro-RO" dirty="0" smtClean="0"/>
              <a:t>1. Directiva 98/83/CE privind calitatea apelor destinate consumului uman</a:t>
            </a:r>
          </a:p>
          <a:p>
            <a:r>
              <a:rPr lang="ro-RO" dirty="0" smtClean="0"/>
              <a:t>2. </a:t>
            </a:r>
            <a:r>
              <a:rPr lang="vi-VN" dirty="0" smtClean="0"/>
              <a:t>Directiva </a:t>
            </a:r>
            <a:r>
              <a:rPr lang="vi-VN" dirty="0"/>
              <a:t>91/271/CEE privind tratarea apelor uzate urbane are drept scop protejarea apelor de suprafață din teritoriu și cele costiere prin reglementarea colectării și tratării apelor uzate urbane și deversării apelor industriale biodegradabile</a:t>
            </a:r>
            <a:endParaRPr lang="ru-RU" dirty="0"/>
          </a:p>
        </p:txBody>
      </p:sp>
    </p:spTree>
    <p:extLst>
      <p:ext uri="{BB962C8B-B14F-4D97-AF65-F5344CB8AC3E}">
        <p14:creationId xmlns:p14="http://schemas.microsoft.com/office/powerpoint/2010/main" val="411728444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2.1. Reglementări internaționale </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p>
          <a:p>
            <a:r>
              <a:rPr lang="ro-RO" dirty="0" smtClean="0">
                <a:solidFill>
                  <a:srgbClr val="FF0000"/>
                </a:solidFill>
              </a:rPr>
              <a:t>1. Directiva 98/83/CE privind calitatea apelor destinate consumului uman</a:t>
            </a:r>
          </a:p>
          <a:p>
            <a:r>
              <a:rPr lang="vi-VN" dirty="0" smtClean="0"/>
              <a:t>Obiectivele </a:t>
            </a:r>
            <a:r>
              <a:rPr lang="vi-VN" dirty="0"/>
              <a:t>Directivei sunt protejarea  sănătății populației de efectele oricărui tip de contaminare  a apei destinate consumului uman, prin asigurarea calității acesteia. </a:t>
            </a:r>
            <a:endParaRPr lang="ro-RO" dirty="0" smtClean="0"/>
          </a:p>
          <a:p>
            <a:r>
              <a:rPr lang="vi-VN" dirty="0" smtClean="0"/>
              <a:t>Întru </a:t>
            </a:r>
            <a:r>
              <a:rPr lang="vi-VN" dirty="0"/>
              <a:t>asigurarea acestora, Directiva impune stabilirea unui program de măsuri în scopul îmbunătăţirii calităţii apei potabile. Statele Membre trebuie să monitorizeze calitatea apei potabile și să ia măsurile necesare pentru a asigura conformitatea cu standardele reglementate.</a:t>
            </a:r>
            <a:endParaRPr lang="ru-RU" dirty="0"/>
          </a:p>
        </p:txBody>
      </p:sp>
    </p:spTree>
    <p:extLst>
      <p:ext uri="{BB962C8B-B14F-4D97-AF65-F5344CB8AC3E}">
        <p14:creationId xmlns:p14="http://schemas.microsoft.com/office/powerpoint/2010/main" val="3576966136"/>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000" y="999460"/>
            <a:ext cx="7776000" cy="733647"/>
          </a:xfrm>
        </p:spPr>
        <p:txBody>
          <a:bodyPr/>
          <a:lstStyle/>
          <a:p>
            <a:pPr algn="ctr"/>
            <a:r>
              <a:rPr lang="vi-VN" dirty="0">
                <a:solidFill>
                  <a:srgbClr val="FF0000"/>
                </a:solidFill>
              </a:rPr>
              <a:t>2.1. Reglementări internaționale </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1860698"/>
            <a:ext cx="7776000" cy="4403302"/>
          </a:xfrm>
        </p:spPr>
        <p:txBody>
          <a:bodyPr/>
          <a:lstStyle/>
          <a:p>
            <a:r>
              <a:rPr lang="vi-VN" dirty="0">
                <a:solidFill>
                  <a:srgbClr val="FF0000"/>
                </a:solidFill>
              </a:rPr>
              <a:t>2. </a:t>
            </a:r>
            <a:r>
              <a:rPr lang="vi-VN" dirty="0" smtClean="0">
                <a:solidFill>
                  <a:srgbClr val="FF0000"/>
                </a:solidFill>
              </a:rPr>
              <a:t>Directiva </a:t>
            </a:r>
            <a:r>
              <a:rPr lang="vi-VN" dirty="0">
                <a:solidFill>
                  <a:srgbClr val="FF0000"/>
                </a:solidFill>
              </a:rPr>
              <a:t>91/271/CEE privind tratarea apelor urbane reziduale </a:t>
            </a:r>
            <a:endParaRPr lang="ro-RO" dirty="0" smtClean="0">
              <a:solidFill>
                <a:srgbClr val="FF0000"/>
              </a:solidFill>
            </a:endParaRPr>
          </a:p>
          <a:p>
            <a:r>
              <a:rPr lang="vi-VN" dirty="0" smtClean="0"/>
              <a:t>are </a:t>
            </a:r>
            <a:r>
              <a:rPr lang="vi-VN" dirty="0"/>
              <a:t>drept scop protejarea apelor de suprafață din teritoriu și cele costiere prin reglementarea colectării și tratării apelor reziduale urbane și deversării apelor industriale biodegradabile (provenind în principal de la industria agro-alimentară). </a:t>
            </a:r>
            <a:endParaRPr lang="ro-RO" dirty="0" smtClean="0"/>
          </a:p>
          <a:p>
            <a:r>
              <a:rPr lang="vi-VN" dirty="0" smtClean="0"/>
              <a:t>Directiva </a:t>
            </a:r>
            <a:r>
              <a:rPr lang="vi-VN" dirty="0"/>
              <a:t>este adesea considerată costisitoare, însă propune soluții de depășire a acestor provocări care presupun beneficii enorme pentru sănătatea noastră și pentru mediu. </a:t>
            </a:r>
            <a:endParaRPr lang="ro-RO" dirty="0" smtClean="0"/>
          </a:p>
          <a:p>
            <a:r>
              <a:rPr lang="vi-VN" dirty="0" smtClean="0"/>
              <a:t>Asemenea </a:t>
            </a:r>
            <a:r>
              <a:rPr lang="vi-VN" dirty="0"/>
              <a:t>celorlalte acte legislative privind apa ale Uniunii Europene, această directivă prevede obiective clare și obligatorii, fiind totodată foarte flexibilă în ceea ce privește mijloacele de realizare a acestora. </a:t>
            </a:r>
            <a:endParaRPr lang="ro-RO" dirty="0" smtClean="0"/>
          </a:p>
          <a:p>
            <a:r>
              <a:rPr lang="vi-VN" dirty="0" smtClean="0"/>
              <a:t>Directiva </a:t>
            </a:r>
            <a:r>
              <a:rPr lang="vi-VN" dirty="0"/>
              <a:t>permite astfel soluții alternative și încurajează inovarea, atât în ceea ce privește colectarea apelor reziduale, cât și tratarea acestora.</a:t>
            </a:r>
            <a:endParaRPr lang="ru-RU" dirty="0"/>
          </a:p>
        </p:txBody>
      </p:sp>
    </p:spTree>
    <p:extLst>
      <p:ext uri="{BB962C8B-B14F-4D97-AF65-F5344CB8AC3E}">
        <p14:creationId xmlns:p14="http://schemas.microsoft.com/office/powerpoint/2010/main" val="3450404509"/>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2.1. Reglementări internaționale </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endParaRPr lang="ro-RO" dirty="0" smtClean="0">
              <a:solidFill>
                <a:srgbClr val="FF0000"/>
              </a:solidFill>
            </a:endParaRPr>
          </a:p>
          <a:p>
            <a:r>
              <a:rPr lang="ro-RO" dirty="0" smtClean="0">
                <a:solidFill>
                  <a:srgbClr val="FF0000"/>
                </a:solidFill>
              </a:rPr>
              <a:t>Directiva 91/271/CEE privind tratarea apelor urbane reziduale este transpusă parțial în: </a:t>
            </a:r>
          </a:p>
          <a:p>
            <a:pPr marL="285750" indent="-285750">
              <a:buFont typeface="Wingdings" panose="05000000000000000000" pitchFamily="2" charset="2"/>
              <a:buChar char="ü"/>
            </a:pPr>
            <a:r>
              <a:rPr lang="nn-NO" dirty="0" smtClean="0"/>
              <a:t>Legea </a:t>
            </a:r>
            <a:r>
              <a:rPr lang="nn-NO" dirty="0"/>
              <a:t>apelor nr. 272 din </a:t>
            </a:r>
            <a:r>
              <a:rPr lang="nn-NO" dirty="0" smtClean="0"/>
              <a:t>23.12.2011</a:t>
            </a:r>
            <a:r>
              <a:rPr lang="ro-RO" dirty="0" smtClean="0"/>
              <a:t> </a:t>
            </a:r>
          </a:p>
          <a:p>
            <a:pPr marL="285750" indent="-285750">
              <a:buFont typeface="Wingdings" panose="05000000000000000000" pitchFamily="2" charset="2"/>
              <a:buChar char="ü"/>
            </a:pPr>
            <a:r>
              <a:rPr lang="vi-VN" dirty="0" smtClean="0"/>
              <a:t>Regulamentul </a:t>
            </a:r>
            <a:r>
              <a:rPr lang="vi-VN" dirty="0"/>
              <a:t>privind cerinţele de colectare, epurare şi deversare a apelor uzate în sistemul de canalizare şi/sau în corpuri de apă pentru localităţile urbane şi rurale, aprobat prin Hotărârea Guvernului nr. 950 din </a:t>
            </a:r>
            <a:r>
              <a:rPr lang="vi-VN" dirty="0" smtClean="0"/>
              <a:t>25.11.2013</a:t>
            </a:r>
            <a:endParaRPr lang="ro-RO" dirty="0" smtClean="0"/>
          </a:p>
          <a:p>
            <a:pPr marL="285750" indent="-285750">
              <a:buFont typeface="Wingdings" panose="05000000000000000000" pitchFamily="2" charset="2"/>
              <a:buChar char="ü"/>
            </a:pPr>
            <a:r>
              <a:rPr lang="vi-VN" dirty="0" smtClean="0"/>
              <a:t>Regulamentul </a:t>
            </a:r>
            <a:r>
              <a:rPr lang="vi-VN" dirty="0"/>
              <a:t>privind condiţiile de deversare a apelor uzate în corpurile de apă, aprobat prin Hotărârea Guvernului nr. 802 din </a:t>
            </a:r>
            <a:r>
              <a:rPr lang="vi-VN" dirty="0" smtClean="0"/>
              <a:t>09.10.2013</a:t>
            </a:r>
            <a:endParaRPr lang="en-US" dirty="0"/>
          </a:p>
          <a:p>
            <a:endParaRPr lang="ru-RU" dirty="0"/>
          </a:p>
        </p:txBody>
      </p:sp>
    </p:spTree>
    <p:extLst>
      <p:ext uri="{BB962C8B-B14F-4D97-AF65-F5344CB8AC3E}">
        <p14:creationId xmlns:p14="http://schemas.microsoft.com/office/powerpoint/2010/main" val="97038052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2.2. Reglementări naționale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p:txBody>
          <a:bodyPr/>
          <a:lstStyle/>
          <a:p>
            <a:r>
              <a:rPr lang="ro-RO" dirty="0" smtClean="0"/>
              <a:t>I. </a:t>
            </a:r>
            <a:r>
              <a:rPr lang="vi-VN" dirty="0" smtClean="0"/>
              <a:t>Legea </a:t>
            </a:r>
            <a:r>
              <a:rPr lang="vi-VN" dirty="0"/>
              <a:t>privind serviciul public de alimentare cu apă şi de canalizare nr. 303 din 13 decembrie 2013; </a:t>
            </a:r>
          </a:p>
          <a:p>
            <a:r>
              <a:rPr lang="ro-RO" dirty="0" smtClean="0"/>
              <a:t>II. </a:t>
            </a:r>
            <a:r>
              <a:rPr lang="vi-VN" dirty="0" smtClean="0"/>
              <a:t>Legea </a:t>
            </a:r>
            <a:r>
              <a:rPr lang="vi-VN" dirty="0"/>
              <a:t>serviciilor publice de gospodărie comunală nr. 1402-XV din 24.10.2002; </a:t>
            </a:r>
          </a:p>
          <a:p>
            <a:r>
              <a:rPr lang="ro-RO" dirty="0" smtClean="0"/>
              <a:t>III. </a:t>
            </a:r>
            <a:r>
              <a:rPr lang="vi-VN" dirty="0" smtClean="0"/>
              <a:t>Hotărîrea </a:t>
            </a:r>
            <a:r>
              <a:rPr lang="vi-VN" dirty="0"/>
              <a:t>Guvernului Republicii Moldova cu privire la aprobarea Strategiei de alimentare cu apă și sanitație (2014-2028) nr. 199 din 20 martie 2014; </a:t>
            </a:r>
            <a:endParaRPr lang="ro-RO" dirty="0" smtClean="0"/>
          </a:p>
          <a:p>
            <a:r>
              <a:rPr lang="ro-RO" dirty="0" smtClean="0"/>
              <a:t>IV. </a:t>
            </a:r>
            <a:r>
              <a:rPr lang="vi-VN" dirty="0" smtClean="0"/>
              <a:t>Hotărârea </a:t>
            </a:r>
            <a:r>
              <a:rPr lang="vi-VN" dirty="0"/>
              <a:t>Guvernului Republicii Moldova nr. 802 din 09.10.2013 pentru aprobarea Regulamentului privind condiţiile de deversare a apelor uzate în corpurile de apă; </a:t>
            </a:r>
          </a:p>
          <a:p>
            <a:endParaRPr lang="ru-RU" dirty="0"/>
          </a:p>
        </p:txBody>
      </p:sp>
    </p:spTree>
    <p:extLst>
      <p:ext uri="{BB962C8B-B14F-4D97-AF65-F5344CB8AC3E}">
        <p14:creationId xmlns:p14="http://schemas.microsoft.com/office/powerpoint/2010/main" val="2179536254"/>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vi-VN" dirty="0">
                <a:solidFill>
                  <a:srgbClr val="FF0000"/>
                </a:solidFill>
              </a:rPr>
              <a:t>2.2. Reglementări naționale</a:t>
            </a:r>
            <a:endParaRPr lang="ru-RU" dirty="0">
              <a:solidFill>
                <a:srgbClr val="FF0000"/>
              </a:solidFill>
            </a:endParaRPr>
          </a:p>
        </p:txBody>
      </p:sp>
      <p:sp>
        <p:nvSpPr>
          <p:cNvPr id="3" name="Нижний колонтитул 2"/>
          <p:cNvSpPr>
            <a:spLocks noGrp="1"/>
          </p:cNvSpPr>
          <p:nvPr>
            <p:ph type="ftr" sz="quarter" idx="10"/>
          </p:nvPr>
        </p:nvSpPr>
        <p:spPr/>
        <p:txBody>
          <a:bodyPr/>
          <a:lstStyle/>
          <a:p>
            <a:r>
              <a:rPr lang="ro-RO" dirty="0"/>
              <a:t>Liliana </a:t>
            </a:r>
            <a:r>
              <a:rPr lang="ro-RO" dirty="0" err="1"/>
              <a:t>Belecciu</a:t>
            </a:r>
            <a:endParaRPr lang="de-DE" dirty="0"/>
          </a:p>
        </p:txBody>
      </p:sp>
      <p:sp>
        <p:nvSpPr>
          <p:cNvPr id="4" name="Дата 3"/>
          <p:cNvSpPr>
            <a:spLocks noGrp="1"/>
          </p:cNvSpPr>
          <p:nvPr>
            <p:ph type="dt" sz="half" idx="11"/>
          </p:nvPr>
        </p:nvSpPr>
        <p:spPr/>
        <p:txBody>
          <a:bodyPr/>
          <a:lstStyle/>
          <a:p>
            <a:fld id="{0F9A5078-6F60-49E2-B50D-11C30D454C38}" type="datetime1">
              <a:rPr lang="en-GB" noProof="0" smtClean="0"/>
              <a:pPr/>
              <a:t>21/10/2016</a:t>
            </a:fld>
            <a:endParaRPr lang="en-GB" noProof="0" dirty="0"/>
          </a:p>
        </p:txBody>
      </p:sp>
      <p:sp>
        <p:nvSpPr>
          <p:cNvPr id="5" name="Объект 4"/>
          <p:cNvSpPr>
            <a:spLocks noGrp="1"/>
          </p:cNvSpPr>
          <p:nvPr>
            <p:ph idx="1"/>
          </p:nvPr>
        </p:nvSpPr>
        <p:spPr>
          <a:xfrm>
            <a:off x="684000" y="2222205"/>
            <a:ext cx="7776000" cy="4041795"/>
          </a:xfrm>
        </p:spPr>
        <p:txBody>
          <a:bodyPr/>
          <a:lstStyle/>
          <a:p>
            <a:r>
              <a:rPr lang="ro-RO" dirty="0" smtClean="0"/>
              <a:t>V. </a:t>
            </a:r>
            <a:r>
              <a:rPr lang="vi-VN" dirty="0" smtClean="0"/>
              <a:t>Hotărîrea </a:t>
            </a:r>
            <a:r>
              <a:rPr lang="vi-VN" dirty="0"/>
              <a:t>Guvernului Republicii Moldova nr. 950 din 25 noiembrie 2013 pentru aprobarea Regulamentului privind cerinţele  de colectare, epurare şi deversare a apelor uzate în  sistemul de canalizare şi/sau în corpuri de apă pentru  localităţile urbane şi rurale; </a:t>
            </a:r>
          </a:p>
          <a:p>
            <a:r>
              <a:rPr lang="ro-RO" dirty="0" smtClean="0"/>
              <a:t>VI. </a:t>
            </a:r>
            <a:r>
              <a:rPr lang="vi-VN" dirty="0" smtClean="0"/>
              <a:t>Hotărârea </a:t>
            </a:r>
            <a:r>
              <a:rPr lang="vi-VN" dirty="0"/>
              <a:t>Guvernului Republicii Moldova nr. 191 din 19.02.2002 despre aprobarea Regulamentului cu privire la modul de prestare şi achitare a serviciilor locative, comunale şi necomunale pentru fondul locativ, contorizarea apartamentelor şi condiţiile deconectării acestora de la/reconectării la sistemele de încălzire şi alimentare cu apă; </a:t>
            </a:r>
          </a:p>
          <a:p>
            <a:r>
              <a:rPr lang="ro-RO" dirty="0" smtClean="0"/>
              <a:t>VII. </a:t>
            </a:r>
            <a:r>
              <a:rPr lang="vi-VN" dirty="0" smtClean="0"/>
              <a:t>Hotărârea </a:t>
            </a:r>
            <a:r>
              <a:rPr lang="vi-VN" dirty="0"/>
              <a:t>Guvernului Republicii Moldova nr. 1228 din 13.11.2007 pentru aprobarea Regulamentului privind achiziţionarea, proiectarea, instalarea, recepţia şi exploatarea aparatelor de evidenţă a consumurilor de apă; </a:t>
            </a:r>
          </a:p>
          <a:p>
            <a:endParaRPr lang="ru-RU" dirty="0"/>
          </a:p>
        </p:txBody>
      </p:sp>
    </p:spTree>
    <p:extLst>
      <p:ext uri="{BB962C8B-B14F-4D97-AF65-F5344CB8AC3E}">
        <p14:creationId xmlns:p14="http://schemas.microsoft.com/office/powerpoint/2010/main" val="67152669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GIZ_Banner_Kopfzeile-Ausland (3)">
  <a:themeElements>
    <a:clrScheme name="GIZ">
      <a:dk1>
        <a:srgbClr val="000000"/>
      </a:dk1>
      <a:lt1>
        <a:srgbClr val="FFFFFF"/>
      </a:lt1>
      <a:dk2>
        <a:srgbClr val="6E6452"/>
      </a:dk2>
      <a:lt2>
        <a:srgbClr val="D2CDC8"/>
      </a:lt2>
      <a:accent1>
        <a:srgbClr val="C80F0F"/>
      </a:accent1>
      <a:accent2>
        <a:srgbClr val="4B859F"/>
      </a:accent2>
      <a:accent3>
        <a:srgbClr val="B498BA"/>
      </a:accent3>
      <a:accent4>
        <a:srgbClr val="F3BF49"/>
      </a:accent4>
      <a:accent5>
        <a:srgbClr val="94B322"/>
      </a:accent5>
      <a:accent6>
        <a:srgbClr val="B4E3ED"/>
      </a:accent6>
      <a:hlink>
        <a:srgbClr val="0000FF"/>
      </a:hlink>
      <a:folHlink>
        <a:srgbClr val="800080"/>
      </a:folHlink>
    </a:clrScheme>
    <a:fontScheme name="GIZ Schrift">
      <a:majorFont>
        <a:latin typeface="Arial"/>
        <a:ea typeface=""/>
        <a:cs typeface=""/>
      </a:majorFont>
      <a:minorFont>
        <a:latin typeface="Arial"/>
        <a:ea typeface=""/>
        <a:cs typeface=""/>
      </a:minorFont>
    </a:fontScheme>
    <a:fmtScheme name="GTZ">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2200" b="1" i="0" u="none" strike="noStrike" cap="none" normalizeH="0" baseline="0" smtClean="0">
            <a:ln>
              <a:noFill/>
            </a:ln>
            <a:solidFill>
              <a:srgbClr val="999999"/>
            </a:solidFill>
            <a:effectLst/>
            <a:latin typeface="Arial" charset="0"/>
          </a:defRPr>
        </a:defPPr>
      </a:lstStyle>
    </a:lnDef>
  </a:objectDefaults>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GIZ_Banner_Kopfzeile-Ausland (3)</Template>
  <TotalTime>792</TotalTime>
  <Words>3211</Words>
  <Application>Microsoft Office PowerPoint</Application>
  <PresentationFormat>On-screen Show (4:3)</PresentationFormat>
  <Paragraphs>240</Paragraphs>
  <Slides>34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Arial Narrow</vt:lpstr>
      <vt:lpstr>Wingdings</vt:lpstr>
      <vt:lpstr>GIZ_Banner_Kopfzeile-Ausland (3)</vt:lpstr>
      <vt:lpstr>Curs de instruire pentru angajaţii serviciilor abonaţi a operatorilor „Apă-Canal”  Modulul 1:Legislaţia naţională şi internaţională în domeniul serviciilor abonaţi pentru  Operatorii „Apă – Canal” Sesiunea 2: Cadru legal și normativ de reglementare  a sectorului de alimentare cu apă și de canalizare   Expert legal/instituțioal Liliana BELECCIU   25 octombrie 2016, Chișinău   </vt:lpstr>
      <vt:lpstr>Cadru legal și normativ de reglementare a sectorului de alimentare cu apă și de canalizare</vt:lpstr>
      <vt:lpstr>2.1. Reglementări internaționale </vt:lpstr>
      <vt:lpstr>2.1. Reglementări internaționale  </vt:lpstr>
      <vt:lpstr>2.1. Reglementări internaționale </vt:lpstr>
      <vt:lpstr>2.1. Reglementări internaționale </vt:lpstr>
      <vt:lpstr>2.1. Reglementări internaționale </vt:lpstr>
      <vt:lpstr>2.2. Reglementări naționale</vt:lpstr>
      <vt:lpstr>2.2. Reglementări naționale</vt:lpstr>
      <vt:lpstr>2.2. Reglementări naționale</vt:lpstr>
      <vt:lpstr>I. Legea privind serviciul public de alimentare cu apă şi de canalizare nr. 303 din 13 decembrie 2013  </vt:lpstr>
      <vt:lpstr>I. Legea privind serviciul public de alimentare cu apă şi de canalizare nr. 303 din 13 decembrie 2013 statuează:</vt:lpstr>
      <vt:lpstr>I. Legea privind serviciul public de alimentare cu apă şi de canalizare nr. 303 din 13 decembrie 2013 statuează:</vt:lpstr>
      <vt:lpstr>II. Legea serviciilor publice de gospodărie comunală nr. 1402-XV din 24.10.2002  </vt:lpstr>
      <vt:lpstr>II. Legea serviciilor publice de gospodărie comunală nr. 1402-XV din 24.10.2002 stabilește:</vt:lpstr>
      <vt:lpstr>III. Hotărîrea Guvernului Republicii Moldova cu privire la aprobarea Strategiei de alimentare cu apă și sanitație (2014-2028) nr. 199 din 20 martie 2014  </vt:lpstr>
      <vt:lpstr>III. Hotărîrea Guvernului Republicii Moldova cu privire la aprobarea Strategiei de alimentare cu apă și sanitație (2014-2028) nr. 199 din 20 martie 2014 impune:</vt:lpstr>
      <vt:lpstr>III. Hotărîrea Guvernului Republicii Moldova cu privire la aprobarea Strategiei de alimentare cu apă și sanitație (2014-2028) nr. 199 din 20 martie 2014 </vt:lpstr>
      <vt:lpstr>IV. Hotărârea Guvernului Republicii Moldova nr. 802 din 09.10.2013 pentru aprobarea Regulamentului privind condiţiile de deversare a apelor uzate în corpurile de apă identifică: </vt:lpstr>
      <vt:lpstr>V. H. G. nr. 950 din 25 noiembrie 2013 pentru aprobarea Regulamentului privind cerinţele  de colectare, epurare şi deversare a apelor uzate în  sistemul de canalizare şi/sau în corpuri de apă pentru  localităţile urbane şi rurale reglementează: </vt:lpstr>
      <vt:lpstr>V. H. G. nr. 950 din 25 noiembrie 2013 pentru aprobarea Regulamentului privind cerinţele  de colectare, epurare şi deversare a apelor uzate în  sistemul de canalizare şi/sau în corpuri de apă pentru  localităţile urbane şi rurale reglementează:</vt:lpstr>
      <vt:lpstr>VI. H. G. nr. 191 din 19.02.2002 despre aprobarea Regulamentului cu privire la modul de prestare şi achitare a serviciilor locative, comunale şi necomunale pentru fondul locativ, contorizarea apartamentelor şi condiţiile deconectării acestora de la/reconectării la sistemele de încălzire şi alimentare cu apă;  </vt:lpstr>
      <vt:lpstr>VII. H. G. nr. 1228 din 13.11.2007 pentru aprobarea Regulamentului privind achiziţionarea, proiectarea, instalarea, recepţia şi exploatarea aparatelor de evidenţă a consumurilor de apă  </vt:lpstr>
      <vt:lpstr>VIII. Hotărârea ANRE nr.741 din 18.12.2014  cu privire la aprobarea  Metodologiei de determinare, aprobare şi aplicare a  tarifelor pentru serviciul  public de alimentare cu apă, de canalizare şi de epurare a apelor uzate  </vt:lpstr>
      <vt:lpstr>VIII. Hotărârea ANRE nr.741 din 18.12.2014  cu privire la aprobarea  Metodologiei de determinare, aprobare şi aplicare a  tarifelor pentru serviciul  public de alimentare cu apă, de canalizare şi de epurare a apelor uzate</vt:lpstr>
      <vt:lpstr>IX. Hotărârea ANRE nr. 271 din 16.12.2015  cu privire la aprobarea Regulamentului cu privire  la serviciul public de alimentare cu apă și de canalizare reglementează: </vt:lpstr>
      <vt:lpstr>IX. Hotărârea ANRE nr. 271 din 16.12.2015  cu privire la aprobarea Regulamentului cu privire  la serviciul public de alimentare cu apă și de canalizare reglementează:</vt:lpstr>
      <vt:lpstr>X. Hotărârea ANRE nr.180 din 10.06.2016  cu privire la aprobarea Regulamentului cu privire la stabilirea şi aprobarea, în scop de determinare a tarifelor, a consumului tehnologic şi a pierderilor de apă în sistemele publice de alimentare cu apă </vt:lpstr>
      <vt:lpstr>Întrebări de auto-valuare</vt:lpstr>
      <vt:lpstr>Bibliografie</vt:lpstr>
      <vt:lpstr>Bibliografie</vt:lpstr>
      <vt:lpstr>Bibliografie</vt:lpstr>
      <vt:lpstr>PowerPoint Presentation</vt:lpstr>
      <vt:lpstr>PowerPoint Presentation</vt:lpstr>
    </vt:vector>
  </TitlesOfParts>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GIZ-Design</dc:creator>
  <cp:keywords>GIZ-Leerfolie</cp:keywords>
  <cp:lastModifiedBy>Nata</cp:lastModifiedBy>
  <cp:revision>104</cp:revision>
  <cp:lastPrinted>2012-07-19T10:16:59Z</cp:lastPrinted>
  <dcterms:created xsi:type="dcterms:W3CDTF">2013-09-05T11:54:56Z</dcterms:created>
  <dcterms:modified xsi:type="dcterms:W3CDTF">2016-10-20T21:19:58Z</dcterms:modified>
</cp:coreProperties>
</file>