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91" r:id="rId1"/>
  </p:sldMasterIdLst>
  <p:notesMasterIdLst>
    <p:notesMasterId r:id="rId35"/>
  </p:notesMasterIdLst>
  <p:handoutMasterIdLst>
    <p:handoutMasterId r:id="rId36"/>
  </p:handoutMasterIdLst>
  <p:sldIdLst>
    <p:sldId id="276" r:id="rId2"/>
    <p:sldId id="296" r:id="rId3"/>
    <p:sldId id="297" r:id="rId4"/>
    <p:sldId id="299" r:id="rId5"/>
    <p:sldId id="290" r:id="rId6"/>
    <p:sldId id="301" r:id="rId7"/>
    <p:sldId id="300" r:id="rId8"/>
    <p:sldId id="302" r:id="rId9"/>
    <p:sldId id="295" r:id="rId10"/>
    <p:sldId id="319" r:id="rId11"/>
    <p:sldId id="291" r:id="rId12"/>
    <p:sldId id="292" r:id="rId13"/>
    <p:sldId id="320" r:id="rId14"/>
    <p:sldId id="303" r:id="rId15"/>
    <p:sldId id="304" r:id="rId16"/>
    <p:sldId id="293" r:id="rId17"/>
    <p:sldId id="305" r:id="rId18"/>
    <p:sldId id="298" r:id="rId19"/>
    <p:sldId id="306" r:id="rId20"/>
    <p:sldId id="285" r:id="rId21"/>
    <p:sldId id="307" r:id="rId22"/>
    <p:sldId id="286" r:id="rId23"/>
    <p:sldId id="308" r:id="rId24"/>
    <p:sldId id="309" r:id="rId25"/>
    <p:sldId id="288" r:id="rId26"/>
    <p:sldId id="310" r:id="rId27"/>
    <p:sldId id="282" r:id="rId28"/>
    <p:sldId id="311" r:id="rId29"/>
    <p:sldId id="321" r:id="rId30"/>
    <p:sldId id="318" r:id="rId31"/>
    <p:sldId id="323" r:id="rId32"/>
    <p:sldId id="278" r:id="rId33"/>
    <p:sldId id="279" r:id="rId34"/>
  </p:sldIdLst>
  <p:sldSz cx="9144000" cy="6858000" type="screen4x3"/>
  <p:notesSz cx="6797675" cy="9926638"/>
  <p:defaultTextStyle>
    <a:defPPr>
      <a:defRPr lang="de-DE"/>
    </a:defPPr>
    <a:lvl1pPr algn="l" rtl="0" eaLnBrk="0" fontAlgn="base" hangingPunct="0">
      <a:spcBef>
        <a:spcPct val="0"/>
      </a:spcBef>
      <a:spcAft>
        <a:spcPct val="0"/>
      </a:spcAft>
      <a:defRPr sz="2200" b="1" kern="1200">
        <a:solidFill>
          <a:srgbClr val="999999"/>
        </a:solidFill>
        <a:latin typeface="Arial" charset="0"/>
        <a:ea typeface="+mn-ea"/>
        <a:cs typeface="+mn-cs"/>
      </a:defRPr>
    </a:lvl1pPr>
    <a:lvl2pPr marL="457200" algn="l" rtl="0" eaLnBrk="0" fontAlgn="base" hangingPunct="0">
      <a:spcBef>
        <a:spcPct val="0"/>
      </a:spcBef>
      <a:spcAft>
        <a:spcPct val="0"/>
      </a:spcAft>
      <a:defRPr sz="2200" b="1" kern="1200">
        <a:solidFill>
          <a:srgbClr val="999999"/>
        </a:solidFill>
        <a:latin typeface="Arial" charset="0"/>
        <a:ea typeface="+mn-ea"/>
        <a:cs typeface="+mn-cs"/>
      </a:defRPr>
    </a:lvl2pPr>
    <a:lvl3pPr marL="914400" algn="l" rtl="0" eaLnBrk="0" fontAlgn="base" hangingPunct="0">
      <a:spcBef>
        <a:spcPct val="0"/>
      </a:spcBef>
      <a:spcAft>
        <a:spcPct val="0"/>
      </a:spcAft>
      <a:defRPr sz="2200" b="1" kern="1200">
        <a:solidFill>
          <a:srgbClr val="999999"/>
        </a:solidFill>
        <a:latin typeface="Arial" charset="0"/>
        <a:ea typeface="+mn-ea"/>
        <a:cs typeface="+mn-cs"/>
      </a:defRPr>
    </a:lvl3pPr>
    <a:lvl4pPr marL="1371600" algn="l" rtl="0" eaLnBrk="0" fontAlgn="base" hangingPunct="0">
      <a:spcBef>
        <a:spcPct val="0"/>
      </a:spcBef>
      <a:spcAft>
        <a:spcPct val="0"/>
      </a:spcAft>
      <a:defRPr sz="2200" b="1" kern="1200">
        <a:solidFill>
          <a:srgbClr val="999999"/>
        </a:solidFill>
        <a:latin typeface="Arial" charset="0"/>
        <a:ea typeface="+mn-ea"/>
        <a:cs typeface="+mn-cs"/>
      </a:defRPr>
    </a:lvl4pPr>
    <a:lvl5pPr marL="1828800" algn="l" rtl="0" eaLnBrk="0" fontAlgn="base" hangingPunct="0">
      <a:spcBef>
        <a:spcPct val="0"/>
      </a:spcBef>
      <a:spcAft>
        <a:spcPct val="0"/>
      </a:spcAft>
      <a:defRPr sz="2200" b="1" kern="1200">
        <a:solidFill>
          <a:srgbClr val="999999"/>
        </a:solidFill>
        <a:latin typeface="Arial" charset="0"/>
        <a:ea typeface="+mn-ea"/>
        <a:cs typeface="+mn-cs"/>
      </a:defRPr>
    </a:lvl5pPr>
    <a:lvl6pPr marL="2286000" algn="l" defTabSz="914400" rtl="0" eaLnBrk="1" latinLnBrk="0" hangingPunct="1">
      <a:defRPr sz="2200" b="1" kern="1200">
        <a:solidFill>
          <a:srgbClr val="999999"/>
        </a:solidFill>
        <a:latin typeface="Arial" charset="0"/>
        <a:ea typeface="+mn-ea"/>
        <a:cs typeface="+mn-cs"/>
      </a:defRPr>
    </a:lvl6pPr>
    <a:lvl7pPr marL="2743200" algn="l" defTabSz="914400" rtl="0" eaLnBrk="1" latinLnBrk="0" hangingPunct="1">
      <a:defRPr sz="2200" b="1" kern="1200">
        <a:solidFill>
          <a:srgbClr val="999999"/>
        </a:solidFill>
        <a:latin typeface="Arial" charset="0"/>
        <a:ea typeface="+mn-ea"/>
        <a:cs typeface="+mn-cs"/>
      </a:defRPr>
    </a:lvl7pPr>
    <a:lvl8pPr marL="3200400" algn="l" defTabSz="914400" rtl="0" eaLnBrk="1" latinLnBrk="0" hangingPunct="1">
      <a:defRPr sz="2200" b="1" kern="1200">
        <a:solidFill>
          <a:srgbClr val="999999"/>
        </a:solidFill>
        <a:latin typeface="Arial" charset="0"/>
        <a:ea typeface="+mn-ea"/>
        <a:cs typeface="+mn-cs"/>
      </a:defRPr>
    </a:lvl8pPr>
    <a:lvl9pPr marL="3657600" algn="l" defTabSz="914400" rtl="0" eaLnBrk="1" latinLnBrk="0" hangingPunct="1">
      <a:defRPr sz="2200" b="1" kern="1200">
        <a:solidFill>
          <a:srgbClr val="999999"/>
        </a:solidFill>
        <a:latin typeface="Arial" charset="0"/>
        <a:ea typeface="+mn-ea"/>
        <a:cs typeface="+mn-cs"/>
      </a:defRPr>
    </a:lvl9pPr>
  </p:defaultTextStyle>
  <p:extLst>
    <p:ext uri="{EFAFB233-063F-42B5-8137-9DF3F51BA10A}">
      <p15:sldGuideLst xmlns="" xmlns:p15="http://schemas.microsoft.com/office/powerpoint/2012/main">
        <p15:guide id="1" orient="horz" pos="658">
          <p15:clr>
            <a:srgbClr val="A4A3A4"/>
          </p15:clr>
        </p15:guide>
        <p15:guide id="2" orient="horz" pos="388">
          <p15:clr>
            <a:srgbClr val="A4A3A4"/>
          </p15:clr>
        </p15:guide>
        <p15:guide id="3" pos="288">
          <p15:clr>
            <a:srgbClr val="A4A3A4"/>
          </p15:clr>
        </p15:guide>
        <p15:guide id="4" pos="1022">
          <p15:clr>
            <a:srgbClr val="A4A3A4"/>
          </p15:clr>
        </p15:guide>
      </p15:sldGuideLst>
    </p:ext>
    <p:ext uri="{2D200454-40CA-4A62-9FC3-DE9A4176ACB9}">
      <p15:notesGuideLst xmlns="" xmlns:p15="http://schemas.microsoft.com/office/powerpoint/2012/main">
        <p15:guide id="1" orient="horz" pos="3126">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ura Bohantova" initials="LB" lastIdx="0"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E6452"/>
    <a:srgbClr val="E5DBA1"/>
    <a:srgbClr val="BABA93"/>
    <a:srgbClr val="BABB93"/>
    <a:srgbClr val="DEDEAF"/>
    <a:srgbClr val="999999"/>
    <a:srgbClr val="D9D9D9"/>
    <a:srgbClr val="CCCCCC"/>
    <a:srgbClr val="C80F0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147" autoAdjust="0"/>
    <p:restoredTop sz="95730" autoAdjust="0"/>
  </p:normalViewPr>
  <p:slideViewPr>
    <p:cSldViewPr snapToGrid="0">
      <p:cViewPr>
        <p:scale>
          <a:sx n="101" d="100"/>
          <a:sy n="101" d="100"/>
        </p:scale>
        <p:origin x="-90" y="-114"/>
      </p:cViewPr>
      <p:guideLst>
        <p:guide orient="horz" pos="658"/>
        <p:guide orient="horz" pos="388"/>
        <p:guide pos="288"/>
        <p:guide pos="1022"/>
      </p:guideLst>
    </p:cSldViewPr>
  </p:slideViewPr>
  <p:outlineViewPr>
    <p:cViewPr>
      <p:scale>
        <a:sx n="33" d="100"/>
        <a:sy n="33" d="100"/>
      </p:scale>
      <p:origin x="0" y="0"/>
    </p:cViewPr>
  </p:outlineViewPr>
  <p:notesTextViewPr>
    <p:cViewPr>
      <p:scale>
        <a:sx n="200" d="100"/>
        <a:sy n="200" d="100"/>
      </p:scale>
      <p:origin x="0" y="0"/>
    </p:cViewPr>
  </p:notesTextViewPr>
  <p:sorterViewPr>
    <p:cViewPr>
      <p:scale>
        <a:sx n="100" d="100"/>
        <a:sy n="100" d="100"/>
      </p:scale>
      <p:origin x="0" y="0"/>
    </p:cViewPr>
  </p:sorterViewPr>
  <p:notesViewPr>
    <p:cSldViewPr snapToGrid="0">
      <p:cViewPr varScale="1">
        <p:scale>
          <a:sx n="108" d="100"/>
          <a:sy n="108" d="100"/>
        </p:scale>
        <p:origin x="-4140" y="-102"/>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6562" name="Rectangle 2"/>
          <p:cNvSpPr>
            <a:spLocks noGrp="1" noChangeArrowheads="1"/>
          </p:cNvSpPr>
          <p:nvPr>
            <p:ph type="hdr" sz="quarter"/>
          </p:nvPr>
        </p:nvSpPr>
        <p:spPr bwMode="auto">
          <a:xfrm>
            <a:off x="0" y="0"/>
            <a:ext cx="2945659" cy="495936"/>
          </a:xfrm>
          <a:prstGeom prst="rect">
            <a:avLst/>
          </a:prstGeom>
          <a:noFill/>
          <a:ln w="9525">
            <a:noFill/>
            <a:miter lim="800000"/>
            <a:headEnd/>
            <a:tailEnd/>
          </a:ln>
          <a:effectLst/>
        </p:spPr>
        <p:txBody>
          <a:bodyPr vert="horz" wrap="square" lIns="91001" tIns="45501" rIns="91001" bIns="45501" numCol="1" anchor="t" anchorCtr="0" compatLnSpc="1">
            <a:prstTxWarp prst="textNoShape">
              <a:avLst/>
            </a:prstTxWarp>
          </a:bodyPr>
          <a:lstStyle>
            <a:lvl1pPr>
              <a:defRPr sz="1200" b="0">
                <a:solidFill>
                  <a:schemeClr val="tx1"/>
                </a:solidFill>
                <a:latin typeface="Times" charset="0"/>
              </a:defRPr>
            </a:lvl1pPr>
          </a:lstStyle>
          <a:p>
            <a:endParaRPr lang="de-DE" dirty="0">
              <a:latin typeface="Arial Narrow" pitchFamily="34" charset="0"/>
            </a:endParaRPr>
          </a:p>
        </p:txBody>
      </p:sp>
      <p:sp>
        <p:nvSpPr>
          <p:cNvPr id="66563" name="Rectangle 3"/>
          <p:cNvSpPr>
            <a:spLocks noGrp="1" noChangeArrowheads="1"/>
          </p:cNvSpPr>
          <p:nvPr>
            <p:ph type="dt" sz="quarter" idx="1"/>
          </p:nvPr>
        </p:nvSpPr>
        <p:spPr bwMode="auto">
          <a:xfrm>
            <a:off x="3852016" y="0"/>
            <a:ext cx="2945659" cy="495936"/>
          </a:xfrm>
          <a:prstGeom prst="rect">
            <a:avLst/>
          </a:prstGeom>
          <a:noFill/>
          <a:ln w="9525">
            <a:noFill/>
            <a:miter lim="800000"/>
            <a:headEnd/>
            <a:tailEnd/>
          </a:ln>
          <a:effectLst/>
        </p:spPr>
        <p:txBody>
          <a:bodyPr vert="horz" wrap="square" lIns="91001" tIns="45501" rIns="91001" bIns="45501" numCol="1" anchor="t" anchorCtr="0" compatLnSpc="1">
            <a:prstTxWarp prst="textNoShape">
              <a:avLst/>
            </a:prstTxWarp>
          </a:bodyPr>
          <a:lstStyle>
            <a:lvl1pPr algn="r">
              <a:defRPr sz="1200" b="0">
                <a:solidFill>
                  <a:schemeClr val="tx1"/>
                </a:solidFill>
                <a:latin typeface="Times" charset="0"/>
              </a:defRPr>
            </a:lvl1pPr>
          </a:lstStyle>
          <a:p>
            <a:endParaRPr lang="de-DE" dirty="0">
              <a:latin typeface="Arial Narrow" pitchFamily="34" charset="0"/>
            </a:endParaRPr>
          </a:p>
        </p:txBody>
      </p:sp>
      <p:sp>
        <p:nvSpPr>
          <p:cNvPr id="66564" name="Rectangle 4"/>
          <p:cNvSpPr>
            <a:spLocks noGrp="1" noChangeArrowheads="1"/>
          </p:cNvSpPr>
          <p:nvPr>
            <p:ph type="ftr" sz="quarter" idx="2"/>
          </p:nvPr>
        </p:nvSpPr>
        <p:spPr bwMode="auto">
          <a:xfrm>
            <a:off x="0" y="9430702"/>
            <a:ext cx="2945659" cy="495936"/>
          </a:xfrm>
          <a:prstGeom prst="rect">
            <a:avLst/>
          </a:prstGeom>
          <a:noFill/>
          <a:ln w="9525">
            <a:noFill/>
            <a:miter lim="800000"/>
            <a:headEnd/>
            <a:tailEnd/>
          </a:ln>
          <a:effectLst/>
        </p:spPr>
        <p:txBody>
          <a:bodyPr vert="horz" wrap="square" lIns="91001" tIns="45501" rIns="91001" bIns="45501" numCol="1" anchor="b" anchorCtr="0" compatLnSpc="1">
            <a:prstTxWarp prst="textNoShape">
              <a:avLst/>
            </a:prstTxWarp>
          </a:bodyPr>
          <a:lstStyle>
            <a:lvl1pPr>
              <a:defRPr sz="1200" b="0">
                <a:solidFill>
                  <a:schemeClr val="tx1"/>
                </a:solidFill>
                <a:latin typeface="Times" charset="0"/>
              </a:defRPr>
            </a:lvl1pPr>
          </a:lstStyle>
          <a:p>
            <a:endParaRPr lang="de-DE" dirty="0">
              <a:latin typeface="Arial Narrow" pitchFamily="34" charset="0"/>
            </a:endParaRPr>
          </a:p>
        </p:txBody>
      </p:sp>
      <p:sp>
        <p:nvSpPr>
          <p:cNvPr id="66565" name="Rectangle 5"/>
          <p:cNvSpPr>
            <a:spLocks noGrp="1" noChangeArrowheads="1"/>
          </p:cNvSpPr>
          <p:nvPr>
            <p:ph type="sldNum" sz="quarter" idx="3"/>
          </p:nvPr>
        </p:nvSpPr>
        <p:spPr bwMode="auto">
          <a:xfrm>
            <a:off x="3852016" y="9430702"/>
            <a:ext cx="2945659" cy="495936"/>
          </a:xfrm>
          <a:prstGeom prst="rect">
            <a:avLst/>
          </a:prstGeom>
          <a:noFill/>
          <a:ln w="9525">
            <a:noFill/>
            <a:miter lim="800000"/>
            <a:headEnd/>
            <a:tailEnd/>
          </a:ln>
          <a:effectLst/>
        </p:spPr>
        <p:txBody>
          <a:bodyPr vert="horz" wrap="square" lIns="91001" tIns="45501" rIns="91001" bIns="45501" numCol="1" anchor="b" anchorCtr="0" compatLnSpc="1">
            <a:prstTxWarp prst="textNoShape">
              <a:avLst/>
            </a:prstTxWarp>
          </a:bodyPr>
          <a:lstStyle>
            <a:lvl1pPr algn="r">
              <a:defRPr sz="1200" b="0">
                <a:solidFill>
                  <a:schemeClr val="tx1"/>
                </a:solidFill>
                <a:latin typeface="Times" charset="0"/>
              </a:defRPr>
            </a:lvl1pPr>
          </a:lstStyle>
          <a:p>
            <a:fld id="{47F930EC-4FD0-431B-BB9B-47DE359CDF6F}" type="slidenum">
              <a:rPr lang="de-DE">
                <a:latin typeface="Arial Narrow" pitchFamily="34" charset="0"/>
              </a:rPr>
              <a:pPr/>
              <a:t>‹#›</a:t>
            </a:fld>
            <a:endParaRPr lang="de-DE" dirty="0">
              <a:latin typeface="Arial Narrow" pitchFamily="34" charset="0"/>
            </a:endParaRPr>
          </a:p>
        </p:txBody>
      </p:sp>
    </p:spTree>
    <p:extLst>
      <p:ext uri="{BB962C8B-B14F-4D97-AF65-F5344CB8AC3E}">
        <p14:creationId xmlns:p14="http://schemas.microsoft.com/office/powerpoint/2010/main" val="24842276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45659" cy="495936"/>
          </a:xfrm>
          <a:prstGeom prst="rect">
            <a:avLst/>
          </a:prstGeom>
          <a:noFill/>
          <a:ln w="9525">
            <a:noFill/>
            <a:miter lim="800000"/>
            <a:headEnd/>
            <a:tailEnd/>
          </a:ln>
          <a:effectLst/>
        </p:spPr>
        <p:txBody>
          <a:bodyPr vert="horz" wrap="square" lIns="91001" tIns="45501" rIns="91001" bIns="45501" numCol="1" anchor="t" anchorCtr="0" compatLnSpc="1">
            <a:prstTxWarp prst="textNoShape">
              <a:avLst/>
            </a:prstTxWarp>
          </a:bodyPr>
          <a:lstStyle>
            <a:lvl1pPr>
              <a:defRPr sz="1200" b="0">
                <a:solidFill>
                  <a:schemeClr val="tx1"/>
                </a:solidFill>
                <a:latin typeface="Arial Narrow" pitchFamily="34" charset="0"/>
              </a:defRPr>
            </a:lvl1pPr>
          </a:lstStyle>
          <a:p>
            <a:endParaRPr lang="de-DE" dirty="0"/>
          </a:p>
        </p:txBody>
      </p:sp>
      <p:sp>
        <p:nvSpPr>
          <p:cNvPr id="8195" name="Rectangle 3"/>
          <p:cNvSpPr>
            <a:spLocks noGrp="1" noChangeArrowheads="1"/>
          </p:cNvSpPr>
          <p:nvPr>
            <p:ph type="dt" idx="1"/>
          </p:nvPr>
        </p:nvSpPr>
        <p:spPr bwMode="auto">
          <a:xfrm>
            <a:off x="3852016" y="0"/>
            <a:ext cx="2945659" cy="495936"/>
          </a:xfrm>
          <a:prstGeom prst="rect">
            <a:avLst/>
          </a:prstGeom>
          <a:noFill/>
          <a:ln w="9525">
            <a:noFill/>
            <a:miter lim="800000"/>
            <a:headEnd/>
            <a:tailEnd/>
          </a:ln>
          <a:effectLst/>
        </p:spPr>
        <p:txBody>
          <a:bodyPr vert="horz" wrap="square" lIns="91001" tIns="45501" rIns="91001" bIns="45501" numCol="1" anchor="t" anchorCtr="0" compatLnSpc="1">
            <a:prstTxWarp prst="textNoShape">
              <a:avLst/>
            </a:prstTxWarp>
          </a:bodyPr>
          <a:lstStyle>
            <a:lvl1pPr algn="r">
              <a:defRPr sz="1200" b="0">
                <a:solidFill>
                  <a:schemeClr val="tx1"/>
                </a:solidFill>
                <a:latin typeface="Arial Narrow" pitchFamily="34" charset="0"/>
              </a:defRPr>
            </a:lvl1pPr>
          </a:lstStyle>
          <a:p>
            <a:endParaRPr lang="de-DE" dirty="0"/>
          </a:p>
        </p:txBody>
      </p:sp>
      <p:sp>
        <p:nvSpPr>
          <p:cNvPr id="819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ffectLst/>
        </p:spPr>
      </p:sp>
      <p:sp>
        <p:nvSpPr>
          <p:cNvPr id="8197" name="Rectangle 5"/>
          <p:cNvSpPr>
            <a:spLocks noGrp="1" noChangeArrowheads="1"/>
          </p:cNvSpPr>
          <p:nvPr>
            <p:ph type="body" sz="quarter" idx="3"/>
          </p:nvPr>
        </p:nvSpPr>
        <p:spPr bwMode="auto">
          <a:xfrm>
            <a:off x="906357" y="4715351"/>
            <a:ext cx="4984962" cy="4466591"/>
          </a:xfrm>
          <a:prstGeom prst="rect">
            <a:avLst/>
          </a:prstGeom>
          <a:noFill/>
          <a:ln w="9525">
            <a:noFill/>
            <a:miter lim="800000"/>
            <a:headEnd/>
            <a:tailEnd/>
          </a:ln>
          <a:effectLst/>
        </p:spPr>
        <p:txBody>
          <a:bodyPr vert="horz" wrap="square" lIns="91001" tIns="45501" rIns="91001" bIns="45501" numCol="1" anchor="t" anchorCtr="0" compatLnSpc="1">
            <a:prstTxWarp prst="textNoShape">
              <a:avLst/>
            </a:prstTxWarp>
          </a:bodyPr>
          <a:lstStyle/>
          <a:p>
            <a:pPr lvl="0"/>
            <a:r>
              <a:rPr lang="de-DE" dirty="0" smtClean="0"/>
              <a:t>Klicken Sie, um die Formate des Vorlagentextes zu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p>
        </p:txBody>
      </p:sp>
      <p:sp>
        <p:nvSpPr>
          <p:cNvPr id="8198" name="Rectangle 6"/>
          <p:cNvSpPr>
            <a:spLocks noGrp="1" noChangeArrowheads="1"/>
          </p:cNvSpPr>
          <p:nvPr>
            <p:ph type="ftr" sz="quarter" idx="4"/>
          </p:nvPr>
        </p:nvSpPr>
        <p:spPr bwMode="auto">
          <a:xfrm>
            <a:off x="0" y="9430702"/>
            <a:ext cx="2945659" cy="495936"/>
          </a:xfrm>
          <a:prstGeom prst="rect">
            <a:avLst/>
          </a:prstGeom>
          <a:noFill/>
          <a:ln w="9525">
            <a:noFill/>
            <a:miter lim="800000"/>
            <a:headEnd/>
            <a:tailEnd/>
          </a:ln>
          <a:effectLst/>
        </p:spPr>
        <p:txBody>
          <a:bodyPr vert="horz" wrap="square" lIns="91001" tIns="45501" rIns="91001" bIns="45501" numCol="1" anchor="b" anchorCtr="0" compatLnSpc="1">
            <a:prstTxWarp prst="textNoShape">
              <a:avLst/>
            </a:prstTxWarp>
          </a:bodyPr>
          <a:lstStyle>
            <a:lvl1pPr>
              <a:defRPr sz="1200" b="0">
                <a:solidFill>
                  <a:schemeClr val="tx1"/>
                </a:solidFill>
                <a:latin typeface="Arial Narrow" pitchFamily="34" charset="0"/>
              </a:defRPr>
            </a:lvl1pPr>
          </a:lstStyle>
          <a:p>
            <a:endParaRPr lang="de-DE" dirty="0"/>
          </a:p>
        </p:txBody>
      </p:sp>
      <p:sp>
        <p:nvSpPr>
          <p:cNvPr id="8199" name="Rectangle 7"/>
          <p:cNvSpPr>
            <a:spLocks noGrp="1" noChangeArrowheads="1"/>
          </p:cNvSpPr>
          <p:nvPr>
            <p:ph type="sldNum" sz="quarter" idx="5"/>
          </p:nvPr>
        </p:nvSpPr>
        <p:spPr bwMode="auto">
          <a:xfrm>
            <a:off x="3852016" y="9430702"/>
            <a:ext cx="2945659" cy="495936"/>
          </a:xfrm>
          <a:prstGeom prst="rect">
            <a:avLst/>
          </a:prstGeom>
          <a:noFill/>
          <a:ln w="9525">
            <a:noFill/>
            <a:miter lim="800000"/>
            <a:headEnd/>
            <a:tailEnd/>
          </a:ln>
          <a:effectLst/>
        </p:spPr>
        <p:txBody>
          <a:bodyPr vert="horz" wrap="square" lIns="91001" tIns="45501" rIns="91001" bIns="45501" numCol="1" anchor="b" anchorCtr="0" compatLnSpc="1">
            <a:prstTxWarp prst="textNoShape">
              <a:avLst/>
            </a:prstTxWarp>
          </a:bodyPr>
          <a:lstStyle>
            <a:lvl1pPr algn="r">
              <a:defRPr sz="1200" b="0">
                <a:solidFill>
                  <a:schemeClr val="tx1"/>
                </a:solidFill>
                <a:latin typeface="Arial Narrow" pitchFamily="34" charset="0"/>
              </a:defRPr>
            </a:lvl1pPr>
          </a:lstStyle>
          <a:p>
            <a:fld id="{276F4F92-661F-4424-ADED-7D3829A4203F}" type="slidenum">
              <a:rPr lang="de-DE" smtClean="0"/>
              <a:pPr/>
              <a:t>‹#›</a:t>
            </a:fld>
            <a:endParaRPr lang="de-DE" dirty="0"/>
          </a:p>
        </p:txBody>
      </p:sp>
    </p:spTree>
    <p:extLst>
      <p:ext uri="{BB962C8B-B14F-4D97-AF65-F5344CB8AC3E}">
        <p14:creationId xmlns:p14="http://schemas.microsoft.com/office/powerpoint/2010/main" val="320160049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Narrow" pitchFamily="34" charset="0"/>
        <a:ea typeface="+mn-ea"/>
        <a:cs typeface="+mn-cs"/>
      </a:defRPr>
    </a:lvl1pPr>
    <a:lvl2pPr marL="457200" algn="l" rtl="0" fontAlgn="base">
      <a:spcBef>
        <a:spcPct val="30000"/>
      </a:spcBef>
      <a:spcAft>
        <a:spcPct val="0"/>
      </a:spcAft>
      <a:defRPr sz="1200" kern="1200">
        <a:solidFill>
          <a:schemeClr val="tx1"/>
        </a:solidFill>
        <a:latin typeface="Arial Narrow" pitchFamily="34" charset="0"/>
        <a:ea typeface="+mn-ea"/>
        <a:cs typeface="+mn-cs"/>
      </a:defRPr>
    </a:lvl2pPr>
    <a:lvl3pPr marL="914400" algn="l" rtl="0" fontAlgn="base">
      <a:spcBef>
        <a:spcPct val="30000"/>
      </a:spcBef>
      <a:spcAft>
        <a:spcPct val="0"/>
      </a:spcAft>
      <a:defRPr sz="1200" kern="1200">
        <a:solidFill>
          <a:schemeClr val="tx1"/>
        </a:solidFill>
        <a:latin typeface="Arial Narrow" pitchFamily="34" charset="0"/>
        <a:ea typeface="+mn-ea"/>
        <a:cs typeface="+mn-cs"/>
      </a:defRPr>
    </a:lvl3pPr>
    <a:lvl4pPr marL="1371600" algn="l" rtl="0" fontAlgn="base">
      <a:spcBef>
        <a:spcPct val="30000"/>
      </a:spcBef>
      <a:spcAft>
        <a:spcPct val="0"/>
      </a:spcAft>
      <a:defRPr sz="1200" kern="1200">
        <a:solidFill>
          <a:schemeClr val="tx1"/>
        </a:solidFill>
        <a:latin typeface="Arial Narrow" pitchFamily="34" charset="0"/>
        <a:ea typeface="+mn-ea"/>
        <a:cs typeface="+mn-cs"/>
      </a:defRPr>
    </a:lvl4pPr>
    <a:lvl5pPr marL="1828800" algn="l" rtl="0" fontAlgn="base">
      <a:spcBef>
        <a:spcPct val="30000"/>
      </a:spcBef>
      <a:spcAft>
        <a:spcPct val="0"/>
      </a:spcAft>
      <a:defRPr sz="1200" kern="1200">
        <a:solidFill>
          <a:schemeClr val="tx1"/>
        </a:solidFill>
        <a:latin typeface="Arial Narrow"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276F4F92-661F-4424-ADED-7D3829A4203F}" type="slidenum">
              <a:rPr lang="de-DE" smtClean="0"/>
              <a:pPr/>
              <a:t>1</a:t>
            </a:fld>
            <a:endParaRPr lang="de-DE"/>
          </a:p>
        </p:txBody>
      </p:sp>
    </p:spTree>
    <p:extLst>
      <p:ext uri="{BB962C8B-B14F-4D97-AF65-F5344CB8AC3E}">
        <p14:creationId xmlns:p14="http://schemas.microsoft.com/office/powerpoint/2010/main" val="2097512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276F4F92-661F-4424-ADED-7D3829A4203F}" type="slidenum">
              <a:rPr lang="de-DE" smtClean="0"/>
              <a:pPr/>
              <a:t>9</a:t>
            </a:fld>
            <a:endParaRPr lang="de-DE" dirty="0"/>
          </a:p>
        </p:txBody>
      </p:sp>
    </p:spTree>
    <p:extLst>
      <p:ext uri="{BB962C8B-B14F-4D97-AF65-F5344CB8AC3E}">
        <p14:creationId xmlns:p14="http://schemas.microsoft.com/office/powerpoint/2010/main" val="35191609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Headline, Bulletpoints">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p:txBody>
          <a:bodyPr/>
          <a:lstStyle/>
          <a:p>
            <a:fld id="{0F9A5078-6F60-49E2-B50D-11C30D454C38}" type="datetime1">
              <a:rPr lang="en-GB" noProof="0" smtClean="0"/>
              <a:pPr/>
              <a:t>20/10/2016</a:t>
            </a:fld>
            <a:endParaRPr lang="en-GB" noProof="0" dirty="0"/>
          </a:p>
        </p:txBody>
      </p:sp>
      <p:sp>
        <p:nvSpPr>
          <p:cNvPr id="5" name="Inhaltsplatzhalter 2"/>
          <p:cNvSpPr>
            <a:spLocks noGrp="1"/>
          </p:cNvSpPr>
          <p:nvPr>
            <p:ph idx="1" hasCustomPrompt="1"/>
          </p:nvPr>
        </p:nvSpPr>
        <p:spPr>
          <a:xfrm>
            <a:off x="684000" y="2448000"/>
            <a:ext cx="7776000" cy="3816000"/>
          </a:xfrm>
        </p:spPr>
        <p:txBody>
          <a:bodyPr/>
          <a:lstStyle>
            <a:lvl1pPr>
              <a:defRPr sz="1800"/>
            </a:lvl1pPr>
            <a:lvl2pPr>
              <a:defRPr sz="1800"/>
            </a:lvl2pPr>
            <a:lvl3pPr>
              <a:defRPr sz="1800"/>
            </a:lvl3pPr>
            <a:lvl4pPr>
              <a:defRPr sz="1800"/>
            </a:lvl4pPr>
            <a:lvl5pPr>
              <a:defRPr sz="1800"/>
            </a:lvl5pPr>
          </a:lstStyle>
          <a:p>
            <a:pPr lvl="0"/>
            <a:r>
              <a:rPr lang="en-GB" noProof="0" dirty="0" smtClean="0"/>
              <a:t>First layer</a:t>
            </a:r>
          </a:p>
          <a:p>
            <a:pPr lvl="1"/>
            <a:r>
              <a:rPr lang="en-GB" noProof="0" dirty="0" smtClean="0"/>
              <a:t>Second layer</a:t>
            </a:r>
          </a:p>
          <a:p>
            <a:pPr lvl="2"/>
            <a:r>
              <a:rPr lang="en-GB" noProof="0" dirty="0" smtClean="0"/>
              <a:t>Third layer</a:t>
            </a:r>
          </a:p>
          <a:p>
            <a:pPr lvl="3"/>
            <a:r>
              <a:rPr lang="en-GB" noProof="0" dirty="0" smtClean="0"/>
              <a:t>Fourth layer</a:t>
            </a:r>
          </a:p>
        </p:txBody>
      </p:sp>
    </p:spTree>
    <p:extLst>
      <p:ext uri="{BB962C8B-B14F-4D97-AF65-F5344CB8AC3E}">
        <p14:creationId xmlns:p14="http://schemas.microsoft.com/office/powerpoint/2010/main" val="2453010258"/>
      </p:ext>
    </p:extLst>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Headline, Subhead, Bulletpoints">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p:txBody>
          <a:bodyPr/>
          <a:lstStyle/>
          <a:p>
            <a:fld id="{0F9A5078-6F60-49E2-B50D-11C30D454C38}" type="datetime1">
              <a:rPr lang="en-GB" noProof="0" smtClean="0"/>
              <a:pPr/>
              <a:t>20/10/2016</a:t>
            </a:fld>
            <a:endParaRPr lang="en-GB" noProof="0" dirty="0"/>
          </a:p>
        </p:txBody>
      </p:sp>
      <p:sp>
        <p:nvSpPr>
          <p:cNvPr id="7" name="Inhaltsplatzhalter 2"/>
          <p:cNvSpPr>
            <a:spLocks noGrp="1"/>
          </p:cNvSpPr>
          <p:nvPr>
            <p:ph idx="1" hasCustomPrompt="1"/>
          </p:nvPr>
        </p:nvSpPr>
        <p:spPr>
          <a:xfrm>
            <a:off x="684000" y="2448000"/>
            <a:ext cx="7776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en-GB" noProof="0" dirty="0" smtClean="0"/>
              <a:t>Click here to add text</a:t>
            </a:r>
          </a:p>
          <a:p>
            <a:pPr lvl="1"/>
            <a:r>
              <a:rPr lang="en-GB" noProof="0" dirty="0" smtClean="0"/>
              <a:t>Second layer</a:t>
            </a:r>
          </a:p>
          <a:p>
            <a:pPr lvl="2"/>
            <a:r>
              <a:rPr lang="en-GB" noProof="0" dirty="0" smtClean="0"/>
              <a:t>Third layer</a:t>
            </a:r>
          </a:p>
          <a:p>
            <a:pPr lvl="3"/>
            <a:r>
              <a:rPr lang="en-GB" noProof="0" dirty="0" smtClean="0"/>
              <a:t>Fourth layer</a:t>
            </a:r>
          </a:p>
        </p:txBody>
      </p:sp>
    </p:spTree>
    <p:extLst>
      <p:ext uri="{BB962C8B-B14F-4D97-AF65-F5344CB8AC3E}">
        <p14:creationId xmlns:p14="http://schemas.microsoft.com/office/powerpoint/2010/main" val="1335835877"/>
      </p:ext>
    </p:extLst>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Headline, Subhead, Bulletpoints, Bild">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p:txBody>
          <a:bodyPr/>
          <a:lstStyle/>
          <a:p>
            <a:fld id="{0F9A5078-6F60-49E2-B50D-11C30D454C38}" type="datetime1">
              <a:rPr lang="en-GB" noProof="0" smtClean="0"/>
              <a:pPr/>
              <a:t>20/10/2016</a:t>
            </a:fld>
            <a:endParaRPr lang="en-GB" noProof="0" dirty="0"/>
          </a:p>
        </p:txBody>
      </p:sp>
      <p:sp>
        <p:nvSpPr>
          <p:cNvPr id="7" name="Inhaltsplatzhalter 2"/>
          <p:cNvSpPr>
            <a:spLocks noGrp="1"/>
          </p:cNvSpPr>
          <p:nvPr>
            <p:ph idx="1" hasCustomPrompt="1"/>
          </p:nvPr>
        </p:nvSpPr>
        <p:spPr>
          <a:xfrm>
            <a:off x="684000" y="2448000"/>
            <a:ext cx="576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en-GB" noProof="0" dirty="0" smtClean="0"/>
              <a:t>Click here to add text</a:t>
            </a:r>
          </a:p>
          <a:p>
            <a:pPr lvl="1"/>
            <a:r>
              <a:rPr lang="en-GB" noProof="0" dirty="0" smtClean="0"/>
              <a:t>Second layer</a:t>
            </a:r>
          </a:p>
          <a:p>
            <a:pPr lvl="2"/>
            <a:r>
              <a:rPr lang="en-GB" noProof="0" dirty="0" smtClean="0"/>
              <a:t>Third layer</a:t>
            </a:r>
          </a:p>
          <a:p>
            <a:pPr lvl="3"/>
            <a:r>
              <a:rPr lang="en-GB" noProof="0" dirty="0" smtClean="0"/>
              <a:t>Fourth layer</a:t>
            </a:r>
          </a:p>
        </p:txBody>
      </p:sp>
      <p:sp>
        <p:nvSpPr>
          <p:cNvPr id="6" name="Bildplatzhalter 2"/>
          <p:cNvSpPr>
            <a:spLocks noGrp="1"/>
          </p:cNvSpPr>
          <p:nvPr>
            <p:ph type="pic" idx="12" hasCustomPrompt="1"/>
          </p:nvPr>
        </p:nvSpPr>
        <p:spPr>
          <a:xfrm>
            <a:off x="6786000" y="2448001"/>
            <a:ext cx="2358000" cy="2052000"/>
          </a:xfrm>
        </p:spPr>
        <p:txBody>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dirty="0" smtClean="0"/>
              <a:t>Click on symbol </a:t>
            </a:r>
            <a:br>
              <a:rPr lang="en-GB" noProof="0" dirty="0" smtClean="0"/>
            </a:br>
            <a:r>
              <a:rPr lang="en-GB" noProof="0" dirty="0" smtClean="0"/>
              <a:t>to add image</a:t>
            </a:r>
          </a:p>
        </p:txBody>
      </p:sp>
    </p:spTree>
    <p:extLst>
      <p:ext uri="{BB962C8B-B14F-4D97-AF65-F5344CB8AC3E}">
        <p14:creationId xmlns:p14="http://schemas.microsoft.com/office/powerpoint/2010/main" val="581427851"/>
      </p:ext>
    </p:extLst>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Headline, Subhead, Bulletpoints, großes Bild ">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p:txBody>
          <a:bodyPr/>
          <a:lstStyle/>
          <a:p>
            <a:fld id="{0F9A5078-6F60-49E2-B50D-11C30D454C38}" type="datetime1">
              <a:rPr lang="en-GB" noProof="0" smtClean="0"/>
              <a:pPr/>
              <a:t>20/10/2016</a:t>
            </a:fld>
            <a:endParaRPr lang="en-GB" noProof="0" dirty="0"/>
          </a:p>
        </p:txBody>
      </p:sp>
      <p:sp>
        <p:nvSpPr>
          <p:cNvPr id="7" name="Inhaltsplatzhalter 2"/>
          <p:cNvSpPr>
            <a:spLocks noGrp="1"/>
          </p:cNvSpPr>
          <p:nvPr>
            <p:ph idx="1" hasCustomPrompt="1"/>
          </p:nvPr>
        </p:nvSpPr>
        <p:spPr>
          <a:xfrm>
            <a:off x="684000" y="2448000"/>
            <a:ext cx="576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en-GB" noProof="0" dirty="0" smtClean="0"/>
              <a:t>Click here to add text</a:t>
            </a:r>
          </a:p>
          <a:p>
            <a:pPr lvl="1"/>
            <a:r>
              <a:rPr lang="en-GB" noProof="0" dirty="0" smtClean="0"/>
              <a:t>Second layer</a:t>
            </a:r>
          </a:p>
          <a:p>
            <a:pPr lvl="2"/>
            <a:r>
              <a:rPr lang="en-GB" noProof="0" dirty="0" smtClean="0"/>
              <a:t>Third layer</a:t>
            </a:r>
          </a:p>
          <a:p>
            <a:pPr lvl="3"/>
            <a:r>
              <a:rPr lang="en-GB" noProof="0" dirty="0" smtClean="0"/>
              <a:t>Fourth layer</a:t>
            </a:r>
          </a:p>
        </p:txBody>
      </p:sp>
      <p:sp>
        <p:nvSpPr>
          <p:cNvPr id="8" name="Bildplatzhalter 2"/>
          <p:cNvSpPr>
            <a:spLocks noGrp="1"/>
          </p:cNvSpPr>
          <p:nvPr>
            <p:ph type="pic" idx="12" hasCustomPrompt="1"/>
          </p:nvPr>
        </p:nvSpPr>
        <p:spPr>
          <a:xfrm>
            <a:off x="6786000" y="2448001"/>
            <a:ext cx="2358000" cy="3348000"/>
          </a:xfrm>
        </p:spPr>
        <p:txBody>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dirty="0" smtClean="0"/>
              <a:t>Click on symbol </a:t>
            </a:r>
            <a:br>
              <a:rPr lang="en-GB" noProof="0" dirty="0" smtClean="0"/>
            </a:br>
            <a:r>
              <a:rPr lang="en-GB" noProof="0" dirty="0" smtClean="0"/>
              <a:t>to add image</a:t>
            </a:r>
          </a:p>
        </p:txBody>
      </p:sp>
    </p:spTree>
    <p:extLst>
      <p:ext uri="{BB962C8B-B14F-4D97-AF65-F5344CB8AC3E}">
        <p14:creationId xmlns:p14="http://schemas.microsoft.com/office/powerpoint/2010/main" val="1801626705"/>
      </p:ext>
    </p:extLst>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Headline, 2 Spalten, Subheadline, Bulletpoints">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84000" y="1483200"/>
            <a:ext cx="7776000" cy="617928"/>
          </a:xfrm>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a:xfrm>
            <a:off x="679155" y="6581001"/>
            <a:ext cx="1295400" cy="246221"/>
          </a:xfrm>
        </p:spPr>
        <p:txBody>
          <a:bodyPr/>
          <a:lstStyle>
            <a:lvl1pPr marL="0" marR="0" indent="0" algn="l" defTabSz="914400" rtl="0" eaLnBrk="0" fontAlgn="base" latinLnBrk="0" hangingPunct="0">
              <a:lnSpc>
                <a:spcPct val="100000"/>
              </a:lnSpc>
              <a:spcBef>
                <a:spcPct val="0"/>
              </a:spcBef>
              <a:spcAft>
                <a:spcPct val="0"/>
              </a:spcAft>
              <a:buClrTx/>
              <a:buSzTx/>
              <a:buFontTx/>
              <a:buNone/>
              <a:tabLst/>
              <a:defRPr/>
            </a:lvl1pPr>
          </a:lstStyle>
          <a:p>
            <a:fld id="{0F9A5078-6F60-49E2-B50D-11C30D454C38}" type="datetime1">
              <a:rPr lang="en-GB" smtClean="0"/>
              <a:pPr/>
              <a:t>20/10/2016</a:t>
            </a:fld>
            <a:endParaRPr lang="en-GB" dirty="0" smtClean="0"/>
          </a:p>
        </p:txBody>
      </p:sp>
      <p:sp>
        <p:nvSpPr>
          <p:cNvPr id="7" name="Inhaltsplatzhalter 2"/>
          <p:cNvSpPr>
            <a:spLocks noGrp="1"/>
          </p:cNvSpPr>
          <p:nvPr>
            <p:ph idx="1" hasCustomPrompt="1"/>
          </p:nvPr>
        </p:nvSpPr>
        <p:spPr>
          <a:xfrm>
            <a:off x="684000" y="2448000"/>
            <a:ext cx="378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en-GB" noProof="0" dirty="0" smtClean="0"/>
              <a:t>Click here to add text</a:t>
            </a:r>
          </a:p>
          <a:p>
            <a:pPr lvl="1"/>
            <a:r>
              <a:rPr lang="en-GB" noProof="0" dirty="0" smtClean="0"/>
              <a:t>Second layer</a:t>
            </a:r>
          </a:p>
          <a:p>
            <a:pPr lvl="2"/>
            <a:r>
              <a:rPr lang="en-GB" noProof="0" dirty="0" smtClean="0"/>
              <a:t>Third layer</a:t>
            </a:r>
          </a:p>
          <a:p>
            <a:pPr lvl="3"/>
            <a:r>
              <a:rPr lang="en-GB" noProof="0" dirty="0" smtClean="0"/>
              <a:t>Fourth layer</a:t>
            </a:r>
          </a:p>
        </p:txBody>
      </p:sp>
      <p:sp>
        <p:nvSpPr>
          <p:cNvPr id="8" name="Inhaltsplatzhalter 2"/>
          <p:cNvSpPr>
            <a:spLocks noGrp="1"/>
          </p:cNvSpPr>
          <p:nvPr>
            <p:ph idx="12" hasCustomPrompt="1"/>
          </p:nvPr>
        </p:nvSpPr>
        <p:spPr>
          <a:xfrm>
            <a:off x="4680000" y="2448000"/>
            <a:ext cx="378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en-GB" noProof="0" dirty="0" smtClean="0"/>
              <a:t>Click here to add text</a:t>
            </a:r>
          </a:p>
          <a:p>
            <a:pPr lvl="1"/>
            <a:r>
              <a:rPr lang="en-GB" noProof="0" dirty="0" smtClean="0"/>
              <a:t>Second layer</a:t>
            </a:r>
          </a:p>
          <a:p>
            <a:pPr lvl="2"/>
            <a:r>
              <a:rPr lang="en-GB" noProof="0" dirty="0" smtClean="0"/>
              <a:t>Third layer</a:t>
            </a:r>
          </a:p>
          <a:p>
            <a:pPr lvl="3"/>
            <a:r>
              <a:rPr lang="en-GB" noProof="0" dirty="0" smtClean="0"/>
              <a:t>Fourth layer</a:t>
            </a:r>
          </a:p>
        </p:txBody>
      </p:sp>
    </p:spTree>
    <p:extLst>
      <p:ext uri="{BB962C8B-B14F-4D97-AF65-F5344CB8AC3E}">
        <p14:creationId xmlns:p14="http://schemas.microsoft.com/office/powerpoint/2010/main" val="4241795388"/>
      </p:ext>
    </p:extLst>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Headline, 2 Spalten, Bulletpoints">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84000" y="1483200"/>
            <a:ext cx="7776000" cy="617928"/>
          </a:xfrm>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a:xfrm>
            <a:off x="679155" y="6581001"/>
            <a:ext cx="1295400" cy="246221"/>
          </a:xfrm>
        </p:spPr>
        <p:txBody>
          <a:bodyPr/>
          <a:lstStyle>
            <a:lvl1pPr marL="0" marR="0" indent="0" algn="l" defTabSz="914400" rtl="0" eaLnBrk="0" fontAlgn="base" latinLnBrk="0" hangingPunct="0">
              <a:lnSpc>
                <a:spcPct val="100000"/>
              </a:lnSpc>
              <a:spcBef>
                <a:spcPct val="0"/>
              </a:spcBef>
              <a:spcAft>
                <a:spcPct val="0"/>
              </a:spcAft>
              <a:buClrTx/>
              <a:buSzTx/>
              <a:buFontTx/>
              <a:buNone/>
              <a:tabLst/>
              <a:defRPr/>
            </a:lvl1pPr>
          </a:lstStyle>
          <a:p>
            <a:fld id="{0F9A5078-6F60-49E2-B50D-11C30D454C38}" type="datetime1">
              <a:rPr lang="en-GB" smtClean="0"/>
              <a:pPr/>
              <a:t>20/10/2016</a:t>
            </a:fld>
            <a:endParaRPr lang="en-GB" dirty="0" smtClean="0"/>
          </a:p>
        </p:txBody>
      </p:sp>
      <p:sp>
        <p:nvSpPr>
          <p:cNvPr id="9" name="Inhaltsplatzhalter 2"/>
          <p:cNvSpPr>
            <a:spLocks noGrp="1"/>
          </p:cNvSpPr>
          <p:nvPr>
            <p:ph idx="1" hasCustomPrompt="1"/>
          </p:nvPr>
        </p:nvSpPr>
        <p:spPr>
          <a:xfrm>
            <a:off x="683999" y="2448000"/>
            <a:ext cx="3780000" cy="3816000"/>
          </a:xfrm>
        </p:spPr>
        <p:txBody>
          <a:bodyPr/>
          <a:lstStyle>
            <a:lvl1pPr>
              <a:defRPr sz="1800"/>
            </a:lvl1pPr>
            <a:lvl2pPr>
              <a:defRPr sz="1800"/>
            </a:lvl2pPr>
            <a:lvl3pPr>
              <a:defRPr sz="1800"/>
            </a:lvl3pPr>
            <a:lvl4pPr>
              <a:defRPr sz="1800"/>
            </a:lvl4pPr>
            <a:lvl5pPr>
              <a:defRPr sz="1800"/>
            </a:lvl5pPr>
          </a:lstStyle>
          <a:p>
            <a:pPr lvl="0"/>
            <a:r>
              <a:rPr lang="en-GB" noProof="0" dirty="0" smtClean="0"/>
              <a:t>First layer</a:t>
            </a:r>
          </a:p>
          <a:p>
            <a:pPr lvl="1"/>
            <a:r>
              <a:rPr lang="en-GB" noProof="0" dirty="0" smtClean="0"/>
              <a:t>Second layer</a:t>
            </a:r>
          </a:p>
          <a:p>
            <a:pPr lvl="2"/>
            <a:r>
              <a:rPr lang="en-GB" noProof="0" dirty="0" smtClean="0"/>
              <a:t>Third layer</a:t>
            </a:r>
          </a:p>
        </p:txBody>
      </p:sp>
      <p:sp>
        <p:nvSpPr>
          <p:cNvPr id="10" name="Inhaltsplatzhalter 2"/>
          <p:cNvSpPr>
            <a:spLocks noGrp="1"/>
          </p:cNvSpPr>
          <p:nvPr>
            <p:ph idx="12" hasCustomPrompt="1"/>
          </p:nvPr>
        </p:nvSpPr>
        <p:spPr>
          <a:xfrm>
            <a:off x="4680000" y="2448000"/>
            <a:ext cx="3780000" cy="3816000"/>
          </a:xfrm>
        </p:spPr>
        <p:txBody>
          <a:bodyPr/>
          <a:lstStyle>
            <a:lvl1pPr>
              <a:defRPr sz="1800"/>
            </a:lvl1pPr>
            <a:lvl2pPr>
              <a:defRPr sz="1800"/>
            </a:lvl2pPr>
            <a:lvl3pPr>
              <a:defRPr sz="1800"/>
            </a:lvl3pPr>
            <a:lvl4pPr>
              <a:defRPr sz="1800"/>
            </a:lvl4pPr>
            <a:lvl5pPr>
              <a:defRPr sz="1800"/>
            </a:lvl5pPr>
          </a:lstStyle>
          <a:p>
            <a:pPr lvl="0"/>
            <a:r>
              <a:rPr lang="en-GB" noProof="0" dirty="0" smtClean="0"/>
              <a:t>First layer</a:t>
            </a:r>
          </a:p>
          <a:p>
            <a:pPr lvl="1"/>
            <a:r>
              <a:rPr lang="en-GB" noProof="0" dirty="0" smtClean="0"/>
              <a:t>Second layer</a:t>
            </a:r>
          </a:p>
          <a:p>
            <a:pPr lvl="2"/>
            <a:r>
              <a:rPr lang="en-GB" noProof="0" dirty="0" smtClean="0"/>
              <a:t>Third layer</a:t>
            </a:r>
          </a:p>
        </p:txBody>
      </p:sp>
    </p:spTree>
    <p:extLst>
      <p:ext uri="{BB962C8B-B14F-4D97-AF65-F5344CB8AC3E}">
        <p14:creationId xmlns:p14="http://schemas.microsoft.com/office/powerpoint/2010/main" val="9934572"/>
      </p:ext>
    </p:extLst>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gi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8" name="Grafik 6"/>
          <p:cNvPicPr>
            <a:picLocks noChangeAspect="1"/>
          </p:cNvPicPr>
          <p:nvPr/>
        </p:nvPicPr>
        <p:blipFill>
          <a:blip r:embed="rId8">
            <a:extLst>
              <a:ext uri="{28A0092B-C50C-407E-A947-70E740481C1C}">
                <a14:useLocalDpi xmlns:a14="http://schemas.microsoft.com/office/drawing/2010/main" val="0"/>
              </a:ext>
            </a:extLst>
          </a:blip>
          <a:stretch>
            <a:fillRect/>
          </a:stretch>
        </p:blipFill>
        <p:spPr bwMode="auto">
          <a:xfrm>
            <a:off x="0" y="1810"/>
            <a:ext cx="9144000" cy="1115568"/>
          </a:xfrm>
          <a:prstGeom prst="rect">
            <a:avLst/>
          </a:prstGeom>
          <a:noFill/>
          <a:ln w="9525">
            <a:noFill/>
            <a:miter lim="800000"/>
            <a:headEnd/>
            <a:tailEnd/>
          </a:ln>
        </p:spPr>
      </p:pic>
      <p:pic>
        <p:nvPicPr>
          <p:cNvPr id="20" name="Grafik 8"/>
          <p:cNvPicPr>
            <a:picLocks noChangeAspect="1"/>
          </p:cNvPicPr>
          <p:nvPr/>
        </p:nvPicPr>
        <p:blipFill>
          <a:blip r:embed="rId9" cstate="print"/>
          <a:srcRect/>
          <a:stretch>
            <a:fillRect/>
          </a:stretch>
        </p:blipFill>
        <p:spPr bwMode="auto">
          <a:xfrm>
            <a:off x="0" y="5851525"/>
            <a:ext cx="9144000" cy="738188"/>
          </a:xfrm>
          <a:prstGeom prst="rect">
            <a:avLst/>
          </a:prstGeom>
          <a:noFill/>
          <a:ln w="9525">
            <a:noFill/>
            <a:miter lim="800000"/>
            <a:headEnd/>
            <a:tailEnd/>
          </a:ln>
        </p:spPr>
      </p:pic>
      <p:sp>
        <p:nvSpPr>
          <p:cNvPr id="75792" name="Rectangle 16"/>
          <p:cNvSpPr>
            <a:spLocks noGrp="1" noChangeArrowheads="1"/>
          </p:cNvSpPr>
          <p:nvPr>
            <p:ph type="body" idx="1"/>
          </p:nvPr>
        </p:nvSpPr>
        <p:spPr bwMode="auto">
          <a:xfrm>
            <a:off x="684000" y="2447999"/>
            <a:ext cx="7776000" cy="3816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dirty="0" smtClean="0"/>
              <a:t>First layer</a:t>
            </a:r>
          </a:p>
          <a:p>
            <a:pPr lvl="1"/>
            <a:r>
              <a:rPr lang="en-GB" noProof="0" dirty="0" smtClean="0"/>
              <a:t>Second layer</a:t>
            </a:r>
          </a:p>
          <a:p>
            <a:pPr lvl="2"/>
            <a:r>
              <a:rPr lang="en-GB" noProof="0" dirty="0" smtClean="0"/>
              <a:t>Third layer</a:t>
            </a:r>
          </a:p>
          <a:p>
            <a:pPr lvl="3"/>
            <a:r>
              <a:rPr lang="en-GB" noProof="0" dirty="0" smtClean="0"/>
              <a:t>Fourth layer</a:t>
            </a:r>
          </a:p>
        </p:txBody>
      </p:sp>
      <p:sp>
        <p:nvSpPr>
          <p:cNvPr id="14" name="Text Box 19"/>
          <p:cNvSpPr txBox="1">
            <a:spLocks noChangeArrowheads="1"/>
          </p:cNvSpPr>
          <p:nvPr/>
        </p:nvSpPr>
        <p:spPr bwMode="auto">
          <a:xfrm>
            <a:off x="7703687" y="6581001"/>
            <a:ext cx="927100" cy="246221"/>
          </a:xfrm>
          <a:prstGeom prst="rect">
            <a:avLst/>
          </a:prstGeom>
          <a:noFill/>
          <a:ln w="9525">
            <a:noFill/>
            <a:miter lim="800000"/>
            <a:headEnd/>
            <a:tailEnd/>
          </a:ln>
          <a:effectLst/>
        </p:spPr>
        <p:txBody>
          <a:bodyPr>
            <a:spAutoFit/>
          </a:bodyPr>
          <a:lstStyle>
            <a:defPPr>
              <a:defRPr lang="de-DE"/>
            </a:defPPr>
            <a:lvl1pPr algn="l" rtl="0" eaLnBrk="0" fontAlgn="base" hangingPunct="0">
              <a:spcBef>
                <a:spcPct val="0"/>
              </a:spcBef>
              <a:spcAft>
                <a:spcPct val="0"/>
              </a:spcAft>
              <a:defRPr sz="2200" b="1" kern="1200">
                <a:solidFill>
                  <a:srgbClr val="999999"/>
                </a:solidFill>
                <a:latin typeface="Arial" charset="0"/>
                <a:ea typeface="+mn-ea"/>
                <a:cs typeface="+mn-cs"/>
              </a:defRPr>
            </a:lvl1pPr>
            <a:lvl2pPr marL="457200" algn="l" rtl="0" eaLnBrk="0" fontAlgn="base" hangingPunct="0">
              <a:spcBef>
                <a:spcPct val="0"/>
              </a:spcBef>
              <a:spcAft>
                <a:spcPct val="0"/>
              </a:spcAft>
              <a:defRPr sz="2200" b="1" kern="1200">
                <a:solidFill>
                  <a:srgbClr val="999999"/>
                </a:solidFill>
                <a:latin typeface="Arial" charset="0"/>
                <a:ea typeface="+mn-ea"/>
                <a:cs typeface="+mn-cs"/>
              </a:defRPr>
            </a:lvl2pPr>
            <a:lvl3pPr marL="914400" algn="l" rtl="0" eaLnBrk="0" fontAlgn="base" hangingPunct="0">
              <a:spcBef>
                <a:spcPct val="0"/>
              </a:spcBef>
              <a:spcAft>
                <a:spcPct val="0"/>
              </a:spcAft>
              <a:defRPr sz="2200" b="1" kern="1200">
                <a:solidFill>
                  <a:srgbClr val="999999"/>
                </a:solidFill>
                <a:latin typeface="Arial" charset="0"/>
                <a:ea typeface="+mn-ea"/>
                <a:cs typeface="+mn-cs"/>
              </a:defRPr>
            </a:lvl3pPr>
            <a:lvl4pPr marL="1371600" algn="l" rtl="0" eaLnBrk="0" fontAlgn="base" hangingPunct="0">
              <a:spcBef>
                <a:spcPct val="0"/>
              </a:spcBef>
              <a:spcAft>
                <a:spcPct val="0"/>
              </a:spcAft>
              <a:defRPr sz="2200" b="1" kern="1200">
                <a:solidFill>
                  <a:srgbClr val="999999"/>
                </a:solidFill>
                <a:latin typeface="Arial" charset="0"/>
                <a:ea typeface="+mn-ea"/>
                <a:cs typeface="+mn-cs"/>
              </a:defRPr>
            </a:lvl4pPr>
            <a:lvl5pPr marL="1828800" algn="l" rtl="0" eaLnBrk="0" fontAlgn="base" hangingPunct="0">
              <a:spcBef>
                <a:spcPct val="0"/>
              </a:spcBef>
              <a:spcAft>
                <a:spcPct val="0"/>
              </a:spcAft>
              <a:defRPr sz="2200" b="1" kern="1200">
                <a:solidFill>
                  <a:srgbClr val="999999"/>
                </a:solidFill>
                <a:latin typeface="Arial" charset="0"/>
                <a:ea typeface="+mn-ea"/>
                <a:cs typeface="+mn-cs"/>
              </a:defRPr>
            </a:lvl5pPr>
            <a:lvl6pPr marL="2286000" algn="l" defTabSz="914400" rtl="0" eaLnBrk="1" latinLnBrk="0" hangingPunct="1">
              <a:defRPr sz="2200" b="1" kern="1200">
                <a:solidFill>
                  <a:srgbClr val="999999"/>
                </a:solidFill>
                <a:latin typeface="Arial" charset="0"/>
                <a:ea typeface="+mn-ea"/>
                <a:cs typeface="+mn-cs"/>
              </a:defRPr>
            </a:lvl6pPr>
            <a:lvl7pPr marL="2743200" algn="l" defTabSz="914400" rtl="0" eaLnBrk="1" latinLnBrk="0" hangingPunct="1">
              <a:defRPr sz="2200" b="1" kern="1200">
                <a:solidFill>
                  <a:srgbClr val="999999"/>
                </a:solidFill>
                <a:latin typeface="Arial" charset="0"/>
                <a:ea typeface="+mn-ea"/>
                <a:cs typeface="+mn-cs"/>
              </a:defRPr>
            </a:lvl7pPr>
            <a:lvl8pPr marL="3200400" algn="l" defTabSz="914400" rtl="0" eaLnBrk="1" latinLnBrk="0" hangingPunct="1">
              <a:defRPr sz="2200" b="1" kern="1200">
                <a:solidFill>
                  <a:srgbClr val="999999"/>
                </a:solidFill>
                <a:latin typeface="Arial" charset="0"/>
                <a:ea typeface="+mn-ea"/>
                <a:cs typeface="+mn-cs"/>
              </a:defRPr>
            </a:lvl8pPr>
            <a:lvl9pPr marL="3657600" algn="l" defTabSz="914400" rtl="0" eaLnBrk="1" latinLnBrk="0" hangingPunct="1">
              <a:defRPr sz="2200" b="1" kern="1200">
                <a:solidFill>
                  <a:srgbClr val="999999"/>
                </a:solidFill>
                <a:latin typeface="Arial" charset="0"/>
                <a:ea typeface="+mn-ea"/>
                <a:cs typeface="+mn-cs"/>
              </a:defRPr>
            </a:lvl9pPr>
          </a:lstStyle>
          <a:p>
            <a:r>
              <a:rPr lang="en-GB" sz="1000" b="0" noProof="0" dirty="0" smtClean="0">
                <a:solidFill>
                  <a:srgbClr val="6E6452"/>
                </a:solidFill>
                <a:latin typeface="Arial Narrow" pitchFamily="34" charset="0"/>
              </a:rPr>
              <a:t>Page </a:t>
            </a:r>
            <a:fld id="{327115CA-E6A4-425F-BB4F-A64D48743A27}" type="slidenum">
              <a:rPr lang="en-GB" sz="1000" b="0" noProof="0" smtClean="0">
                <a:solidFill>
                  <a:srgbClr val="6E6452"/>
                </a:solidFill>
                <a:latin typeface="Arial Narrow" pitchFamily="34" charset="0"/>
              </a:rPr>
              <a:pPr/>
              <a:t>‹#›</a:t>
            </a:fld>
            <a:endParaRPr lang="en-GB" sz="1000" b="0" noProof="0" dirty="0">
              <a:solidFill>
                <a:srgbClr val="6E6452"/>
              </a:solidFill>
              <a:latin typeface="Arial Narrow" pitchFamily="34" charset="0"/>
            </a:endParaRPr>
          </a:p>
        </p:txBody>
      </p:sp>
      <p:sp>
        <p:nvSpPr>
          <p:cNvPr id="15" name="Rectangle 25"/>
          <p:cNvSpPr>
            <a:spLocks noGrp="1" noChangeArrowheads="1"/>
          </p:cNvSpPr>
          <p:nvPr>
            <p:ph type="ftr" sz="quarter" idx="3"/>
          </p:nvPr>
        </p:nvSpPr>
        <p:spPr bwMode="auto">
          <a:xfrm>
            <a:off x="2862776" y="6581001"/>
            <a:ext cx="3418449" cy="24622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algn="ctr">
              <a:defRPr sz="1000" b="1" spc="70" baseline="0">
                <a:solidFill>
                  <a:srgbClr val="6E6452"/>
                </a:solidFill>
                <a:latin typeface="Arial Narrow" pitchFamily="34" charset="0"/>
              </a:defRPr>
            </a:lvl1pPr>
          </a:lstStyle>
          <a:p>
            <a:r>
              <a:rPr lang="de-DE" dirty="0" smtClean="0"/>
              <a:t>XXX</a:t>
            </a:r>
            <a:endParaRPr lang="de-DE" dirty="0"/>
          </a:p>
        </p:txBody>
      </p:sp>
      <p:sp>
        <p:nvSpPr>
          <p:cNvPr id="16" name="Rectangle 17"/>
          <p:cNvSpPr>
            <a:spLocks noGrp="1" noChangeArrowheads="1"/>
          </p:cNvSpPr>
          <p:nvPr>
            <p:ph type="dt" sz="half" idx="2"/>
          </p:nvPr>
        </p:nvSpPr>
        <p:spPr bwMode="auto">
          <a:xfrm>
            <a:off x="679155" y="6581001"/>
            <a:ext cx="1295400" cy="24622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a:defRPr sz="1000" b="0">
                <a:solidFill>
                  <a:srgbClr val="6E6452"/>
                </a:solidFill>
                <a:latin typeface="Arial Narrow" pitchFamily="34" charset="0"/>
              </a:defRPr>
            </a:lvl1pPr>
          </a:lstStyle>
          <a:p>
            <a:fld id="{0F9A5078-6F60-49E2-B50D-11C30D454C38}" type="datetime1">
              <a:rPr lang="en-GB" noProof="0" smtClean="0"/>
              <a:pPr/>
              <a:t>20/10/2016</a:t>
            </a:fld>
            <a:endParaRPr lang="en-GB" noProof="0" dirty="0"/>
          </a:p>
        </p:txBody>
      </p:sp>
      <p:sp>
        <p:nvSpPr>
          <p:cNvPr id="75791" name="Rectangle 15"/>
          <p:cNvSpPr>
            <a:spLocks noGrp="1" noChangeArrowheads="1"/>
          </p:cNvSpPr>
          <p:nvPr>
            <p:ph type="title"/>
          </p:nvPr>
        </p:nvSpPr>
        <p:spPr bwMode="auto">
          <a:xfrm>
            <a:off x="684000" y="1483200"/>
            <a:ext cx="7776000" cy="6179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dirty="0" smtClean="0"/>
              <a:t>Click here to add title</a:t>
            </a:r>
            <a:endParaRPr lang="de-DE" noProof="0" dirty="0" smtClean="0"/>
          </a:p>
        </p:txBody>
      </p:sp>
    </p:spTree>
  </p:cSld>
  <p:clrMap bg1="lt1" tx1="dk1" bg2="lt2" tx2="dk2" accent1="accent1" accent2="accent2" accent3="accent3" accent4="accent4" accent5="accent5" accent6="accent6" hlink="hlink" folHlink="folHlink"/>
  <p:sldLayoutIdLst>
    <p:sldLayoutId id="2147483706" r:id="rId1"/>
    <p:sldLayoutId id="2147483708" r:id="rId2"/>
    <p:sldLayoutId id="2147483709" r:id="rId3"/>
    <p:sldLayoutId id="2147483714" r:id="rId4"/>
    <p:sldLayoutId id="2147483710" r:id="rId5"/>
    <p:sldLayoutId id="2147483711" r:id="rId6"/>
  </p:sldLayoutIdLst>
  <p:transition/>
  <p:timing>
    <p:tnLst>
      <p:par>
        <p:cTn id="1" dur="indefinite" restart="never" nodeType="tmRoot"/>
      </p:par>
    </p:tnLst>
  </p:timing>
  <p:hf sldNum="0" hdr="0"/>
  <p:txStyles>
    <p:titleStyle>
      <a:lvl1pPr algn="l" rtl="0" eaLnBrk="1" fontAlgn="base" hangingPunct="1">
        <a:spcBef>
          <a:spcPct val="0"/>
        </a:spcBef>
        <a:spcAft>
          <a:spcPct val="0"/>
        </a:spcAft>
        <a:defRPr sz="2400">
          <a:solidFill>
            <a:srgbClr val="6E6452"/>
          </a:solidFill>
          <a:latin typeface="+mj-lt"/>
          <a:ea typeface="+mj-ea"/>
          <a:cs typeface="+mj-cs"/>
        </a:defRPr>
      </a:lvl1pPr>
      <a:lvl2pPr algn="l" rtl="0" eaLnBrk="1" fontAlgn="base" hangingPunct="1">
        <a:spcBef>
          <a:spcPct val="0"/>
        </a:spcBef>
        <a:spcAft>
          <a:spcPct val="0"/>
        </a:spcAft>
        <a:defRPr sz="3600">
          <a:solidFill>
            <a:schemeClr val="tx1"/>
          </a:solidFill>
          <a:latin typeface="Arial" charset="0"/>
        </a:defRPr>
      </a:lvl2pPr>
      <a:lvl3pPr algn="l" rtl="0" eaLnBrk="1" fontAlgn="base" hangingPunct="1">
        <a:spcBef>
          <a:spcPct val="0"/>
        </a:spcBef>
        <a:spcAft>
          <a:spcPct val="0"/>
        </a:spcAft>
        <a:defRPr sz="3600">
          <a:solidFill>
            <a:schemeClr val="tx1"/>
          </a:solidFill>
          <a:latin typeface="Arial" charset="0"/>
        </a:defRPr>
      </a:lvl3pPr>
      <a:lvl4pPr algn="l" rtl="0" eaLnBrk="1" fontAlgn="base" hangingPunct="1">
        <a:spcBef>
          <a:spcPct val="0"/>
        </a:spcBef>
        <a:spcAft>
          <a:spcPct val="0"/>
        </a:spcAft>
        <a:defRPr sz="3600">
          <a:solidFill>
            <a:schemeClr val="tx1"/>
          </a:solidFill>
          <a:latin typeface="Arial" charset="0"/>
        </a:defRPr>
      </a:lvl4pPr>
      <a:lvl5pPr algn="l" rtl="0" eaLnBrk="1" fontAlgn="base" hangingPunct="1">
        <a:spcBef>
          <a:spcPct val="0"/>
        </a:spcBef>
        <a:spcAft>
          <a:spcPct val="0"/>
        </a:spcAft>
        <a:defRPr sz="3600">
          <a:solidFill>
            <a:schemeClr val="tx1"/>
          </a:solidFill>
          <a:latin typeface="Arial" charset="0"/>
        </a:defRPr>
      </a:lvl5pPr>
      <a:lvl6pPr marL="457200" algn="l" rtl="0" eaLnBrk="1" fontAlgn="base" hangingPunct="1">
        <a:spcBef>
          <a:spcPct val="0"/>
        </a:spcBef>
        <a:spcAft>
          <a:spcPct val="0"/>
        </a:spcAft>
        <a:defRPr sz="3600">
          <a:solidFill>
            <a:schemeClr val="tx1"/>
          </a:solidFill>
          <a:latin typeface="Arial" charset="0"/>
        </a:defRPr>
      </a:lvl6pPr>
      <a:lvl7pPr marL="914400" algn="l" rtl="0" eaLnBrk="1" fontAlgn="base" hangingPunct="1">
        <a:spcBef>
          <a:spcPct val="0"/>
        </a:spcBef>
        <a:spcAft>
          <a:spcPct val="0"/>
        </a:spcAft>
        <a:defRPr sz="3600">
          <a:solidFill>
            <a:schemeClr val="tx1"/>
          </a:solidFill>
          <a:latin typeface="Arial" charset="0"/>
        </a:defRPr>
      </a:lvl7pPr>
      <a:lvl8pPr marL="1371600" algn="l" rtl="0" eaLnBrk="1" fontAlgn="base" hangingPunct="1">
        <a:spcBef>
          <a:spcPct val="0"/>
        </a:spcBef>
        <a:spcAft>
          <a:spcPct val="0"/>
        </a:spcAft>
        <a:defRPr sz="3600">
          <a:solidFill>
            <a:schemeClr val="tx1"/>
          </a:solidFill>
          <a:latin typeface="Arial" charset="0"/>
        </a:defRPr>
      </a:lvl8pPr>
      <a:lvl9pPr marL="1828800" algn="l" rtl="0" eaLnBrk="1" fontAlgn="base" hangingPunct="1">
        <a:spcBef>
          <a:spcPct val="0"/>
        </a:spcBef>
        <a:spcAft>
          <a:spcPct val="0"/>
        </a:spcAft>
        <a:defRPr sz="3600">
          <a:solidFill>
            <a:schemeClr val="tx1"/>
          </a:solidFill>
          <a:latin typeface="Arial" charset="0"/>
        </a:defRPr>
      </a:lvl9pPr>
    </p:titleStyle>
    <p:bodyStyle>
      <a:lvl1pPr marL="360000" indent="-360000" algn="l" rtl="0" eaLnBrk="1" fontAlgn="base" hangingPunct="1">
        <a:spcBef>
          <a:spcPts val="400"/>
        </a:spcBef>
        <a:spcAft>
          <a:spcPts val="800"/>
        </a:spcAft>
        <a:buClr>
          <a:srgbClr val="C80F0F"/>
        </a:buClr>
        <a:buFont typeface="Arial" pitchFamily="34" charset="0"/>
        <a:buChar char="•"/>
        <a:tabLst>
          <a:tab pos="2190750" algn="l"/>
        </a:tabLst>
        <a:defRPr sz="1800">
          <a:solidFill>
            <a:srgbClr val="6E6452"/>
          </a:solidFill>
          <a:latin typeface="+mn-lt"/>
          <a:ea typeface="+mn-ea"/>
          <a:cs typeface="+mn-cs"/>
        </a:defRPr>
      </a:lvl1pPr>
      <a:lvl2pPr marL="720000" indent="-360000" algn="l" rtl="0" eaLnBrk="1" fontAlgn="base" hangingPunct="1">
        <a:spcBef>
          <a:spcPts val="400"/>
        </a:spcBef>
        <a:spcAft>
          <a:spcPts val="800"/>
        </a:spcAft>
        <a:buClr>
          <a:srgbClr val="6E6452"/>
        </a:buClr>
        <a:buFont typeface="Arial" pitchFamily="34" charset="0"/>
        <a:buChar char="•"/>
        <a:tabLst>
          <a:tab pos="2190750" algn="l"/>
        </a:tabLst>
        <a:defRPr sz="1800">
          <a:solidFill>
            <a:srgbClr val="6E6452"/>
          </a:solidFill>
          <a:latin typeface="+mn-lt"/>
        </a:defRPr>
      </a:lvl2pPr>
      <a:lvl3pPr marL="1080000" indent="-360000" algn="l" rtl="0" eaLnBrk="1" fontAlgn="base" hangingPunct="1">
        <a:spcBef>
          <a:spcPts val="400"/>
        </a:spcBef>
        <a:spcAft>
          <a:spcPts val="800"/>
        </a:spcAft>
        <a:buClr>
          <a:srgbClr val="6E6452"/>
        </a:buClr>
        <a:buFont typeface="Arial" pitchFamily="34" charset="0"/>
        <a:buChar char="•"/>
        <a:tabLst>
          <a:tab pos="2190750" algn="l"/>
        </a:tabLst>
        <a:defRPr sz="1800">
          <a:solidFill>
            <a:srgbClr val="6E6452"/>
          </a:solidFill>
          <a:latin typeface="+mn-lt"/>
        </a:defRPr>
      </a:lvl3pPr>
      <a:lvl4pPr marL="144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4pPr>
      <a:lvl5pPr marL="180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5pPr>
      <a:lvl6pPr marL="216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6pPr>
      <a:lvl7pPr marL="252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7pPr>
      <a:lvl8pPr marL="288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8pPr>
      <a:lvl9pPr marL="324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hyperlink" Target="http://www.serviciilocale.md/" TargetMode="External"/><Relationship Id="rId7" Type="http://schemas.openxmlformats.org/officeDocument/2006/relationships/image" Target="../media/image7.png"/><Relationship Id="rId2" Type="http://schemas.openxmlformats.org/officeDocument/2006/relationships/hyperlink" Target="http://www.giz.de/" TargetMode="Externa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jpeg"/><Relationship Id="rId10" Type="http://schemas.openxmlformats.org/officeDocument/2006/relationships/image" Target="../media/image10.png"/><Relationship Id="rId4" Type="http://schemas.openxmlformats.org/officeDocument/2006/relationships/image" Target="../media/image3.jpeg"/><Relationship Id="rId9" Type="http://schemas.openxmlformats.org/officeDocument/2006/relationships/image" Target="../media/image9.jpeg"/></Relationships>
</file>

<file path=ppt/slides/_rels/slide3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el 15"/>
          <p:cNvSpPr>
            <a:spLocks noGrp="1"/>
          </p:cNvSpPr>
          <p:nvPr>
            <p:ph type="title"/>
          </p:nvPr>
        </p:nvSpPr>
        <p:spPr>
          <a:xfrm>
            <a:off x="679155" y="1555646"/>
            <a:ext cx="7776000" cy="5014836"/>
          </a:xfrm>
        </p:spPr>
        <p:txBody>
          <a:bodyPr/>
          <a:lstStyle/>
          <a:p>
            <a:pPr algn="ctr"/>
            <a:r>
              <a:rPr lang="vi-VN" b="1" dirty="0">
                <a:solidFill>
                  <a:schemeClr val="tx1"/>
                </a:solidFill>
              </a:rPr>
              <a:t>Curs de instruire pentru angajaţii serviciilor abonaţi a operatorilor „Apă-Canal</a:t>
            </a:r>
            <a:r>
              <a:rPr lang="vi-VN" b="1" dirty="0" smtClean="0">
                <a:solidFill>
                  <a:schemeClr val="tx1"/>
                </a:solidFill>
              </a:rPr>
              <a:t>”</a:t>
            </a:r>
            <a:r>
              <a:rPr lang="en-US" b="1" dirty="0" smtClean="0">
                <a:solidFill>
                  <a:schemeClr val="tx1"/>
                </a:solidFill>
              </a:rPr>
              <a:t/>
            </a:r>
            <a:br>
              <a:rPr lang="en-US" b="1" dirty="0" smtClean="0">
                <a:solidFill>
                  <a:schemeClr val="tx1"/>
                </a:solidFill>
              </a:rPr>
            </a:br>
            <a:r>
              <a:rPr lang="en-US" b="1" dirty="0" smtClean="0">
                <a:solidFill>
                  <a:srgbClr val="002060"/>
                </a:solidFill>
              </a:rPr>
              <a:t/>
            </a:r>
            <a:br>
              <a:rPr lang="en-US" b="1" dirty="0" smtClean="0">
                <a:solidFill>
                  <a:srgbClr val="002060"/>
                </a:solidFill>
              </a:rPr>
            </a:br>
            <a:r>
              <a:rPr lang="vi-VN" b="1" dirty="0">
                <a:solidFill>
                  <a:srgbClr val="002060"/>
                </a:solidFill>
              </a:rPr>
              <a:t>Modulul 1:Legislaţia naţională şi internaţională în domeniul serviciulor abonaţi pentru </a:t>
            </a:r>
            <a:r>
              <a:rPr lang="ro-RO" b="1" dirty="0" smtClean="0">
                <a:solidFill>
                  <a:srgbClr val="002060"/>
                </a:solidFill>
              </a:rPr>
              <a:t/>
            </a:r>
            <a:br>
              <a:rPr lang="ro-RO" b="1" dirty="0" smtClean="0">
                <a:solidFill>
                  <a:srgbClr val="002060"/>
                </a:solidFill>
              </a:rPr>
            </a:br>
            <a:r>
              <a:rPr lang="vi-VN" b="1" dirty="0" smtClean="0">
                <a:solidFill>
                  <a:srgbClr val="002060"/>
                </a:solidFill>
              </a:rPr>
              <a:t>Operatorii </a:t>
            </a:r>
            <a:r>
              <a:rPr lang="vi-VN" b="1" dirty="0">
                <a:solidFill>
                  <a:srgbClr val="002060"/>
                </a:solidFill>
              </a:rPr>
              <a:t>„Apă – Canal”</a:t>
            </a:r>
            <a:r>
              <a:rPr lang="en-US" sz="3200" b="1" dirty="0" smtClean="0">
                <a:solidFill>
                  <a:srgbClr val="FF0000"/>
                </a:solidFill>
              </a:rPr>
              <a:t/>
            </a:r>
            <a:br>
              <a:rPr lang="en-US" sz="3200" b="1" dirty="0" smtClean="0">
                <a:solidFill>
                  <a:srgbClr val="FF0000"/>
                </a:solidFill>
              </a:rPr>
            </a:br>
            <a:r>
              <a:rPr lang="ro-RO" b="1" dirty="0" smtClean="0">
                <a:solidFill>
                  <a:srgbClr val="FF0000"/>
                </a:solidFill>
              </a:rPr>
              <a:t>Sesiunea </a:t>
            </a:r>
            <a:r>
              <a:rPr lang="en-US" b="1" dirty="0" smtClean="0">
                <a:solidFill>
                  <a:srgbClr val="FF0000"/>
                </a:solidFill>
              </a:rPr>
              <a:t>3</a:t>
            </a:r>
            <a:r>
              <a:rPr lang="ro-RO" b="1" dirty="0" smtClean="0">
                <a:solidFill>
                  <a:srgbClr val="FF0000"/>
                </a:solidFill>
              </a:rPr>
              <a:t>:  Reglementarea s</a:t>
            </a:r>
            <a:r>
              <a:rPr lang="en-US" b="1" dirty="0" smtClean="0">
                <a:solidFill>
                  <a:srgbClr val="FF0000"/>
                </a:solidFill>
              </a:rPr>
              <a:t>e</a:t>
            </a:r>
            <a:r>
              <a:rPr lang="ro-RO" b="1" dirty="0" smtClean="0">
                <a:solidFill>
                  <a:srgbClr val="FF0000"/>
                </a:solidFill>
              </a:rPr>
              <a:t>ctorului de alimentare cu apă</a:t>
            </a:r>
            <a:r>
              <a:rPr lang="en-US" b="1" dirty="0" smtClean="0">
                <a:solidFill>
                  <a:srgbClr val="FF0000"/>
                </a:solidFill>
              </a:rPr>
              <a:t> </a:t>
            </a:r>
            <a:r>
              <a:rPr lang="ro-RO" b="1" dirty="0" smtClean="0">
                <a:solidFill>
                  <a:srgbClr val="FF0000"/>
                </a:solidFill>
              </a:rPr>
              <a:t>și canalizare</a:t>
            </a:r>
            <a:br>
              <a:rPr lang="ro-RO" b="1" dirty="0" smtClean="0">
                <a:solidFill>
                  <a:srgbClr val="FF0000"/>
                </a:solidFill>
              </a:rPr>
            </a:br>
            <a:r>
              <a:rPr lang="en-US" b="1" dirty="0" smtClean="0">
                <a:solidFill>
                  <a:srgbClr val="FF0000"/>
                </a:solidFill>
              </a:rPr>
              <a:t>                                      </a:t>
            </a:r>
            <a:br>
              <a:rPr lang="en-US" b="1" dirty="0" smtClean="0">
                <a:solidFill>
                  <a:srgbClr val="FF0000"/>
                </a:solidFill>
              </a:rPr>
            </a:br>
            <a:r>
              <a:rPr lang="en-US" b="1" dirty="0">
                <a:solidFill>
                  <a:schemeClr val="tx1"/>
                </a:solidFill>
              </a:rPr>
              <a:t> </a:t>
            </a:r>
            <a:r>
              <a:rPr lang="en-US" b="1" dirty="0" smtClean="0">
                <a:solidFill>
                  <a:schemeClr val="tx1"/>
                </a:solidFill>
              </a:rPr>
              <a:t>                                         </a:t>
            </a:r>
            <a:r>
              <a:rPr lang="en-US" sz="1600" dirty="0" smtClean="0">
                <a:solidFill>
                  <a:schemeClr val="tx1"/>
                </a:solidFill>
              </a:rPr>
              <a:t>Le</a:t>
            </a:r>
            <a:r>
              <a:rPr lang="ro-RO" sz="1600" dirty="0" smtClean="0">
                <a:solidFill>
                  <a:schemeClr val="tx1"/>
                </a:solidFill>
              </a:rPr>
              <a:t>ctor superior</a:t>
            </a:r>
            <a:r>
              <a:rPr lang="ro-RO" sz="1600" dirty="0">
                <a:solidFill>
                  <a:schemeClr val="tx1"/>
                </a:solidFill>
              </a:rPr>
              <a:t>:</a:t>
            </a:r>
            <a:r>
              <a:rPr lang="ro-RO" sz="1600" dirty="0" smtClean="0">
                <a:solidFill>
                  <a:schemeClr val="tx1"/>
                </a:solidFill>
              </a:rPr>
              <a:t> </a:t>
            </a:r>
            <a:r>
              <a:rPr lang="ro-RO" sz="1600" dirty="0">
                <a:solidFill>
                  <a:schemeClr val="tx1"/>
                </a:solidFill>
              </a:rPr>
              <a:t>Ludmila Virlan </a:t>
            </a:r>
            <a:br>
              <a:rPr lang="ro-RO" sz="1600" dirty="0">
                <a:solidFill>
                  <a:schemeClr val="tx1"/>
                </a:solidFill>
              </a:rPr>
            </a:br>
            <a:r>
              <a:rPr lang="ro-RO" sz="1600" dirty="0">
                <a:solidFill>
                  <a:schemeClr val="tx1"/>
                </a:solidFill>
              </a:rPr>
              <a:t>                                                              </a:t>
            </a:r>
            <a:r>
              <a:rPr lang="ro-RO" sz="1600" dirty="0" smtClean="0">
                <a:solidFill>
                  <a:schemeClr val="tx1"/>
                </a:solidFill>
              </a:rPr>
              <a:t>Universitatea </a:t>
            </a:r>
            <a:r>
              <a:rPr lang="ro-RO" sz="1600" dirty="0">
                <a:solidFill>
                  <a:schemeClr val="tx1"/>
                </a:solidFill>
              </a:rPr>
              <a:t>Tehnică a </a:t>
            </a:r>
            <a:r>
              <a:rPr lang="ro-RO" sz="1600" dirty="0" smtClean="0">
                <a:solidFill>
                  <a:schemeClr val="tx1"/>
                </a:solidFill>
              </a:rPr>
              <a:t>Moldovei</a:t>
            </a:r>
            <a:r>
              <a:rPr lang="en-US" sz="3200" b="1" dirty="0" smtClean="0">
                <a:solidFill>
                  <a:schemeClr val="tx1"/>
                </a:solidFill>
              </a:rPr>
              <a:t/>
            </a:r>
            <a:br>
              <a:rPr lang="en-US" sz="3200" b="1" dirty="0" smtClean="0">
                <a:solidFill>
                  <a:schemeClr val="tx1"/>
                </a:solidFill>
              </a:rPr>
            </a:br>
            <a:r>
              <a:rPr lang="en-US" sz="3200" b="1" dirty="0" smtClean="0">
                <a:solidFill>
                  <a:schemeClr val="tx1"/>
                </a:solidFill>
              </a:rPr>
              <a:t>                               </a:t>
            </a:r>
            <a:r>
              <a:rPr lang="vi-VN" sz="1400" b="1" dirty="0" smtClean="0">
                <a:solidFill>
                  <a:schemeClr val="tx1"/>
                </a:solidFill>
              </a:rPr>
              <a:t>25 </a:t>
            </a:r>
            <a:r>
              <a:rPr lang="vi-VN" sz="1400" b="1" dirty="0">
                <a:solidFill>
                  <a:schemeClr val="tx1"/>
                </a:solidFill>
              </a:rPr>
              <a:t>octombrie </a:t>
            </a:r>
            <a:r>
              <a:rPr lang="vi-VN" sz="1400" b="1" dirty="0" smtClean="0">
                <a:solidFill>
                  <a:schemeClr val="tx1"/>
                </a:solidFill>
              </a:rPr>
              <a:t>20</a:t>
            </a:r>
            <a:r>
              <a:rPr lang="en-US" sz="1400" b="1" dirty="0" smtClean="0">
                <a:solidFill>
                  <a:schemeClr val="tx1"/>
                </a:solidFill>
              </a:rPr>
              <a:t>16</a:t>
            </a:r>
            <a:br>
              <a:rPr lang="en-US" sz="1400" b="1" dirty="0" smtClean="0">
                <a:solidFill>
                  <a:schemeClr val="tx1"/>
                </a:solidFill>
              </a:rPr>
            </a:br>
            <a:r>
              <a:rPr lang="en-US" sz="1400" b="1" dirty="0" smtClean="0">
                <a:solidFill>
                  <a:schemeClr val="tx1"/>
                </a:solidFill>
              </a:rPr>
              <a:t>                                                                      </a:t>
            </a:r>
            <a:r>
              <a:rPr lang="vi-VN" sz="1400" b="1" dirty="0" smtClean="0">
                <a:solidFill>
                  <a:schemeClr val="tx1"/>
                </a:solidFill>
              </a:rPr>
              <a:t>Chișinău</a:t>
            </a:r>
            <a:r>
              <a:rPr lang="ro-RO" b="1" dirty="0">
                <a:solidFill>
                  <a:schemeClr val="tx1"/>
                </a:solidFill>
              </a:rPr>
              <a:t/>
            </a:r>
            <a:br>
              <a:rPr lang="ro-RO" b="1" dirty="0">
                <a:solidFill>
                  <a:schemeClr val="tx1"/>
                </a:solidFill>
              </a:rPr>
            </a:br>
            <a:r>
              <a:rPr lang="ro-RO" b="1" dirty="0" smtClean="0">
                <a:solidFill>
                  <a:srgbClr val="FF0000"/>
                </a:solidFill>
              </a:rPr>
              <a:t/>
            </a:r>
            <a:br>
              <a:rPr lang="ro-RO" b="1" dirty="0" smtClean="0">
                <a:solidFill>
                  <a:srgbClr val="FF0000"/>
                </a:solidFill>
              </a:rPr>
            </a:br>
            <a:r>
              <a:rPr lang="ro-RO" sz="2000" b="1" dirty="0" smtClean="0">
                <a:solidFill>
                  <a:srgbClr val="FF0000"/>
                </a:solidFill>
              </a:rPr>
              <a:t>                                                 </a:t>
            </a:r>
            <a:r>
              <a:rPr lang="ro-RO" sz="1600" dirty="0" smtClean="0">
                <a:solidFill>
                  <a:schemeClr val="tx1"/>
                </a:solidFill>
              </a:rPr>
              <a:t/>
            </a:r>
            <a:br>
              <a:rPr lang="ro-RO" sz="1600" dirty="0" smtClean="0">
                <a:solidFill>
                  <a:schemeClr val="tx1"/>
                </a:solidFill>
              </a:rPr>
            </a:br>
            <a:r>
              <a:rPr lang="ro-RO" sz="1600" dirty="0" smtClean="0">
                <a:solidFill>
                  <a:schemeClr val="tx1"/>
                </a:solidFill>
              </a:rPr>
              <a:t/>
            </a:r>
            <a:br>
              <a:rPr lang="ro-RO" sz="1600" dirty="0" smtClean="0">
                <a:solidFill>
                  <a:schemeClr val="tx1"/>
                </a:solidFill>
              </a:rPr>
            </a:br>
            <a:r>
              <a:rPr lang="ro-RO" sz="1600" dirty="0" smtClean="0">
                <a:solidFill>
                  <a:schemeClr val="tx1"/>
                </a:solidFill>
              </a:rPr>
              <a:t>                                                           </a:t>
            </a:r>
            <a:endParaRPr lang="de-DE" sz="1800" dirty="0">
              <a:solidFill>
                <a:schemeClr val="tx1"/>
              </a:solidFill>
            </a:endParaRPr>
          </a:p>
        </p:txBody>
      </p:sp>
      <p:sp>
        <p:nvSpPr>
          <p:cNvPr id="3" name="Fußzeilenplatzhalter 2"/>
          <p:cNvSpPr>
            <a:spLocks noGrp="1"/>
          </p:cNvSpPr>
          <p:nvPr>
            <p:ph type="ftr" sz="quarter" idx="10"/>
          </p:nvPr>
        </p:nvSpPr>
        <p:spPr>
          <a:xfrm>
            <a:off x="2857930" y="6457890"/>
            <a:ext cx="3418449" cy="246221"/>
          </a:xfrm>
        </p:spPr>
        <p:txBody>
          <a:bodyPr/>
          <a:lstStyle/>
          <a:p>
            <a:r>
              <a:rPr lang="en-BZ" dirty="0" smtClean="0"/>
              <a:t>XX</a:t>
            </a:r>
            <a:endParaRPr lang="en-BZ" dirty="0"/>
          </a:p>
        </p:txBody>
      </p:sp>
      <p:sp>
        <p:nvSpPr>
          <p:cNvPr id="4" name="Datumsplatzhalter 3"/>
          <p:cNvSpPr>
            <a:spLocks noGrp="1"/>
          </p:cNvSpPr>
          <p:nvPr>
            <p:ph type="dt" sz="half" idx="11"/>
          </p:nvPr>
        </p:nvSpPr>
        <p:spPr/>
        <p:txBody>
          <a:bodyPr/>
          <a:lstStyle/>
          <a:p>
            <a:fld id="{0F9A5078-6F60-49E2-B50D-11C30D454C38}" type="datetime1">
              <a:rPr lang="en-GB"/>
              <a:pPr/>
              <a:t>20/10/2016</a:t>
            </a:fld>
            <a:endParaRPr lang="de-DE" dirty="0"/>
          </a:p>
        </p:txBody>
      </p:sp>
      <p:sp>
        <p:nvSpPr>
          <p:cNvPr id="6" name="Textfeld 5"/>
          <p:cNvSpPr txBox="1"/>
          <p:nvPr/>
        </p:nvSpPr>
        <p:spPr>
          <a:xfrm>
            <a:off x="7419434" y="314102"/>
            <a:ext cx="1066949" cy="215444"/>
          </a:xfrm>
          <a:prstGeom prst="rect">
            <a:avLst/>
          </a:prstGeom>
          <a:noFill/>
        </p:spPr>
        <p:txBody>
          <a:bodyPr wrap="square" rtlCol="0">
            <a:spAutoFit/>
          </a:bodyPr>
          <a:lstStyle/>
          <a:p>
            <a:r>
              <a:rPr lang="ro-RO" sz="800" b="0" dirty="0" smtClean="0">
                <a:solidFill>
                  <a:schemeClr val="tx1"/>
                </a:solidFill>
                <a:latin typeface="Arial" pitchFamily="34" charset="0"/>
                <a:cs typeface="Arial" pitchFamily="34" charset="0"/>
              </a:rPr>
              <a:t>Implementat de</a:t>
            </a:r>
            <a:endParaRPr lang="en-GB" sz="800" b="0" dirty="0">
              <a:solidFill>
                <a:schemeClr val="tx1"/>
              </a:solidFill>
              <a:latin typeface="Arial" pitchFamily="34" charset="0"/>
              <a:cs typeface="Arial" pitchFamily="34" charset="0"/>
            </a:endParaRPr>
          </a:p>
        </p:txBody>
      </p:sp>
      <p:pic>
        <p:nvPicPr>
          <p:cNvPr id="14" name="Picture 2" descr="D:\docs\desktop\ELdZ_Mol_cmyk_rum.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2138516" cy="1555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11512691"/>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015736"/>
            <a:ext cx="7776000" cy="617928"/>
          </a:xfrm>
        </p:spPr>
        <p:txBody>
          <a:bodyPr/>
          <a:lstStyle/>
          <a:p>
            <a:pPr algn="ctr"/>
            <a:r>
              <a:rPr lang="ro-RO" sz="2800" b="1" dirty="0">
                <a:solidFill>
                  <a:srgbClr val="FF0000"/>
                </a:solidFill>
              </a:rPr>
              <a:t>Atribuțiile ANRE în sectorul AAC</a:t>
            </a:r>
            <a:r>
              <a:rPr lang="ru-RU" sz="2800" dirty="0">
                <a:solidFill>
                  <a:srgbClr val="FF0000"/>
                </a:solidFill>
              </a:rPr>
              <a:t/>
            </a:r>
            <a:br>
              <a:rPr lang="ru-RU" sz="2800" dirty="0">
                <a:solidFill>
                  <a:srgbClr val="FF0000"/>
                </a:solidFill>
              </a:rPr>
            </a:br>
            <a:endParaRPr lang="ru-RU" sz="2800" dirty="0"/>
          </a:p>
        </p:txBody>
      </p:sp>
      <p:sp>
        <p:nvSpPr>
          <p:cNvPr id="3" name="Нижний колонтитул 2"/>
          <p:cNvSpPr>
            <a:spLocks noGrp="1"/>
          </p:cNvSpPr>
          <p:nvPr>
            <p:ph type="ftr" sz="quarter" idx="10"/>
          </p:nvPr>
        </p:nvSpPr>
        <p:spPr/>
        <p:txBody>
          <a:bodyPr/>
          <a:lstStyle/>
          <a:p>
            <a:r>
              <a:rPr lang="de-DE"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20/10/2016</a:t>
            </a:fld>
            <a:endParaRPr lang="en-GB" noProof="0" dirty="0"/>
          </a:p>
        </p:txBody>
      </p:sp>
      <p:sp>
        <p:nvSpPr>
          <p:cNvPr id="5" name="Объект 4"/>
          <p:cNvSpPr>
            <a:spLocks noGrp="1"/>
          </p:cNvSpPr>
          <p:nvPr>
            <p:ph idx="1"/>
          </p:nvPr>
        </p:nvSpPr>
        <p:spPr>
          <a:xfrm>
            <a:off x="684000" y="1514901"/>
            <a:ext cx="7776000" cy="4749099"/>
          </a:xfrm>
        </p:spPr>
        <p:txBody>
          <a:bodyPr/>
          <a:lstStyle/>
          <a:p>
            <a:pPr marL="285750" indent="-285750" algn="just">
              <a:spcBef>
                <a:spcPts val="600"/>
              </a:spcBef>
              <a:spcAft>
                <a:spcPts val="0"/>
              </a:spcAft>
              <a:buFont typeface="Wingdings" panose="05000000000000000000" pitchFamily="2" charset="2"/>
              <a:buChar char="ü"/>
            </a:pPr>
            <a:endParaRPr lang="ro-RO" sz="2400" dirty="0" smtClean="0">
              <a:solidFill>
                <a:schemeClr val="tx1"/>
              </a:solidFill>
            </a:endParaRPr>
          </a:p>
          <a:p>
            <a:pPr marL="285750" indent="-285750" algn="just">
              <a:spcBef>
                <a:spcPts val="600"/>
              </a:spcBef>
              <a:spcAft>
                <a:spcPts val="0"/>
              </a:spcAft>
              <a:buFont typeface="Wingdings" panose="05000000000000000000" pitchFamily="2" charset="2"/>
              <a:buChar char="ü"/>
            </a:pPr>
            <a:r>
              <a:rPr lang="vi-VN" sz="2400" dirty="0" smtClean="0">
                <a:solidFill>
                  <a:schemeClr val="tx1"/>
                </a:solidFill>
              </a:rPr>
              <a:t>elaborează </a:t>
            </a:r>
            <a:r>
              <a:rPr lang="vi-VN" sz="2400" dirty="0">
                <a:solidFill>
                  <a:schemeClr val="tx1"/>
                </a:solidFill>
              </a:rPr>
              <a:t>şi aprobă Regulamentul cu privire la serviciul public de alimentare cu apă şi de canalizare</a:t>
            </a:r>
            <a:r>
              <a:rPr lang="vi-VN" sz="2400" dirty="0" smtClean="0">
                <a:solidFill>
                  <a:schemeClr val="tx1"/>
                </a:solidFill>
              </a:rPr>
              <a:t>;</a:t>
            </a:r>
            <a:endParaRPr lang="vi-VN" sz="2400" dirty="0">
              <a:solidFill>
                <a:schemeClr val="tx1"/>
              </a:solidFill>
            </a:endParaRPr>
          </a:p>
          <a:p>
            <a:pPr marL="285750" indent="-285750" algn="just">
              <a:spcBef>
                <a:spcPts val="600"/>
              </a:spcBef>
              <a:spcAft>
                <a:spcPts val="0"/>
              </a:spcAft>
              <a:buFont typeface="Wingdings" panose="05000000000000000000" pitchFamily="2" charset="2"/>
              <a:buChar char="ü"/>
            </a:pPr>
            <a:r>
              <a:rPr lang="vi-VN" sz="2400" dirty="0">
                <a:solidFill>
                  <a:schemeClr val="tx1"/>
                </a:solidFill>
              </a:rPr>
              <a:t>elaborează şi aprobă Regulamentul cu privire la indicatorii de calitate a serviciului public de alimentare cu apă şi de canalizare</a:t>
            </a:r>
            <a:r>
              <a:rPr lang="vi-VN" sz="2400" dirty="0" smtClean="0">
                <a:solidFill>
                  <a:schemeClr val="tx1"/>
                </a:solidFill>
              </a:rPr>
              <a:t>;</a:t>
            </a:r>
            <a:endParaRPr lang="en-US" sz="2400" dirty="0" smtClean="0">
              <a:solidFill>
                <a:schemeClr val="tx1"/>
              </a:solidFill>
            </a:endParaRPr>
          </a:p>
          <a:p>
            <a:pPr marL="285750" indent="-285750" algn="just">
              <a:spcBef>
                <a:spcPts val="600"/>
              </a:spcBef>
              <a:spcAft>
                <a:spcPts val="0"/>
              </a:spcAft>
              <a:buFont typeface="Wingdings" panose="05000000000000000000" pitchFamily="2" charset="2"/>
              <a:buChar char="ü"/>
            </a:pPr>
            <a:r>
              <a:rPr lang="ro-RO" sz="2400" dirty="0">
                <a:solidFill>
                  <a:schemeClr val="tx1"/>
                </a:solidFill>
              </a:rPr>
              <a:t>elaborează şi aprobă </a:t>
            </a:r>
            <a:r>
              <a:rPr lang="ro-RO" sz="2400" i="1" dirty="0">
                <a:solidFill>
                  <a:schemeClr val="tx1"/>
                </a:solidFill>
              </a:rPr>
              <a:t>Regulamentul cu privire la procedurile de achiziţie de către operatori a bunurilor, a lucrărilor şi a serviciilor utilizate în activitatea lor, </a:t>
            </a:r>
            <a:r>
              <a:rPr lang="ro-RO" sz="2400" dirty="0">
                <a:solidFill>
                  <a:schemeClr val="tx1"/>
                </a:solidFill>
              </a:rPr>
              <a:t>pentru a asigura respectarea de către aceştia a </a:t>
            </a:r>
            <a:r>
              <a:rPr lang="ro-RO" sz="2400" u="sng" dirty="0">
                <a:solidFill>
                  <a:schemeClr val="tx1"/>
                </a:solidFill>
              </a:rPr>
              <a:t>principiului eficienţei maxime la cheltuieli minime</a:t>
            </a:r>
            <a:r>
              <a:rPr lang="ro-RO" sz="2400" dirty="0">
                <a:solidFill>
                  <a:schemeClr val="tx1"/>
                </a:solidFill>
              </a:rPr>
              <a:t>;</a:t>
            </a:r>
            <a:endParaRPr lang="ru-RU" sz="2400" dirty="0">
              <a:solidFill>
                <a:schemeClr val="tx1"/>
              </a:solidFill>
            </a:endParaRPr>
          </a:p>
          <a:p>
            <a:pPr marL="285750" indent="-285750" algn="just">
              <a:spcBef>
                <a:spcPts val="600"/>
              </a:spcBef>
              <a:spcAft>
                <a:spcPts val="0"/>
              </a:spcAft>
              <a:buFont typeface="Wingdings" panose="05000000000000000000" pitchFamily="2" charset="2"/>
              <a:buChar char="ü"/>
            </a:pPr>
            <a:endParaRPr lang="vi-VN" dirty="0">
              <a:solidFill>
                <a:schemeClr val="tx1"/>
              </a:solidFill>
            </a:endParaRPr>
          </a:p>
          <a:p>
            <a:pPr marL="285750" indent="-285750" algn="just">
              <a:spcBef>
                <a:spcPts val="0"/>
              </a:spcBef>
              <a:spcAft>
                <a:spcPts val="0"/>
              </a:spcAft>
              <a:buFont typeface="Wingdings" panose="05000000000000000000" pitchFamily="2" charset="2"/>
              <a:buChar char="ü"/>
            </a:pPr>
            <a:endParaRPr lang="en-US" i="1" dirty="0">
              <a:solidFill>
                <a:schemeClr val="tx1"/>
              </a:solidFill>
            </a:endParaRPr>
          </a:p>
          <a:p>
            <a:endParaRPr lang="ru-RU" dirty="0"/>
          </a:p>
        </p:txBody>
      </p:sp>
    </p:spTree>
    <p:extLst>
      <p:ext uri="{BB962C8B-B14F-4D97-AF65-F5344CB8AC3E}">
        <p14:creationId xmlns:p14="http://schemas.microsoft.com/office/powerpoint/2010/main" val="2301472704"/>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9155" y="1131216"/>
            <a:ext cx="7776000" cy="527901"/>
          </a:xfrm>
        </p:spPr>
        <p:txBody>
          <a:bodyPr/>
          <a:lstStyle/>
          <a:p>
            <a:pPr algn="ctr"/>
            <a:r>
              <a:rPr lang="en-US" sz="2800" b="1" dirty="0" err="1">
                <a:solidFill>
                  <a:srgbClr val="FF0000"/>
                </a:solidFill>
              </a:rPr>
              <a:t>Atribuțiile</a:t>
            </a:r>
            <a:r>
              <a:rPr lang="en-US" sz="2800" b="1" dirty="0">
                <a:solidFill>
                  <a:srgbClr val="FF0000"/>
                </a:solidFill>
              </a:rPr>
              <a:t> ANRE </a:t>
            </a:r>
            <a:r>
              <a:rPr lang="en-US" sz="2800" b="1" dirty="0" err="1">
                <a:solidFill>
                  <a:srgbClr val="FF0000"/>
                </a:solidFill>
              </a:rPr>
              <a:t>în</a:t>
            </a:r>
            <a:r>
              <a:rPr lang="en-US" sz="2800" b="1" dirty="0">
                <a:solidFill>
                  <a:srgbClr val="FF0000"/>
                </a:solidFill>
              </a:rPr>
              <a:t> </a:t>
            </a:r>
            <a:r>
              <a:rPr lang="en-US" sz="2800" b="1" dirty="0" err="1">
                <a:solidFill>
                  <a:srgbClr val="FF0000"/>
                </a:solidFill>
              </a:rPr>
              <a:t>sectorul</a:t>
            </a:r>
            <a:r>
              <a:rPr lang="en-US" sz="2800" b="1" dirty="0">
                <a:solidFill>
                  <a:srgbClr val="FF0000"/>
                </a:solidFill>
              </a:rPr>
              <a:t> AAC</a:t>
            </a:r>
            <a:endParaRPr lang="ru-RU" sz="2800" b="1" dirty="0">
              <a:solidFill>
                <a:srgbClr val="FF0000"/>
              </a:solidFill>
            </a:endParaRPr>
          </a:p>
        </p:txBody>
      </p:sp>
      <p:sp>
        <p:nvSpPr>
          <p:cNvPr id="3" name="Нижний колонтитул 2"/>
          <p:cNvSpPr>
            <a:spLocks noGrp="1"/>
          </p:cNvSpPr>
          <p:nvPr>
            <p:ph type="ftr" sz="quarter" idx="10"/>
          </p:nvPr>
        </p:nvSpPr>
        <p:spPr/>
        <p:txBody>
          <a:bodyPr/>
          <a:lstStyle/>
          <a:p>
            <a:r>
              <a:rPr lang="de-DE"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20/10/2016</a:t>
            </a:fld>
            <a:endParaRPr lang="en-GB" noProof="0" dirty="0"/>
          </a:p>
        </p:txBody>
      </p:sp>
      <p:sp>
        <p:nvSpPr>
          <p:cNvPr id="5" name="Объект 4"/>
          <p:cNvSpPr>
            <a:spLocks noGrp="1"/>
          </p:cNvSpPr>
          <p:nvPr>
            <p:ph idx="1"/>
          </p:nvPr>
        </p:nvSpPr>
        <p:spPr>
          <a:xfrm>
            <a:off x="679155" y="1763937"/>
            <a:ext cx="7776000" cy="4213782"/>
          </a:xfrm>
        </p:spPr>
        <p:txBody>
          <a:bodyPr/>
          <a:lstStyle/>
          <a:p>
            <a:pPr marL="285750" indent="-285750" algn="just">
              <a:spcBef>
                <a:spcPts val="600"/>
              </a:spcBef>
              <a:spcAft>
                <a:spcPts val="0"/>
              </a:spcAft>
              <a:buFont typeface="Wingdings" panose="05000000000000000000" pitchFamily="2" charset="2"/>
              <a:buChar char="ü"/>
            </a:pPr>
            <a:endParaRPr lang="ro-RO" sz="2400" dirty="0" smtClean="0">
              <a:solidFill>
                <a:schemeClr val="tx1"/>
              </a:solidFill>
            </a:endParaRPr>
          </a:p>
          <a:p>
            <a:pPr marL="285750" indent="-285750" algn="just">
              <a:spcBef>
                <a:spcPts val="600"/>
              </a:spcBef>
              <a:spcAft>
                <a:spcPts val="0"/>
              </a:spcAft>
              <a:buFont typeface="Wingdings" panose="05000000000000000000" pitchFamily="2" charset="2"/>
              <a:buChar char="ü"/>
            </a:pPr>
            <a:r>
              <a:rPr lang="ro-RO" sz="2400" dirty="0" smtClean="0">
                <a:solidFill>
                  <a:schemeClr val="tx1"/>
                </a:solidFill>
              </a:rPr>
              <a:t>elaborează </a:t>
            </a:r>
            <a:r>
              <a:rPr lang="ro-RO" sz="2400" dirty="0">
                <a:solidFill>
                  <a:schemeClr val="tx1"/>
                </a:solidFill>
              </a:rPr>
              <a:t>şi aprobă </a:t>
            </a:r>
            <a:r>
              <a:rPr lang="ro-RO" sz="2400" i="1" dirty="0">
                <a:solidFill>
                  <a:schemeClr val="tx1"/>
                </a:solidFill>
              </a:rPr>
              <a:t>Regulamentul cu privire la stabilirea şi aprobarea, </a:t>
            </a:r>
            <a:r>
              <a:rPr lang="ro-RO" sz="2400" dirty="0">
                <a:solidFill>
                  <a:schemeClr val="tx1"/>
                </a:solidFill>
              </a:rPr>
              <a:t>în scop de determinare a tarifelor, a </a:t>
            </a:r>
            <a:r>
              <a:rPr lang="ro-RO" sz="2400" i="1" dirty="0">
                <a:solidFill>
                  <a:schemeClr val="tx1"/>
                </a:solidFill>
              </a:rPr>
              <a:t>consumului tehnologic şi a pierderilor de apă în sistemele publice de alimentare cu apă</a:t>
            </a:r>
            <a:r>
              <a:rPr lang="ro-RO" sz="2400" i="1" dirty="0" smtClean="0">
                <a:solidFill>
                  <a:schemeClr val="tx1"/>
                </a:solidFill>
              </a:rPr>
              <a:t>;</a:t>
            </a:r>
            <a:endParaRPr lang="en-US" sz="2400" i="1" dirty="0" smtClean="0">
              <a:solidFill>
                <a:schemeClr val="tx1"/>
              </a:solidFill>
            </a:endParaRPr>
          </a:p>
          <a:p>
            <a:pPr marL="285750" indent="-285750" algn="just">
              <a:spcBef>
                <a:spcPts val="600"/>
              </a:spcBef>
              <a:spcAft>
                <a:spcPts val="0"/>
              </a:spcAft>
              <a:buFont typeface="Wingdings" panose="05000000000000000000" pitchFamily="2" charset="2"/>
              <a:buChar char="ü"/>
            </a:pPr>
            <a:r>
              <a:rPr lang="ro-RO" sz="2400" u="sng" dirty="0" smtClean="0">
                <a:solidFill>
                  <a:schemeClr val="tx1"/>
                </a:solidFill>
              </a:rPr>
              <a:t>avizează </a:t>
            </a:r>
            <a:r>
              <a:rPr lang="ro-RO" sz="2400" u="sng" dirty="0">
                <a:solidFill>
                  <a:schemeClr val="tx1"/>
                </a:solidFill>
              </a:rPr>
              <a:t>tarifele pentru serviciul public de alimentare cu apă şi de canalizare şi tarifele pentru serviciile auxiliare furnizate la nivel de regiune, raion, municipiu şi oraş, </a:t>
            </a:r>
            <a:r>
              <a:rPr lang="ro-RO" sz="2400" dirty="0">
                <a:solidFill>
                  <a:schemeClr val="tx1"/>
                </a:solidFill>
              </a:rPr>
              <a:t>determinate şi justificate de operator în conformitate cu metodologiile aprobate de Agenţie, şi le prezintă spre aprobare consiliilor locale</a:t>
            </a:r>
            <a:r>
              <a:rPr lang="ro-RO" sz="2400" dirty="0" smtClean="0">
                <a:solidFill>
                  <a:schemeClr val="tx1"/>
                </a:solidFill>
              </a:rPr>
              <a:t>;</a:t>
            </a:r>
            <a:endParaRPr lang="ru-RU" sz="2400" dirty="0">
              <a:solidFill>
                <a:schemeClr val="tx1"/>
              </a:solidFill>
            </a:endParaRPr>
          </a:p>
          <a:p>
            <a:pPr>
              <a:spcBef>
                <a:spcPts val="0"/>
              </a:spcBef>
              <a:spcAft>
                <a:spcPts val="0"/>
              </a:spcAft>
            </a:pPr>
            <a:r>
              <a:rPr lang="ro-RO" sz="1400" dirty="0"/>
              <a:t> </a:t>
            </a:r>
            <a:endParaRPr lang="ru-RU" sz="1400" dirty="0"/>
          </a:p>
        </p:txBody>
      </p:sp>
    </p:spTree>
    <p:extLst>
      <p:ext uri="{BB962C8B-B14F-4D97-AF65-F5344CB8AC3E}">
        <p14:creationId xmlns:p14="http://schemas.microsoft.com/office/powerpoint/2010/main" val="4115253667"/>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9155" y="1055802"/>
            <a:ext cx="7776000" cy="518474"/>
          </a:xfrm>
        </p:spPr>
        <p:txBody>
          <a:bodyPr/>
          <a:lstStyle/>
          <a:p>
            <a:pPr algn="ctr"/>
            <a:r>
              <a:rPr lang="en-US" sz="2800" b="1" dirty="0" err="1">
                <a:solidFill>
                  <a:srgbClr val="FF0000"/>
                </a:solidFill>
              </a:rPr>
              <a:t>Atribuțiile</a:t>
            </a:r>
            <a:r>
              <a:rPr lang="en-US" sz="2800" b="1" dirty="0">
                <a:solidFill>
                  <a:srgbClr val="FF0000"/>
                </a:solidFill>
              </a:rPr>
              <a:t> ANRE </a:t>
            </a:r>
            <a:r>
              <a:rPr lang="en-US" sz="2800" b="1" dirty="0" err="1">
                <a:solidFill>
                  <a:srgbClr val="FF0000"/>
                </a:solidFill>
              </a:rPr>
              <a:t>în</a:t>
            </a:r>
            <a:r>
              <a:rPr lang="en-US" sz="2800" b="1" dirty="0">
                <a:solidFill>
                  <a:srgbClr val="FF0000"/>
                </a:solidFill>
              </a:rPr>
              <a:t> </a:t>
            </a:r>
            <a:r>
              <a:rPr lang="en-US" sz="2800" b="1" dirty="0" err="1">
                <a:solidFill>
                  <a:srgbClr val="FF0000"/>
                </a:solidFill>
              </a:rPr>
              <a:t>sectorul</a:t>
            </a:r>
            <a:r>
              <a:rPr lang="en-US" sz="2800" b="1" dirty="0">
                <a:solidFill>
                  <a:srgbClr val="FF0000"/>
                </a:solidFill>
              </a:rPr>
              <a:t> AAC</a:t>
            </a:r>
            <a:endParaRPr lang="ru-RU" sz="2800" b="1" dirty="0">
              <a:solidFill>
                <a:srgbClr val="FF0000"/>
              </a:solidFill>
            </a:endParaRPr>
          </a:p>
        </p:txBody>
      </p:sp>
      <p:sp>
        <p:nvSpPr>
          <p:cNvPr id="3" name="Нижний колонтитул 2"/>
          <p:cNvSpPr>
            <a:spLocks noGrp="1"/>
          </p:cNvSpPr>
          <p:nvPr>
            <p:ph type="ftr" sz="quarter" idx="10"/>
          </p:nvPr>
        </p:nvSpPr>
        <p:spPr/>
        <p:txBody>
          <a:bodyPr/>
          <a:lstStyle/>
          <a:p>
            <a:r>
              <a:rPr lang="de-DE"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20/10/2016</a:t>
            </a:fld>
            <a:endParaRPr lang="en-GB" noProof="0" dirty="0"/>
          </a:p>
        </p:txBody>
      </p:sp>
      <p:sp>
        <p:nvSpPr>
          <p:cNvPr id="5" name="Объект 4"/>
          <p:cNvSpPr>
            <a:spLocks noGrp="1"/>
          </p:cNvSpPr>
          <p:nvPr>
            <p:ph idx="1"/>
          </p:nvPr>
        </p:nvSpPr>
        <p:spPr>
          <a:xfrm>
            <a:off x="679155" y="1828800"/>
            <a:ext cx="7776000" cy="4067033"/>
          </a:xfrm>
        </p:spPr>
        <p:txBody>
          <a:bodyPr/>
          <a:lstStyle/>
          <a:p>
            <a:pPr marL="285750" indent="-285750" algn="just">
              <a:spcBef>
                <a:spcPts val="600"/>
              </a:spcBef>
              <a:spcAft>
                <a:spcPts val="0"/>
              </a:spcAft>
              <a:buFont typeface="Wingdings" panose="05000000000000000000" pitchFamily="2" charset="2"/>
              <a:buChar char="ü"/>
            </a:pPr>
            <a:r>
              <a:rPr lang="vi-VN" sz="2400" dirty="0" smtClean="0">
                <a:solidFill>
                  <a:schemeClr val="tx1"/>
                </a:solidFill>
              </a:rPr>
              <a:t>aprobă </a:t>
            </a:r>
            <a:r>
              <a:rPr lang="vi-VN" sz="2400" dirty="0">
                <a:solidFill>
                  <a:schemeClr val="tx1"/>
                </a:solidFill>
              </a:rPr>
              <a:t>tarife pentru serviciul public de alimentare cu apă tehnologică furnizat de operatori la nivel de regiune, raion, municipiu şi oraş</a:t>
            </a:r>
            <a:r>
              <a:rPr lang="vi-VN" sz="2400" dirty="0" smtClean="0">
                <a:solidFill>
                  <a:schemeClr val="tx1"/>
                </a:solidFill>
              </a:rPr>
              <a:t>;</a:t>
            </a:r>
            <a:endParaRPr lang="en-US" sz="2400" dirty="0" smtClean="0">
              <a:solidFill>
                <a:schemeClr val="tx1"/>
              </a:solidFill>
            </a:endParaRPr>
          </a:p>
          <a:p>
            <a:pPr marL="285750" indent="-285750" algn="just">
              <a:spcBef>
                <a:spcPts val="600"/>
              </a:spcBef>
              <a:spcAft>
                <a:spcPts val="0"/>
              </a:spcAft>
              <a:buFont typeface="Wingdings" panose="05000000000000000000" pitchFamily="2" charset="2"/>
              <a:buChar char="ü"/>
            </a:pPr>
            <a:endParaRPr lang="ro-RO" sz="2400" dirty="0" smtClean="0">
              <a:solidFill>
                <a:schemeClr val="tx1"/>
              </a:solidFill>
            </a:endParaRPr>
          </a:p>
          <a:p>
            <a:pPr marL="285750" indent="-285750" algn="just">
              <a:spcBef>
                <a:spcPts val="600"/>
              </a:spcBef>
              <a:spcAft>
                <a:spcPts val="0"/>
              </a:spcAft>
              <a:buFont typeface="Wingdings" panose="05000000000000000000" pitchFamily="2" charset="2"/>
              <a:buChar char="ü"/>
            </a:pPr>
            <a:r>
              <a:rPr lang="vi-VN" sz="2400" dirty="0" smtClean="0">
                <a:solidFill>
                  <a:schemeClr val="tx1"/>
                </a:solidFill>
              </a:rPr>
              <a:t>aprobă </a:t>
            </a:r>
            <a:r>
              <a:rPr lang="vi-VN" sz="2400" dirty="0">
                <a:solidFill>
                  <a:schemeClr val="tx1"/>
                </a:solidFill>
              </a:rPr>
              <a:t>tarifele pentru serviciul public de alimentare cu apă şi de canalizare, precum şi pentru serviciile auxiliare, furnizate de operatori la nivel de regiune, raion, municipiu şi oraş, în cazul în care consiliile locale respective au delegat Agenţiei dreptul deplin de aprobare a tarifelor;</a:t>
            </a:r>
          </a:p>
          <a:p>
            <a:endParaRPr lang="ru-RU" dirty="0"/>
          </a:p>
          <a:p>
            <a:endParaRPr lang="ru-RU" dirty="0"/>
          </a:p>
        </p:txBody>
      </p:sp>
    </p:spTree>
    <p:extLst>
      <p:ext uri="{BB962C8B-B14F-4D97-AF65-F5344CB8AC3E}">
        <p14:creationId xmlns:p14="http://schemas.microsoft.com/office/powerpoint/2010/main" val="3426846361"/>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991881"/>
            <a:ext cx="7776000" cy="617928"/>
          </a:xfrm>
        </p:spPr>
        <p:txBody>
          <a:bodyPr/>
          <a:lstStyle/>
          <a:p>
            <a:pPr algn="ctr"/>
            <a:r>
              <a:rPr lang="en-US" sz="2800" b="1" dirty="0" err="1">
                <a:solidFill>
                  <a:srgbClr val="FF0000"/>
                </a:solidFill>
              </a:rPr>
              <a:t>Atribuțiile</a:t>
            </a:r>
            <a:r>
              <a:rPr lang="en-US" sz="2800" b="1" dirty="0">
                <a:solidFill>
                  <a:srgbClr val="FF0000"/>
                </a:solidFill>
              </a:rPr>
              <a:t> ANRE </a:t>
            </a:r>
            <a:r>
              <a:rPr lang="en-US" sz="2800" b="1" dirty="0" err="1">
                <a:solidFill>
                  <a:srgbClr val="FF0000"/>
                </a:solidFill>
              </a:rPr>
              <a:t>în</a:t>
            </a:r>
            <a:r>
              <a:rPr lang="en-US" sz="2800" b="1" dirty="0">
                <a:solidFill>
                  <a:srgbClr val="FF0000"/>
                </a:solidFill>
              </a:rPr>
              <a:t> </a:t>
            </a:r>
            <a:r>
              <a:rPr lang="en-US" sz="2800" b="1" dirty="0" err="1">
                <a:solidFill>
                  <a:srgbClr val="FF0000"/>
                </a:solidFill>
              </a:rPr>
              <a:t>sectorul</a:t>
            </a:r>
            <a:r>
              <a:rPr lang="en-US" sz="2800" b="1" dirty="0">
                <a:solidFill>
                  <a:srgbClr val="FF0000"/>
                </a:solidFill>
              </a:rPr>
              <a:t> AAC</a:t>
            </a:r>
            <a:endParaRPr lang="ru-RU" sz="2800" dirty="0"/>
          </a:p>
        </p:txBody>
      </p:sp>
      <p:sp>
        <p:nvSpPr>
          <p:cNvPr id="3" name="Нижний колонтитул 2"/>
          <p:cNvSpPr>
            <a:spLocks noGrp="1"/>
          </p:cNvSpPr>
          <p:nvPr>
            <p:ph type="ftr" sz="quarter" idx="10"/>
          </p:nvPr>
        </p:nvSpPr>
        <p:spPr/>
        <p:txBody>
          <a:bodyPr/>
          <a:lstStyle/>
          <a:p>
            <a:r>
              <a:rPr lang="de-DE"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20/10/2016</a:t>
            </a:fld>
            <a:endParaRPr lang="en-GB" noProof="0" dirty="0"/>
          </a:p>
        </p:txBody>
      </p:sp>
      <p:sp>
        <p:nvSpPr>
          <p:cNvPr id="5" name="Объект 4"/>
          <p:cNvSpPr>
            <a:spLocks noGrp="1"/>
          </p:cNvSpPr>
          <p:nvPr>
            <p:ph idx="1"/>
          </p:nvPr>
        </p:nvSpPr>
        <p:spPr>
          <a:xfrm>
            <a:off x="684000" y="1760561"/>
            <a:ext cx="7776000" cy="4503439"/>
          </a:xfrm>
        </p:spPr>
        <p:txBody>
          <a:bodyPr/>
          <a:lstStyle/>
          <a:p>
            <a:pPr marL="285750" indent="-285750" algn="just">
              <a:buFont typeface="Wingdings" panose="05000000000000000000" pitchFamily="2" charset="2"/>
              <a:buChar char="ü"/>
            </a:pPr>
            <a:r>
              <a:rPr lang="ro-RO" sz="2000" dirty="0">
                <a:solidFill>
                  <a:schemeClr val="tx1"/>
                </a:solidFill>
              </a:rPr>
              <a:t>aprobă tarifele pentru serviciul public de alimentare cu apă şi de canalizare furnizat la nivel de regiune, raion, municipiu şi oraş în cazul neaprobării acestora de către consiliile locale, în baza cererii operatorului şi a avizului prezentat de Agenţie, în termenul stabilit de prezenta lege;</a:t>
            </a:r>
            <a:endParaRPr lang="ru-RU" sz="2000" dirty="0">
              <a:solidFill>
                <a:schemeClr val="tx1"/>
              </a:solidFill>
            </a:endParaRPr>
          </a:p>
          <a:p>
            <a:pPr marL="285750" indent="-285750" algn="just">
              <a:buFont typeface="Wingdings" panose="05000000000000000000" pitchFamily="2" charset="2"/>
              <a:buChar char="ü"/>
            </a:pPr>
            <a:r>
              <a:rPr lang="vi-VN" sz="2000" dirty="0">
                <a:solidFill>
                  <a:schemeClr val="tx1"/>
                </a:solidFill>
              </a:rPr>
              <a:t>monitorizează corectitudinea aplicării de către operatori a tarifelor aprobate de Agenţie;</a:t>
            </a:r>
          </a:p>
          <a:p>
            <a:pPr marL="285750" indent="-285750" algn="just">
              <a:buFont typeface="Wingdings" panose="05000000000000000000" pitchFamily="2" charset="2"/>
              <a:buChar char="ü"/>
            </a:pPr>
            <a:r>
              <a:rPr lang="vi-VN" sz="2000" dirty="0">
                <a:solidFill>
                  <a:schemeClr val="tx1"/>
                </a:solidFill>
              </a:rPr>
              <a:t>supraveghează şi controlează respectarea de către operatori a principiului costurilor necesare şi justificate la calcularea tarifelor pentru serviciul public de alimentare cu apă şi de canalizare furnizat la nivel de regiune, raion, municipiu şi oraş;</a:t>
            </a:r>
            <a:endParaRPr lang="ro-RO" sz="2000" dirty="0">
              <a:solidFill>
                <a:schemeClr val="tx1"/>
              </a:solidFill>
            </a:endParaRPr>
          </a:p>
          <a:p>
            <a:endParaRPr lang="ru-RU" dirty="0"/>
          </a:p>
        </p:txBody>
      </p:sp>
    </p:spTree>
    <p:extLst>
      <p:ext uri="{BB962C8B-B14F-4D97-AF65-F5344CB8AC3E}">
        <p14:creationId xmlns:p14="http://schemas.microsoft.com/office/powerpoint/2010/main" val="3661726008"/>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225486"/>
            <a:ext cx="7776000" cy="612742"/>
          </a:xfrm>
        </p:spPr>
        <p:txBody>
          <a:bodyPr/>
          <a:lstStyle/>
          <a:p>
            <a:pPr algn="ctr"/>
            <a:r>
              <a:rPr lang="en-US" sz="2800" b="1" dirty="0" err="1">
                <a:solidFill>
                  <a:srgbClr val="FF0000"/>
                </a:solidFill>
              </a:rPr>
              <a:t>Atribuțiile</a:t>
            </a:r>
            <a:r>
              <a:rPr lang="en-US" sz="2800" b="1" dirty="0">
                <a:solidFill>
                  <a:srgbClr val="FF0000"/>
                </a:solidFill>
              </a:rPr>
              <a:t> ANRE </a:t>
            </a:r>
            <a:r>
              <a:rPr lang="en-US" sz="2800" b="1" dirty="0" err="1">
                <a:solidFill>
                  <a:srgbClr val="FF0000"/>
                </a:solidFill>
              </a:rPr>
              <a:t>în</a:t>
            </a:r>
            <a:r>
              <a:rPr lang="en-US" sz="2800" b="1" dirty="0">
                <a:solidFill>
                  <a:srgbClr val="FF0000"/>
                </a:solidFill>
              </a:rPr>
              <a:t> </a:t>
            </a:r>
            <a:r>
              <a:rPr lang="en-US" sz="2800" b="1" dirty="0" err="1">
                <a:solidFill>
                  <a:srgbClr val="FF0000"/>
                </a:solidFill>
              </a:rPr>
              <a:t>sectorul</a:t>
            </a:r>
            <a:r>
              <a:rPr lang="en-US" sz="2800" b="1" dirty="0">
                <a:solidFill>
                  <a:srgbClr val="FF0000"/>
                </a:solidFill>
              </a:rPr>
              <a:t> AAC</a:t>
            </a:r>
            <a:endParaRPr lang="ru-RU" sz="2800" b="1" dirty="0">
              <a:solidFill>
                <a:srgbClr val="FF0000"/>
              </a:solidFill>
            </a:endParaRPr>
          </a:p>
        </p:txBody>
      </p:sp>
      <p:sp>
        <p:nvSpPr>
          <p:cNvPr id="3" name="Нижний колонтитул 2"/>
          <p:cNvSpPr>
            <a:spLocks noGrp="1"/>
          </p:cNvSpPr>
          <p:nvPr>
            <p:ph type="ftr" sz="quarter" idx="10"/>
          </p:nvPr>
        </p:nvSpPr>
        <p:spPr/>
        <p:txBody>
          <a:bodyPr/>
          <a:lstStyle/>
          <a:p>
            <a:r>
              <a:rPr lang="de-DE"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20/10/2016</a:t>
            </a:fld>
            <a:endParaRPr lang="en-GB" noProof="0" dirty="0"/>
          </a:p>
        </p:txBody>
      </p:sp>
      <p:sp>
        <p:nvSpPr>
          <p:cNvPr id="5" name="Объект 4"/>
          <p:cNvSpPr>
            <a:spLocks noGrp="1"/>
          </p:cNvSpPr>
          <p:nvPr>
            <p:ph idx="1"/>
          </p:nvPr>
        </p:nvSpPr>
        <p:spPr>
          <a:xfrm>
            <a:off x="684000" y="2017336"/>
            <a:ext cx="7776000" cy="4246664"/>
          </a:xfrm>
        </p:spPr>
        <p:txBody>
          <a:bodyPr/>
          <a:lstStyle/>
          <a:p>
            <a:pPr marL="285750" indent="-285750" algn="just">
              <a:buFont typeface="Wingdings" panose="05000000000000000000" pitchFamily="2" charset="2"/>
              <a:buChar char="ü"/>
            </a:pPr>
            <a:r>
              <a:rPr lang="vi-VN" sz="2400" dirty="0" smtClean="0">
                <a:solidFill>
                  <a:schemeClr val="tx1"/>
                </a:solidFill>
              </a:rPr>
              <a:t>monitorizează </a:t>
            </a:r>
            <a:r>
              <a:rPr lang="vi-VN" sz="2400" dirty="0">
                <a:solidFill>
                  <a:schemeClr val="tx1"/>
                </a:solidFill>
              </a:rPr>
              <a:t>respectarea de către operatori, tarifele cărora sînt aprobate de Agenţie, a indicatorilor de calitate a serviciului public de alimentare cu apă şi de canalizare, stabiliţi în regulamentul aprobat de Agenţie</a:t>
            </a:r>
            <a:r>
              <a:rPr lang="vi-VN" sz="2400" dirty="0" smtClean="0">
                <a:solidFill>
                  <a:schemeClr val="tx1"/>
                </a:solidFill>
              </a:rPr>
              <a:t>;</a:t>
            </a:r>
            <a:endParaRPr lang="en-US" sz="2400" dirty="0" smtClean="0">
              <a:solidFill>
                <a:schemeClr val="tx1"/>
              </a:solidFill>
            </a:endParaRPr>
          </a:p>
          <a:p>
            <a:pPr marL="285750" indent="-285750" algn="just">
              <a:buFont typeface="Wingdings" panose="05000000000000000000" pitchFamily="2" charset="2"/>
              <a:buChar char="ü"/>
            </a:pPr>
            <a:r>
              <a:rPr lang="vi-VN" sz="2400" dirty="0">
                <a:solidFill>
                  <a:schemeClr val="tx1"/>
                </a:solidFill>
              </a:rPr>
              <a:t>monitorizează şi controlează, în modul şi în limitele stabilite de lege, activitatea operatorilor care furnizează serviciul la nivel de regiune, raion, municipiu şi oraş, inclusiv respectarea de către aceştia a obligaţiilor stabilite prin lege, licenţe, regulamente şi metodologii aprobate de Agenţie;</a:t>
            </a:r>
          </a:p>
          <a:p>
            <a:pPr marL="285750" indent="-285750" algn="just">
              <a:buFont typeface="Wingdings" panose="05000000000000000000" pitchFamily="2" charset="2"/>
              <a:buChar char="ü"/>
            </a:pPr>
            <a:endParaRPr lang="ro-RO" sz="2000" dirty="0" smtClean="0">
              <a:solidFill>
                <a:schemeClr val="tx1"/>
              </a:solidFill>
            </a:endParaRPr>
          </a:p>
          <a:p>
            <a:pPr algn="just"/>
            <a:endParaRPr lang="ru-RU" dirty="0"/>
          </a:p>
        </p:txBody>
      </p:sp>
    </p:spTree>
    <p:extLst>
      <p:ext uri="{BB962C8B-B14F-4D97-AF65-F5344CB8AC3E}">
        <p14:creationId xmlns:p14="http://schemas.microsoft.com/office/powerpoint/2010/main" val="3317538990"/>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899488"/>
            <a:ext cx="7776000" cy="617928"/>
          </a:xfrm>
        </p:spPr>
        <p:txBody>
          <a:bodyPr/>
          <a:lstStyle/>
          <a:p>
            <a:pPr algn="ctr"/>
            <a:r>
              <a:rPr lang="en-US" sz="2800" b="1" dirty="0" err="1">
                <a:solidFill>
                  <a:srgbClr val="FF0000"/>
                </a:solidFill>
              </a:rPr>
              <a:t>Atribuțiile</a:t>
            </a:r>
            <a:r>
              <a:rPr lang="en-US" sz="2800" b="1" dirty="0">
                <a:solidFill>
                  <a:srgbClr val="FF0000"/>
                </a:solidFill>
              </a:rPr>
              <a:t> ANRE </a:t>
            </a:r>
            <a:r>
              <a:rPr lang="en-US" sz="2800" b="1" dirty="0" err="1">
                <a:solidFill>
                  <a:srgbClr val="FF0000"/>
                </a:solidFill>
              </a:rPr>
              <a:t>în</a:t>
            </a:r>
            <a:r>
              <a:rPr lang="en-US" sz="2800" b="1" dirty="0">
                <a:solidFill>
                  <a:srgbClr val="FF0000"/>
                </a:solidFill>
              </a:rPr>
              <a:t> </a:t>
            </a:r>
            <a:r>
              <a:rPr lang="en-US" sz="2800" b="1" dirty="0" err="1">
                <a:solidFill>
                  <a:srgbClr val="FF0000"/>
                </a:solidFill>
              </a:rPr>
              <a:t>sectorul</a:t>
            </a:r>
            <a:r>
              <a:rPr lang="en-US" sz="2800" b="1" dirty="0">
                <a:solidFill>
                  <a:srgbClr val="FF0000"/>
                </a:solidFill>
              </a:rPr>
              <a:t> AAC</a:t>
            </a:r>
            <a:endParaRPr lang="ru-RU" sz="2800" b="1" dirty="0">
              <a:solidFill>
                <a:srgbClr val="FF0000"/>
              </a:solidFill>
            </a:endParaRPr>
          </a:p>
        </p:txBody>
      </p:sp>
      <p:sp>
        <p:nvSpPr>
          <p:cNvPr id="3" name="Нижний колонтитул 2"/>
          <p:cNvSpPr>
            <a:spLocks noGrp="1"/>
          </p:cNvSpPr>
          <p:nvPr>
            <p:ph type="ftr" sz="quarter" idx="10"/>
          </p:nvPr>
        </p:nvSpPr>
        <p:spPr/>
        <p:txBody>
          <a:bodyPr/>
          <a:lstStyle/>
          <a:p>
            <a:r>
              <a:rPr lang="de-DE"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20/10/2016</a:t>
            </a:fld>
            <a:endParaRPr lang="en-GB" noProof="0" dirty="0"/>
          </a:p>
        </p:txBody>
      </p:sp>
      <p:sp>
        <p:nvSpPr>
          <p:cNvPr id="5" name="Объект 4"/>
          <p:cNvSpPr>
            <a:spLocks noGrp="1"/>
          </p:cNvSpPr>
          <p:nvPr>
            <p:ph idx="1"/>
          </p:nvPr>
        </p:nvSpPr>
        <p:spPr>
          <a:xfrm>
            <a:off x="679155" y="1506283"/>
            <a:ext cx="7818555" cy="4774201"/>
          </a:xfrm>
        </p:spPr>
        <p:txBody>
          <a:bodyPr/>
          <a:lstStyle/>
          <a:p>
            <a:pPr marL="285750" indent="-285750" algn="just">
              <a:buFont typeface="Wingdings" panose="05000000000000000000" pitchFamily="2" charset="2"/>
              <a:buChar char="ü"/>
            </a:pPr>
            <a:r>
              <a:rPr lang="vi-VN" sz="2400" dirty="0" smtClean="0">
                <a:solidFill>
                  <a:schemeClr val="tx1"/>
                </a:solidFill>
              </a:rPr>
              <a:t>stabileşte</a:t>
            </a:r>
            <a:r>
              <a:rPr lang="vi-VN" sz="2400" dirty="0">
                <a:solidFill>
                  <a:schemeClr val="tx1"/>
                </a:solidFill>
              </a:rPr>
              <a:t>, în scop de determinare a tarifelor şi pentru garantarea lipsei de subvenţii încrucişate între activităţile reglementate şi nereglementate, principii şi reguli de separare a costurilor de către  operatori, cerinţe  privind reevaluarea mijloacelor fixe, precum şi sistemul de informaţii în baza cărora operatorii prezintă rapoarte Agenţiei;</a:t>
            </a:r>
          </a:p>
          <a:p>
            <a:pPr marL="285750" indent="-285750" algn="just">
              <a:buFont typeface="Wingdings" panose="05000000000000000000" pitchFamily="2" charset="2"/>
              <a:buChar char="ü"/>
            </a:pPr>
            <a:r>
              <a:rPr lang="vi-VN" sz="2400" dirty="0">
                <a:solidFill>
                  <a:schemeClr val="tx1"/>
                </a:solidFill>
              </a:rPr>
              <a:t>exercită alte funcţii acordate prin lege în raport cu operatorii care îşi desfăşoară activitatea la nivel de regiune, raion, municipiu şi oraş.</a:t>
            </a:r>
          </a:p>
          <a:p>
            <a:pPr algn="just"/>
            <a:endParaRPr lang="ru-RU" sz="2000" dirty="0"/>
          </a:p>
        </p:txBody>
      </p:sp>
    </p:spTree>
    <p:extLst>
      <p:ext uri="{BB962C8B-B14F-4D97-AF65-F5344CB8AC3E}">
        <p14:creationId xmlns:p14="http://schemas.microsoft.com/office/powerpoint/2010/main" val="469238064"/>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60200" y="996288"/>
            <a:ext cx="7776000" cy="491318"/>
          </a:xfrm>
        </p:spPr>
        <p:txBody>
          <a:bodyPr/>
          <a:lstStyle/>
          <a:p>
            <a:pPr algn="ctr"/>
            <a:r>
              <a:rPr lang="ro-RO" sz="2800" b="1" dirty="0" smtClean="0">
                <a:solidFill>
                  <a:srgbClr val="FF0000"/>
                </a:solidFill>
              </a:rPr>
              <a:t>Drepturile ANRE</a:t>
            </a:r>
            <a:r>
              <a:rPr lang="ru-RU" sz="2800" b="1" dirty="0"/>
              <a:t/>
            </a:r>
            <a:br>
              <a:rPr lang="ru-RU" sz="2800" b="1" dirty="0"/>
            </a:br>
            <a:endParaRPr lang="ru-RU" sz="2800" b="1" dirty="0"/>
          </a:p>
        </p:txBody>
      </p:sp>
      <p:sp>
        <p:nvSpPr>
          <p:cNvPr id="3" name="Нижний колонтитул 2"/>
          <p:cNvSpPr>
            <a:spLocks noGrp="1"/>
          </p:cNvSpPr>
          <p:nvPr>
            <p:ph type="ftr" sz="quarter" idx="10"/>
          </p:nvPr>
        </p:nvSpPr>
        <p:spPr/>
        <p:txBody>
          <a:bodyPr/>
          <a:lstStyle/>
          <a:p>
            <a:r>
              <a:rPr lang="de-DE"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20/10/2016</a:t>
            </a:fld>
            <a:endParaRPr lang="en-GB" noProof="0" dirty="0"/>
          </a:p>
        </p:txBody>
      </p:sp>
      <p:sp>
        <p:nvSpPr>
          <p:cNvPr id="5" name="Объект 4"/>
          <p:cNvSpPr>
            <a:spLocks noGrp="1"/>
          </p:cNvSpPr>
          <p:nvPr>
            <p:ph idx="1"/>
          </p:nvPr>
        </p:nvSpPr>
        <p:spPr>
          <a:xfrm>
            <a:off x="760200" y="1633610"/>
            <a:ext cx="7776000" cy="4309141"/>
          </a:xfrm>
        </p:spPr>
        <p:txBody>
          <a:bodyPr/>
          <a:lstStyle/>
          <a:p>
            <a:pPr algn="just">
              <a:spcBef>
                <a:spcPts val="0"/>
              </a:spcBef>
              <a:spcAft>
                <a:spcPts val="0"/>
              </a:spcAft>
            </a:pPr>
            <a:r>
              <a:rPr lang="ro-RO" sz="2000" dirty="0" smtClean="0">
                <a:solidFill>
                  <a:srgbClr val="FF0000"/>
                </a:solidFill>
              </a:rPr>
              <a:t>Întru îndeplinirea eficientă a atribuțiilor sale, ANRE are următoarele drepturi stipulate în art. 7 alin. (3) din Legea nr. 303 din 13.12.2013:</a:t>
            </a:r>
          </a:p>
          <a:p>
            <a:pPr algn="just">
              <a:spcBef>
                <a:spcPts val="0"/>
              </a:spcBef>
              <a:spcAft>
                <a:spcPts val="0"/>
              </a:spcAft>
            </a:pPr>
            <a:endParaRPr lang="ro-RO" sz="1000" dirty="0" smtClean="0">
              <a:solidFill>
                <a:srgbClr val="FF0000"/>
              </a:solidFill>
            </a:endParaRPr>
          </a:p>
          <a:p>
            <a:pPr marL="285750" indent="-285750" algn="just">
              <a:spcBef>
                <a:spcPts val="600"/>
              </a:spcBef>
              <a:spcAft>
                <a:spcPts val="0"/>
              </a:spcAft>
              <a:buFont typeface="Wingdings" panose="05000000000000000000" pitchFamily="2" charset="2"/>
              <a:buChar char="Ø"/>
            </a:pPr>
            <a:r>
              <a:rPr lang="ro-RO" sz="2000" u="sng" dirty="0" smtClean="0">
                <a:solidFill>
                  <a:schemeClr val="tx1"/>
                </a:solidFill>
              </a:rPr>
              <a:t>să </a:t>
            </a:r>
            <a:r>
              <a:rPr lang="ro-RO" sz="2000" u="sng" dirty="0">
                <a:solidFill>
                  <a:schemeClr val="tx1"/>
                </a:solidFill>
              </a:rPr>
              <a:t>solicite de la operatorii </a:t>
            </a:r>
            <a:r>
              <a:rPr lang="ro-RO" sz="2000" dirty="0">
                <a:solidFill>
                  <a:schemeClr val="tx1"/>
                </a:solidFill>
              </a:rPr>
              <a:t>care îşi desfăşoară activitatea la nivel de regiune, raion, municipiu şi oraş </a:t>
            </a:r>
            <a:r>
              <a:rPr lang="ro-RO" sz="2000" u="sng" dirty="0">
                <a:solidFill>
                  <a:schemeClr val="tx1"/>
                </a:solidFill>
              </a:rPr>
              <a:t>prezentarea de informaţii necesare pentru determinarea tarifelor,</a:t>
            </a:r>
            <a:r>
              <a:rPr lang="ro-RO" sz="2000" dirty="0">
                <a:solidFill>
                  <a:schemeClr val="tx1"/>
                </a:solidFill>
              </a:rPr>
              <a:t> inclusiv a celor care constituie secret de stat, secret comercial sau alte informaţii oficiale cu accesibilitate limitată;</a:t>
            </a:r>
            <a:endParaRPr lang="ru-RU" sz="2000" dirty="0">
              <a:solidFill>
                <a:schemeClr val="tx1"/>
              </a:solidFill>
            </a:endParaRPr>
          </a:p>
          <a:p>
            <a:pPr marL="285750" indent="-285750" algn="just">
              <a:spcBef>
                <a:spcPts val="600"/>
              </a:spcBef>
              <a:spcAft>
                <a:spcPts val="0"/>
              </a:spcAft>
              <a:buFont typeface="Wingdings" panose="05000000000000000000" pitchFamily="2" charset="2"/>
              <a:buChar char="Ø"/>
            </a:pPr>
            <a:r>
              <a:rPr lang="ro-RO" sz="2000" dirty="0" smtClean="0">
                <a:solidFill>
                  <a:schemeClr val="tx1"/>
                </a:solidFill>
              </a:rPr>
              <a:t>să </a:t>
            </a:r>
            <a:r>
              <a:rPr lang="ro-RO" sz="2000" dirty="0">
                <a:solidFill>
                  <a:schemeClr val="tx1"/>
                </a:solidFill>
              </a:rPr>
              <a:t>aibă acces la documentele primare aferente activităţilor practicate conform licenţei şi să obţină de la operatorii care îşi desfăşoară activitatea la nivel de regiune, raion, municipiu şi oraş copii şi extrase din documentaţia primară;</a:t>
            </a:r>
            <a:endParaRPr lang="ru-RU" sz="2000" dirty="0">
              <a:solidFill>
                <a:schemeClr val="tx1"/>
              </a:solidFill>
            </a:endParaRPr>
          </a:p>
          <a:p>
            <a:pPr algn="just">
              <a:spcBef>
                <a:spcPts val="0"/>
              </a:spcBef>
              <a:spcAft>
                <a:spcPts val="0"/>
              </a:spcAft>
            </a:pPr>
            <a:endParaRPr lang="ru-RU" sz="2000" dirty="0"/>
          </a:p>
          <a:p>
            <a:pPr algn="just">
              <a:spcBef>
                <a:spcPts val="0"/>
              </a:spcBef>
              <a:spcAft>
                <a:spcPts val="0"/>
              </a:spcAft>
            </a:pPr>
            <a:r>
              <a:rPr lang="ro-RO" sz="2000" dirty="0"/>
              <a:t>   </a:t>
            </a:r>
            <a:endParaRPr lang="ru-RU" sz="2000" dirty="0"/>
          </a:p>
        </p:txBody>
      </p:sp>
    </p:spTree>
    <p:extLst>
      <p:ext uri="{BB962C8B-B14F-4D97-AF65-F5344CB8AC3E}">
        <p14:creationId xmlns:p14="http://schemas.microsoft.com/office/powerpoint/2010/main" val="325018623"/>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187777"/>
            <a:ext cx="7776000" cy="641023"/>
          </a:xfrm>
        </p:spPr>
        <p:txBody>
          <a:bodyPr/>
          <a:lstStyle/>
          <a:p>
            <a:pPr algn="ctr"/>
            <a:r>
              <a:rPr lang="ro-RO" sz="2800" b="1" dirty="0" smtClean="0">
                <a:solidFill>
                  <a:srgbClr val="FF0000"/>
                </a:solidFill>
              </a:rPr>
              <a:t>Drepturile ANRE</a:t>
            </a:r>
            <a:endParaRPr lang="ro-RO" sz="2800" b="1" dirty="0">
              <a:solidFill>
                <a:srgbClr val="FF0000"/>
              </a:solidFill>
            </a:endParaRPr>
          </a:p>
        </p:txBody>
      </p:sp>
      <p:sp>
        <p:nvSpPr>
          <p:cNvPr id="3" name="Нижний колонтитул 2"/>
          <p:cNvSpPr>
            <a:spLocks noGrp="1"/>
          </p:cNvSpPr>
          <p:nvPr>
            <p:ph type="ftr" sz="quarter" idx="10"/>
          </p:nvPr>
        </p:nvSpPr>
        <p:spPr/>
        <p:txBody>
          <a:bodyPr/>
          <a:lstStyle/>
          <a:p>
            <a:r>
              <a:rPr lang="de-DE"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20/10/2016</a:t>
            </a:fld>
            <a:endParaRPr lang="en-GB" noProof="0" dirty="0"/>
          </a:p>
        </p:txBody>
      </p:sp>
      <p:sp>
        <p:nvSpPr>
          <p:cNvPr id="5" name="Объект 4"/>
          <p:cNvSpPr>
            <a:spLocks noGrp="1"/>
          </p:cNvSpPr>
          <p:nvPr>
            <p:ph idx="1"/>
          </p:nvPr>
        </p:nvSpPr>
        <p:spPr>
          <a:xfrm>
            <a:off x="938462" y="1828800"/>
            <a:ext cx="7776000" cy="3816000"/>
          </a:xfrm>
        </p:spPr>
        <p:txBody>
          <a:bodyPr/>
          <a:lstStyle/>
          <a:p>
            <a:pPr marL="285750" indent="-285750" algn="just">
              <a:buFont typeface="Wingdings" panose="05000000000000000000" pitchFamily="2" charset="2"/>
              <a:buChar char="ü"/>
            </a:pPr>
            <a:endParaRPr lang="ro-RO" sz="2000" dirty="0" smtClean="0">
              <a:solidFill>
                <a:schemeClr val="tx1"/>
              </a:solidFill>
            </a:endParaRPr>
          </a:p>
          <a:p>
            <a:pPr marL="285750" indent="-285750" algn="just">
              <a:buFont typeface="Wingdings" panose="05000000000000000000" pitchFamily="2" charset="2"/>
              <a:buChar char="ü"/>
            </a:pPr>
            <a:r>
              <a:rPr lang="vi-VN" sz="2000" dirty="0" smtClean="0">
                <a:solidFill>
                  <a:schemeClr val="tx1"/>
                </a:solidFill>
              </a:rPr>
              <a:t>să </a:t>
            </a:r>
            <a:r>
              <a:rPr lang="vi-VN" sz="2000" dirty="0">
                <a:solidFill>
                  <a:schemeClr val="tx1"/>
                </a:solidFill>
              </a:rPr>
              <a:t>pună în aplicare principiul eficienţei maxime la cheltuieli minime la calcularea şi la aprobarea tarifelor pentru serviciul public de alimentare cu apă şi de canalizare;</a:t>
            </a:r>
          </a:p>
          <a:p>
            <a:pPr marL="285750" indent="-285750" algn="just">
              <a:buFont typeface="Wingdings" panose="05000000000000000000" pitchFamily="2" charset="2"/>
              <a:buChar char="ü"/>
            </a:pPr>
            <a:r>
              <a:rPr lang="vi-VN" sz="2000" dirty="0">
                <a:solidFill>
                  <a:schemeClr val="tx1"/>
                </a:solidFill>
              </a:rPr>
              <a:t>să adopte, în limitele competenţelor prevăzute de lege, hotărîri, decizii şi să emită avize privind cuantumul tarifelor pentru aprobarea acestora de către  consiliile locale; </a:t>
            </a:r>
          </a:p>
          <a:p>
            <a:pPr marL="285750" indent="-285750" algn="just">
              <a:buFont typeface="Wingdings" panose="05000000000000000000" pitchFamily="2" charset="2"/>
              <a:buChar char="ü"/>
            </a:pPr>
            <a:r>
              <a:rPr lang="vi-VN" sz="2000" dirty="0">
                <a:solidFill>
                  <a:schemeClr val="tx1"/>
                </a:solidFill>
              </a:rPr>
              <a:t>să înainteze prescripţii privind lichidarea încălcărilor depistate;</a:t>
            </a:r>
          </a:p>
          <a:p>
            <a:pPr marL="285750" indent="-285750" algn="just">
              <a:buFont typeface="Wingdings" panose="05000000000000000000" pitchFamily="2" charset="2"/>
              <a:buChar char="ü"/>
            </a:pPr>
            <a:r>
              <a:rPr lang="vi-VN" sz="2000" dirty="0">
                <a:solidFill>
                  <a:schemeClr val="tx1"/>
                </a:solidFill>
              </a:rPr>
              <a:t>să aplice sancţiuni în condiţiile prevăzute de lege.</a:t>
            </a:r>
          </a:p>
          <a:p>
            <a:pPr algn="just"/>
            <a:endParaRPr lang="ru-RU" dirty="0"/>
          </a:p>
        </p:txBody>
      </p:sp>
    </p:spTree>
    <p:extLst>
      <p:ext uri="{BB962C8B-B14F-4D97-AF65-F5344CB8AC3E}">
        <p14:creationId xmlns:p14="http://schemas.microsoft.com/office/powerpoint/2010/main" val="1607452026"/>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196597"/>
            <a:ext cx="7776000" cy="509373"/>
          </a:xfrm>
        </p:spPr>
        <p:txBody>
          <a:bodyPr/>
          <a:lstStyle/>
          <a:p>
            <a:pPr algn="ctr"/>
            <a:r>
              <a:rPr lang="ro-RO" sz="2800" b="1" dirty="0">
                <a:solidFill>
                  <a:srgbClr val="FF0000"/>
                </a:solidFill>
              </a:rPr>
              <a:t> </a:t>
            </a:r>
            <a:r>
              <a:rPr lang="en-US" sz="2800" b="1" dirty="0" err="1">
                <a:solidFill>
                  <a:srgbClr val="FF0000"/>
                </a:solidFill>
              </a:rPr>
              <a:t>R</a:t>
            </a:r>
            <a:r>
              <a:rPr lang="en-US" sz="2800" b="1" dirty="0" err="1" smtClean="0">
                <a:solidFill>
                  <a:srgbClr val="FF0000"/>
                </a:solidFill>
              </a:rPr>
              <a:t>eglementare</a:t>
            </a:r>
            <a:r>
              <a:rPr lang="en-US" sz="2800" b="1" dirty="0" smtClean="0">
                <a:solidFill>
                  <a:srgbClr val="FF0000"/>
                </a:solidFill>
              </a:rPr>
              <a:t> ANRE</a:t>
            </a:r>
            <a:r>
              <a:rPr lang="ro-RO" sz="2800" b="1" dirty="0">
                <a:solidFill>
                  <a:srgbClr val="FF0000"/>
                </a:solidFill>
              </a:rPr>
              <a:t> </a:t>
            </a:r>
            <a:endParaRPr lang="ru-RU" sz="2800" b="1" dirty="0"/>
          </a:p>
        </p:txBody>
      </p:sp>
      <p:sp>
        <p:nvSpPr>
          <p:cNvPr id="3" name="Нижний колонтитул 2"/>
          <p:cNvSpPr>
            <a:spLocks noGrp="1"/>
          </p:cNvSpPr>
          <p:nvPr>
            <p:ph type="ftr" sz="quarter" idx="10"/>
          </p:nvPr>
        </p:nvSpPr>
        <p:spPr/>
        <p:txBody>
          <a:bodyPr/>
          <a:lstStyle/>
          <a:p>
            <a:r>
              <a:rPr lang="de-DE"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20/10/2016</a:t>
            </a:fld>
            <a:endParaRPr lang="en-GB" noProof="0" dirty="0"/>
          </a:p>
        </p:txBody>
      </p:sp>
      <p:sp>
        <p:nvSpPr>
          <p:cNvPr id="5" name="Объект 4"/>
          <p:cNvSpPr>
            <a:spLocks noGrp="1"/>
          </p:cNvSpPr>
          <p:nvPr>
            <p:ph idx="1"/>
          </p:nvPr>
        </p:nvSpPr>
        <p:spPr>
          <a:xfrm>
            <a:off x="1188967" y="1842444"/>
            <a:ext cx="7776000" cy="4189866"/>
          </a:xfrm>
        </p:spPr>
        <p:txBody>
          <a:bodyPr/>
          <a:lstStyle/>
          <a:p>
            <a:pPr algn="just"/>
            <a:r>
              <a:rPr lang="vi-VN" sz="2400" dirty="0" smtClean="0">
                <a:solidFill>
                  <a:srgbClr val="C00000"/>
                </a:solidFill>
              </a:rPr>
              <a:t>Potrivit </a:t>
            </a:r>
            <a:r>
              <a:rPr lang="vi-VN" sz="2400" dirty="0">
                <a:solidFill>
                  <a:srgbClr val="C00000"/>
                </a:solidFill>
              </a:rPr>
              <a:t>art.7 alin.(5) din </a:t>
            </a:r>
            <a:r>
              <a:rPr lang="ro-RO" sz="2400" dirty="0" smtClean="0">
                <a:solidFill>
                  <a:srgbClr val="C00000"/>
                </a:solidFill>
              </a:rPr>
              <a:t>L</a:t>
            </a:r>
            <a:r>
              <a:rPr lang="vi-VN" sz="2400" dirty="0" smtClean="0">
                <a:solidFill>
                  <a:srgbClr val="C00000"/>
                </a:solidFill>
              </a:rPr>
              <a:t>egea </a:t>
            </a:r>
            <a:r>
              <a:rPr lang="vi-VN" sz="2400" dirty="0">
                <a:solidFill>
                  <a:srgbClr val="C00000"/>
                </a:solidFill>
              </a:rPr>
              <a:t>nr.303 din </a:t>
            </a:r>
            <a:r>
              <a:rPr lang="vi-VN" sz="2400" dirty="0" smtClean="0">
                <a:solidFill>
                  <a:srgbClr val="C00000"/>
                </a:solidFill>
              </a:rPr>
              <a:t>13.12.2013</a:t>
            </a:r>
            <a:r>
              <a:rPr lang="ro-RO" sz="2400" dirty="0" smtClean="0">
                <a:solidFill>
                  <a:srgbClr val="C00000"/>
                </a:solidFill>
              </a:rPr>
              <a:t>:</a:t>
            </a:r>
          </a:p>
          <a:p>
            <a:pPr algn="just"/>
            <a:r>
              <a:rPr lang="en-US" sz="2400" i="1" dirty="0" smtClean="0">
                <a:solidFill>
                  <a:schemeClr val="tx1"/>
                </a:solidFill>
              </a:rPr>
              <a:t>“</a:t>
            </a:r>
            <a:r>
              <a:rPr lang="ro-RO" sz="2400" i="1" dirty="0" smtClean="0">
                <a:solidFill>
                  <a:schemeClr val="tx1"/>
                </a:solidFill>
              </a:rPr>
              <a:t>Operatorii </a:t>
            </a:r>
            <a:r>
              <a:rPr lang="ro-RO" sz="2400" i="1" dirty="0">
                <a:solidFill>
                  <a:schemeClr val="tx1"/>
                </a:solidFill>
              </a:rPr>
              <a:t>care furnizează serviciul public de alimentare cu apă şi de canalizare la nivel de sat/comună dotate cu sisteme centralizate de alimentare cu apă, de canalizare şi de epurare a apelor uzate se supun procedurii de reglementare, de licenţiere, de aprobare a tarifelor în aceleaşi condiţii ca şi operatorii care furnizează serviciul public de alimentare cu apă şi de canalizare la nivel de regiune, raion, municipiu şi </a:t>
            </a:r>
            <a:r>
              <a:rPr lang="ro-RO" sz="2400" i="1" dirty="0" smtClean="0">
                <a:solidFill>
                  <a:schemeClr val="tx1"/>
                </a:solidFill>
              </a:rPr>
              <a:t>oraş</a:t>
            </a:r>
            <a:r>
              <a:rPr lang="en-US" sz="2400" i="1" dirty="0" smtClean="0">
                <a:solidFill>
                  <a:schemeClr val="tx1"/>
                </a:solidFill>
              </a:rPr>
              <a:t>”</a:t>
            </a:r>
            <a:r>
              <a:rPr lang="ro-RO" sz="2400" i="1" dirty="0" smtClean="0">
                <a:solidFill>
                  <a:schemeClr val="tx1"/>
                </a:solidFill>
              </a:rPr>
              <a:t>.</a:t>
            </a:r>
            <a:endParaRPr lang="ru-RU" sz="2400" i="1" dirty="0">
              <a:solidFill>
                <a:schemeClr val="tx1"/>
              </a:solidFill>
            </a:endParaRPr>
          </a:p>
          <a:p>
            <a:endParaRPr lang="ru-RU" sz="2000" dirty="0"/>
          </a:p>
        </p:txBody>
      </p:sp>
    </p:spTree>
    <p:extLst>
      <p:ext uri="{BB962C8B-B14F-4D97-AF65-F5344CB8AC3E}">
        <p14:creationId xmlns:p14="http://schemas.microsoft.com/office/powerpoint/2010/main" val="4035432535"/>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483199"/>
            <a:ext cx="7776000" cy="920635"/>
          </a:xfrm>
        </p:spPr>
        <p:txBody>
          <a:bodyPr/>
          <a:lstStyle/>
          <a:p>
            <a:pPr algn="ctr"/>
            <a:r>
              <a:rPr lang="vi-VN" sz="2800" b="1" dirty="0">
                <a:solidFill>
                  <a:srgbClr val="FF0000"/>
                </a:solidFill>
              </a:rPr>
              <a:t>Autorități de </a:t>
            </a:r>
            <a:r>
              <a:rPr lang="vi-VN" sz="2800" b="1" dirty="0" smtClean="0">
                <a:solidFill>
                  <a:srgbClr val="FF0000"/>
                </a:solidFill>
              </a:rPr>
              <a:t>reglementare</a:t>
            </a:r>
            <a:r>
              <a:rPr lang="ro-RO" sz="2800" b="1" dirty="0" smtClean="0">
                <a:solidFill>
                  <a:srgbClr val="FF0000"/>
                </a:solidFill>
              </a:rPr>
              <a:t> la nivel local </a:t>
            </a:r>
            <a:r>
              <a:rPr lang="vi-VN" sz="2800" b="1" dirty="0"/>
              <a:t/>
            </a:r>
            <a:br>
              <a:rPr lang="vi-VN" sz="2800" b="1" dirty="0"/>
            </a:br>
            <a:endParaRPr lang="ru-RU" sz="2800" b="1" dirty="0"/>
          </a:p>
        </p:txBody>
      </p:sp>
      <p:sp>
        <p:nvSpPr>
          <p:cNvPr id="3" name="Нижний колонтитул 2"/>
          <p:cNvSpPr>
            <a:spLocks noGrp="1"/>
          </p:cNvSpPr>
          <p:nvPr>
            <p:ph type="ftr" sz="quarter" idx="10"/>
          </p:nvPr>
        </p:nvSpPr>
        <p:spPr/>
        <p:txBody>
          <a:bodyPr/>
          <a:lstStyle/>
          <a:p>
            <a:r>
              <a:rPr lang="de-DE"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20/10/2016</a:t>
            </a:fld>
            <a:endParaRPr lang="en-GB" noProof="0" dirty="0"/>
          </a:p>
        </p:txBody>
      </p:sp>
      <p:sp>
        <p:nvSpPr>
          <p:cNvPr id="5" name="Объект 4"/>
          <p:cNvSpPr>
            <a:spLocks noGrp="1"/>
          </p:cNvSpPr>
          <p:nvPr>
            <p:ph idx="1"/>
          </p:nvPr>
        </p:nvSpPr>
        <p:spPr>
          <a:xfrm>
            <a:off x="779534" y="2147750"/>
            <a:ext cx="7776000" cy="3816000"/>
          </a:xfrm>
        </p:spPr>
        <p:txBody>
          <a:bodyPr/>
          <a:lstStyle/>
          <a:p>
            <a:pPr algn="ctr"/>
            <a:endParaRPr lang="en-US" sz="2400" dirty="0">
              <a:solidFill>
                <a:schemeClr val="tx1"/>
              </a:solidFill>
            </a:endParaRPr>
          </a:p>
          <a:p>
            <a:pPr algn="ctr"/>
            <a:r>
              <a:rPr lang="vi-VN" sz="2400" dirty="0" smtClean="0">
                <a:solidFill>
                  <a:schemeClr val="tx1"/>
                </a:solidFill>
              </a:rPr>
              <a:t>Serviciul public de alimentare cu apă și de canalizare este înființat,  organizat și gestionat sub conducerea, coordonarea, controlul și responsabilitatea autorităților publice locale de nivelul I, reprezentate de consiliile locale, ca autorități deliberative, și primari, ca autorități executive</a:t>
            </a:r>
            <a:r>
              <a:rPr lang="vi-VN" sz="2400" dirty="0" smtClean="0"/>
              <a:t>.</a:t>
            </a:r>
            <a:endParaRPr lang="en-US" sz="2400" dirty="0" smtClean="0"/>
          </a:p>
        </p:txBody>
      </p:sp>
    </p:spTree>
    <p:extLst>
      <p:ext uri="{BB962C8B-B14F-4D97-AF65-F5344CB8AC3E}">
        <p14:creationId xmlns:p14="http://schemas.microsoft.com/office/powerpoint/2010/main" val="2301040842"/>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955343"/>
            <a:ext cx="7776000" cy="709684"/>
          </a:xfrm>
        </p:spPr>
        <p:txBody>
          <a:bodyPr/>
          <a:lstStyle/>
          <a:p>
            <a:pPr algn="ctr"/>
            <a:r>
              <a:rPr lang="ro-RO" sz="2800" b="1" dirty="0" smtClean="0">
                <a:solidFill>
                  <a:srgbClr val="FF0000"/>
                </a:solidFill>
              </a:rPr>
              <a:t>Cuprinsul sesiunii</a:t>
            </a:r>
            <a:endParaRPr lang="ru-RU" sz="2800" dirty="0"/>
          </a:p>
        </p:txBody>
      </p:sp>
      <p:sp>
        <p:nvSpPr>
          <p:cNvPr id="3" name="Нижний колонтитул 2"/>
          <p:cNvSpPr>
            <a:spLocks noGrp="1"/>
          </p:cNvSpPr>
          <p:nvPr>
            <p:ph type="ftr" sz="quarter" idx="10"/>
          </p:nvPr>
        </p:nvSpPr>
        <p:spPr/>
        <p:txBody>
          <a:bodyPr/>
          <a:lstStyle/>
          <a:p>
            <a:r>
              <a:rPr lang="de-DE"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20/10/2016</a:t>
            </a:fld>
            <a:endParaRPr lang="en-GB" noProof="0" dirty="0"/>
          </a:p>
        </p:txBody>
      </p:sp>
      <p:sp>
        <p:nvSpPr>
          <p:cNvPr id="5" name="Объект 4"/>
          <p:cNvSpPr>
            <a:spLocks noGrp="1"/>
          </p:cNvSpPr>
          <p:nvPr>
            <p:ph idx="1"/>
          </p:nvPr>
        </p:nvSpPr>
        <p:spPr>
          <a:xfrm>
            <a:off x="684000" y="1501254"/>
            <a:ext cx="7776000" cy="4285074"/>
          </a:xfrm>
        </p:spPr>
        <p:txBody>
          <a:bodyPr/>
          <a:lstStyle/>
          <a:p>
            <a:pPr marL="457200" indent="-457200" algn="just">
              <a:buFont typeface="+mj-lt"/>
              <a:buAutoNum type="arabicPeriod"/>
            </a:pPr>
            <a:endParaRPr lang="en-US" sz="2000" dirty="0" smtClean="0">
              <a:solidFill>
                <a:schemeClr val="tx1"/>
              </a:solidFill>
            </a:endParaRPr>
          </a:p>
          <a:p>
            <a:pPr marL="457200" indent="-457200" algn="just">
              <a:buFont typeface="+mj-lt"/>
              <a:buAutoNum type="arabicPeriod"/>
            </a:pPr>
            <a:r>
              <a:rPr lang="ro-RO" sz="2400" dirty="0" smtClean="0">
                <a:solidFill>
                  <a:schemeClr val="tx1"/>
                </a:solidFill>
              </a:rPr>
              <a:t>Autorități </a:t>
            </a:r>
            <a:r>
              <a:rPr lang="ro-RO" sz="2400" dirty="0">
                <a:solidFill>
                  <a:schemeClr val="tx1"/>
                </a:solidFill>
              </a:rPr>
              <a:t>de reglementare (Ministerul Mediului, ANRE, autoritățile publice locale</a:t>
            </a:r>
            <a:r>
              <a:rPr lang="ro-RO" sz="2400" dirty="0" smtClean="0">
                <a:solidFill>
                  <a:schemeClr val="tx1"/>
                </a:solidFill>
              </a:rPr>
              <a:t>)</a:t>
            </a:r>
            <a:endParaRPr lang="en-US" sz="2400" dirty="0" smtClean="0">
              <a:solidFill>
                <a:schemeClr val="tx1"/>
              </a:solidFill>
            </a:endParaRPr>
          </a:p>
          <a:p>
            <a:pPr marL="457200" indent="-457200" algn="just">
              <a:buFont typeface="+mj-lt"/>
              <a:buAutoNum type="arabicPeriod"/>
            </a:pPr>
            <a:endParaRPr lang="ro-RO" sz="2400" dirty="0">
              <a:solidFill>
                <a:schemeClr val="tx1"/>
              </a:solidFill>
            </a:endParaRPr>
          </a:p>
          <a:p>
            <a:pPr marL="457200" indent="-457200" algn="just">
              <a:buFont typeface="+mj-lt"/>
              <a:buAutoNum type="arabicPeriod"/>
            </a:pPr>
            <a:r>
              <a:rPr lang="ro-RO" sz="2400" dirty="0">
                <a:solidFill>
                  <a:schemeClr val="tx1"/>
                </a:solidFill>
              </a:rPr>
              <a:t>Regulamentul cu privire la serviciu public de alimentare cu apă și de canalizare aprobat prin Hotărârea Consiliului de administrație al ANRE nr. 271 din 16.12.2015</a:t>
            </a:r>
            <a:endParaRPr lang="ru-RU" sz="2400" dirty="0">
              <a:solidFill>
                <a:schemeClr val="tx1"/>
              </a:solidFill>
            </a:endParaRPr>
          </a:p>
        </p:txBody>
      </p:sp>
    </p:spTree>
    <p:extLst>
      <p:ext uri="{BB962C8B-B14F-4D97-AF65-F5344CB8AC3E}">
        <p14:creationId xmlns:p14="http://schemas.microsoft.com/office/powerpoint/2010/main" val="202386251"/>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9155" y="1055802"/>
            <a:ext cx="7776000" cy="513691"/>
          </a:xfrm>
        </p:spPr>
        <p:txBody>
          <a:bodyPr/>
          <a:lstStyle/>
          <a:p>
            <a:pPr algn="ctr"/>
            <a:r>
              <a:rPr lang="ro-RO" sz="2800" b="1" dirty="0" smtClean="0">
                <a:solidFill>
                  <a:srgbClr val="FF0000"/>
                </a:solidFill>
              </a:rPr>
              <a:t>Autorități de reglementare la nivel local</a:t>
            </a:r>
            <a:br>
              <a:rPr lang="ro-RO" sz="2800" b="1" dirty="0" smtClean="0">
                <a:solidFill>
                  <a:srgbClr val="FF0000"/>
                </a:solidFill>
              </a:rPr>
            </a:br>
            <a:r>
              <a:rPr lang="ro-RO" sz="2800" b="1" dirty="0" smtClean="0">
                <a:solidFill>
                  <a:srgbClr val="FF0000"/>
                </a:solidFill>
              </a:rPr>
              <a:t/>
            </a:r>
            <a:br>
              <a:rPr lang="ro-RO" sz="2800" b="1" dirty="0" smtClean="0">
                <a:solidFill>
                  <a:srgbClr val="FF0000"/>
                </a:solidFill>
              </a:rPr>
            </a:br>
            <a:r>
              <a:rPr lang="ro-RO" sz="2000" b="1" dirty="0">
                <a:solidFill>
                  <a:srgbClr val="FF0000"/>
                </a:solidFill>
              </a:rPr>
              <a:t/>
            </a:r>
            <a:br>
              <a:rPr lang="ro-RO" sz="2000" b="1" dirty="0">
                <a:solidFill>
                  <a:srgbClr val="FF0000"/>
                </a:solidFill>
              </a:rPr>
            </a:br>
            <a:r>
              <a:rPr lang="ro-RO" sz="2000" dirty="0" smtClean="0">
                <a:solidFill>
                  <a:srgbClr val="FF0000"/>
                </a:solidFill>
              </a:rPr>
              <a:t/>
            </a:r>
            <a:br>
              <a:rPr lang="ro-RO" sz="2000" dirty="0" smtClean="0">
                <a:solidFill>
                  <a:srgbClr val="FF0000"/>
                </a:solidFill>
              </a:rPr>
            </a:br>
            <a:r>
              <a:rPr lang="ro-RO" sz="2000" dirty="0">
                <a:solidFill>
                  <a:srgbClr val="FF0000"/>
                </a:solidFill>
              </a:rPr>
              <a:t>.</a:t>
            </a:r>
            <a:r>
              <a:rPr lang="ru-RU" sz="2000" dirty="0">
                <a:solidFill>
                  <a:srgbClr val="FF0000"/>
                </a:solidFill>
              </a:rPr>
              <a:t/>
            </a:r>
            <a:br>
              <a:rPr lang="ru-RU" sz="2000" dirty="0">
                <a:solidFill>
                  <a:srgbClr val="FF0000"/>
                </a:solidFill>
              </a:rPr>
            </a:br>
            <a:r>
              <a:rPr lang="ro-RO" sz="2000" b="1" i="1" dirty="0">
                <a:solidFill>
                  <a:srgbClr val="FF0000"/>
                </a:solidFill>
              </a:rPr>
              <a:t>   </a:t>
            </a:r>
            <a:r>
              <a:rPr lang="ru-RU" sz="2000" dirty="0">
                <a:solidFill>
                  <a:srgbClr val="FF0000"/>
                </a:solidFill>
              </a:rPr>
              <a:t/>
            </a:r>
            <a:br>
              <a:rPr lang="ru-RU" sz="2000" dirty="0">
                <a:solidFill>
                  <a:srgbClr val="FF0000"/>
                </a:solidFill>
              </a:rPr>
            </a:br>
            <a:endParaRPr lang="ru-RU" dirty="0">
              <a:solidFill>
                <a:srgbClr val="FF0000"/>
              </a:solidFill>
            </a:endParaRPr>
          </a:p>
        </p:txBody>
      </p:sp>
      <p:sp>
        <p:nvSpPr>
          <p:cNvPr id="3" name="Нижний колонтитул 2"/>
          <p:cNvSpPr>
            <a:spLocks noGrp="1"/>
          </p:cNvSpPr>
          <p:nvPr>
            <p:ph type="ftr" sz="quarter" idx="10"/>
          </p:nvPr>
        </p:nvSpPr>
        <p:spPr/>
        <p:txBody>
          <a:bodyPr/>
          <a:lstStyle/>
          <a:p>
            <a:r>
              <a:rPr lang="de-DE"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20/10/2016</a:t>
            </a:fld>
            <a:endParaRPr lang="en-GB" noProof="0" dirty="0"/>
          </a:p>
        </p:txBody>
      </p:sp>
      <p:sp>
        <p:nvSpPr>
          <p:cNvPr id="5" name="Объект 4"/>
          <p:cNvSpPr>
            <a:spLocks noGrp="1"/>
          </p:cNvSpPr>
          <p:nvPr>
            <p:ph idx="1"/>
          </p:nvPr>
        </p:nvSpPr>
        <p:spPr>
          <a:xfrm>
            <a:off x="679155" y="1675766"/>
            <a:ext cx="7776000" cy="4798961"/>
          </a:xfrm>
        </p:spPr>
        <p:txBody>
          <a:bodyPr/>
          <a:lstStyle/>
          <a:p>
            <a:pPr algn="just">
              <a:spcBef>
                <a:spcPts val="0"/>
              </a:spcBef>
              <a:spcAft>
                <a:spcPts val="0"/>
              </a:spcAft>
            </a:pPr>
            <a:r>
              <a:rPr lang="ro-RO" dirty="0"/>
              <a:t>  </a:t>
            </a:r>
            <a:endParaRPr lang="ro-RO" dirty="0">
              <a:solidFill>
                <a:srgbClr val="FF0000"/>
              </a:solidFill>
            </a:endParaRPr>
          </a:p>
          <a:p>
            <a:pPr algn="just">
              <a:spcBef>
                <a:spcPts val="600"/>
              </a:spcBef>
              <a:spcAft>
                <a:spcPts val="0"/>
              </a:spcAft>
            </a:pPr>
            <a:r>
              <a:rPr lang="ro-RO" sz="2000" dirty="0" smtClean="0">
                <a:solidFill>
                  <a:srgbClr val="FF0000"/>
                </a:solidFill>
              </a:rPr>
              <a:t>Competenţa </a:t>
            </a:r>
            <a:r>
              <a:rPr lang="ro-RO" sz="2000" dirty="0">
                <a:solidFill>
                  <a:srgbClr val="FF0000"/>
                </a:solidFill>
              </a:rPr>
              <a:t>autorităţilor administraţiei publice </a:t>
            </a:r>
            <a:r>
              <a:rPr lang="ro-RO" sz="2000" dirty="0" smtClean="0">
                <a:solidFill>
                  <a:srgbClr val="FF0000"/>
                </a:solidFill>
              </a:rPr>
              <a:t>locale </a:t>
            </a:r>
            <a:r>
              <a:rPr lang="en-US" sz="2000" dirty="0" smtClean="0">
                <a:solidFill>
                  <a:srgbClr val="FF0000"/>
                </a:solidFill>
              </a:rPr>
              <a:t>conform </a:t>
            </a:r>
            <a:r>
              <a:rPr lang="ro-RO" sz="2000" dirty="0">
                <a:solidFill>
                  <a:srgbClr val="FF0000"/>
                </a:solidFill>
              </a:rPr>
              <a:t>art.8 alin.(2) din </a:t>
            </a:r>
            <a:r>
              <a:rPr lang="en-US" sz="2000" dirty="0" smtClean="0">
                <a:solidFill>
                  <a:srgbClr val="FF0000"/>
                </a:solidFill>
              </a:rPr>
              <a:t>L</a:t>
            </a:r>
            <a:r>
              <a:rPr lang="ro-RO" sz="2000" dirty="0" smtClean="0">
                <a:solidFill>
                  <a:srgbClr val="FF0000"/>
                </a:solidFill>
              </a:rPr>
              <a:t>egea </a:t>
            </a:r>
            <a:r>
              <a:rPr lang="ro-RO" sz="2000" dirty="0">
                <a:solidFill>
                  <a:srgbClr val="FF0000"/>
                </a:solidFill>
              </a:rPr>
              <a:t>nr.303 din </a:t>
            </a:r>
            <a:r>
              <a:rPr lang="ro-RO" sz="2000" dirty="0" smtClean="0">
                <a:solidFill>
                  <a:srgbClr val="FF0000"/>
                </a:solidFill>
              </a:rPr>
              <a:t>13.12.2013:</a:t>
            </a:r>
          </a:p>
          <a:p>
            <a:pPr marL="285750" indent="-285750" algn="just">
              <a:spcBef>
                <a:spcPts val="600"/>
              </a:spcBef>
              <a:spcAft>
                <a:spcPts val="0"/>
              </a:spcAft>
              <a:buFont typeface="Wingdings" panose="05000000000000000000" pitchFamily="2" charset="2"/>
              <a:buChar char="ü"/>
            </a:pPr>
            <a:r>
              <a:rPr lang="ro-RO" sz="2000" dirty="0" smtClean="0">
                <a:solidFill>
                  <a:schemeClr val="tx1"/>
                </a:solidFill>
              </a:rPr>
              <a:t>înfiinţează</a:t>
            </a:r>
            <a:r>
              <a:rPr lang="ro-RO" sz="2000" dirty="0">
                <a:solidFill>
                  <a:schemeClr val="tx1"/>
                </a:solidFill>
              </a:rPr>
              <a:t>, organizează, coordonează, monitorizează şi controlează funcţionarea serviciului public de alimentare cu apă şi de canalizare, în condiţiile legii;</a:t>
            </a:r>
            <a:endParaRPr lang="ru-RU" sz="2000" dirty="0">
              <a:solidFill>
                <a:schemeClr val="tx1"/>
              </a:solidFill>
            </a:endParaRPr>
          </a:p>
          <a:p>
            <a:pPr marL="285750" indent="-285750" algn="just">
              <a:spcBef>
                <a:spcPts val="600"/>
              </a:spcBef>
              <a:spcAft>
                <a:spcPts val="0"/>
              </a:spcAft>
              <a:buFont typeface="Wingdings" panose="05000000000000000000" pitchFamily="2" charset="2"/>
              <a:buChar char="ü"/>
            </a:pPr>
            <a:r>
              <a:rPr lang="ro-RO" sz="2000" dirty="0" smtClean="0">
                <a:solidFill>
                  <a:schemeClr val="tx1"/>
                </a:solidFill>
              </a:rPr>
              <a:t>aprobă </a:t>
            </a:r>
            <a:r>
              <a:rPr lang="ro-RO" sz="2000" dirty="0">
                <a:solidFill>
                  <a:schemeClr val="tx1"/>
                </a:solidFill>
              </a:rPr>
              <a:t>tarifele pentru serviciul public de alimentare cu apă potabilă şi de canalizare şi pentru serviciile auxiliare furnizate de către operatori consumatorilor, calculate în conformitate cu metodologiile elaborate şi aprobate de către Agenţie;</a:t>
            </a:r>
            <a:endParaRPr lang="ru-RU" sz="2000" dirty="0">
              <a:solidFill>
                <a:schemeClr val="tx1"/>
              </a:solidFill>
            </a:endParaRPr>
          </a:p>
          <a:p>
            <a:pPr marL="285750" indent="-285750" algn="just">
              <a:spcBef>
                <a:spcPts val="600"/>
              </a:spcBef>
              <a:spcAft>
                <a:spcPts val="0"/>
              </a:spcAft>
              <a:buFont typeface="Wingdings" panose="05000000000000000000" pitchFamily="2" charset="2"/>
              <a:buChar char="ü"/>
            </a:pPr>
            <a:r>
              <a:rPr lang="ro-RO" sz="2000" dirty="0" smtClean="0">
                <a:solidFill>
                  <a:schemeClr val="tx1"/>
                </a:solidFill>
              </a:rPr>
              <a:t>administrează </a:t>
            </a:r>
            <a:r>
              <a:rPr lang="ro-RO" sz="2000" dirty="0">
                <a:solidFill>
                  <a:schemeClr val="tx1"/>
                </a:solidFill>
              </a:rPr>
              <a:t>sistemul public de alimentare cu apă şi de canalizare ca parte a infrastructurii tehnico-edilitare a unităţilor administrativ-teritoriale respective;</a:t>
            </a:r>
            <a:endParaRPr lang="ru-RU" sz="2000" dirty="0">
              <a:solidFill>
                <a:schemeClr val="tx1"/>
              </a:solidFill>
            </a:endParaRPr>
          </a:p>
          <a:p>
            <a:pPr algn="just">
              <a:spcBef>
                <a:spcPts val="0"/>
              </a:spcBef>
              <a:spcAft>
                <a:spcPts val="0"/>
              </a:spcAft>
            </a:pPr>
            <a:endParaRPr lang="ru-RU" dirty="0">
              <a:solidFill>
                <a:schemeClr val="tx1"/>
              </a:solidFill>
            </a:endParaRPr>
          </a:p>
          <a:p>
            <a:pPr>
              <a:spcBef>
                <a:spcPts val="0"/>
              </a:spcBef>
              <a:spcAft>
                <a:spcPts val="0"/>
              </a:spcAft>
            </a:pPr>
            <a:r>
              <a:rPr lang="ro-RO" sz="1600" dirty="0"/>
              <a:t>   </a:t>
            </a:r>
            <a:endParaRPr lang="ru-RU" sz="1600" dirty="0"/>
          </a:p>
        </p:txBody>
      </p:sp>
    </p:spTree>
    <p:extLst>
      <p:ext uri="{BB962C8B-B14F-4D97-AF65-F5344CB8AC3E}">
        <p14:creationId xmlns:p14="http://schemas.microsoft.com/office/powerpoint/2010/main" val="4171371317"/>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836171"/>
            <a:ext cx="7776000" cy="772998"/>
          </a:xfrm>
        </p:spPr>
        <p:txBody>
          <a:bodyPr/>
          <a:lstStyle/>
          <a:p>
            <a:pPr algn="ctr"/>
            <a:r>
              <a:rPr lang="ro-RO" sz="2800" b="1" dirty="0" smtClean="0">
                <a:solidFill>
                  <a:srgbClr val="FF0000"/>
                </a:solidFill>
              </a:rPr>
              <a:t>Autorități de reglementare la nivel local</a:t>
            </a:r>
            <a:endParaRPr lang="ro-RO" sz="2800" b="1" dirty="0">
              <a:solidFill>
                <a:srgbClr val="FF0000"/>
              </a:solidFill>
            </a:endParaRPr>
          </a:p>
        </p:txBody>
      </p:sp>
      <p:sp>
        <p:nvSpPr>
          <p:cNvPr id="3" name="Нижний колонтитул 2"/>
          <p:cNvSpPr>
            <a:spLocks noGrp="1"/>
          </p:cNvSpPr>
          <p:nvPr>
            <p:ph type="ftr" sz="quarter" idx="10"/>
          </p:nvPr>
        </p:nvSpPr>
        <p:spPr/>
        <p:txBody>
          <a:bodyPr/>
          <a:lstStyle/>
          <a:p>
            <a:r>
              <a:rPr lang="de-DE"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20/10/2016</a:t>
            </a:fld>
            <a:endParaRPr lang="en-GB" noProof="0" dirty="0"/>
          </a:p>
        </p:txBody>
      </p:sp>
      <p:sp>
        <p:nvSpPr>
          <p:cNvPr id="5" name="Объект 4"/>
          <p:cNvSpPr>
            <a:spLocks noGrp="1"/>
          </p:cNvSpPr>
          <p:nvPr>
            <p:ph idx="1"/>
          </p:nvPr>
        </p:nvSpPr>
        <p:spPr>
          <a:xfrm>
            <a:off x="684000" y="1609169"/>
            <a:ext cx="7776000" cy="4259368"/>
          </a:xfrm>
        </p:spPr>
        <p:txBody>
          <a:bodyPr/>
          <a:lstStyle/>
          <a:p>
            <a:pPr marL="285750" indent="-285750" algn="just">
              <a:buFont typeface="Wingdings" panose="05000000000000000000" pitchFamily="2" charset="2"/>
              <a:buChar char="ü"/>
            </a:pPr>
            <a:r>
              <a:rPr lang="vi-VN" sz="2400" dirty="0">
                <a:solidFill>
                  <a:schemeClr val="tx1"/>
                </a:solidFill>
              </a:rPr>
              <a:t>aprobă Regulamentul cu privire la serviciul public de alimentare cu apă şi de canalizare;</a:t>
            </a:r>
          </a:p>
          <a:p>
            <a:pPr marL="285750" indent="-285750" algn="just">
              <a:buFont typeface="Wingdings" panose="05000000000000000000" pitchFamily="2" charset="2"/>
              <a:buChar char="ü"/>
            </a:pPr>
            <a:r>
              <a:rPr lang="vi-VN" sz="2400" dirty="0">
                <a:solidFill>
                  <a:schemeClr val="tx1"/>
                </a:solidFill>
              </a:rPr>
              <a:t>decid asocierea unităţilor administrativ-teritoriale în vederea înfiinţării şi organizării serviciului public de alimentare cu apă şi de canalizare şi a încurajării investiţiilor în sistemele publice de alimentare cu apă şi de canalizare</a:t>
            </a:r>
            <a:r>
              <a:rPr lang="vi-VN" sz="2400" dirty="0" smtClean="0">
                <a:solidFill>
                  <a:schemeClr val="tx1"/>
                </a:solidFill>
              </a:rPr>
              <a:t>;</a:t>
            </a:r>
            <a:endParaRPr lang="ro-RO" sz="2400" dirty="0" smtClean="0">
              <a:solidFill>
                <a:schemeClr val="tx1"/>
              </a:solidFill>
            </a:endParaRPr>
          </a:p>
          <a:p>
            <a:pPr marL="285750" indent="-285750" algn="just">
              <a:buFont typeface="Wingdings" panose="05000000000000000000" pitchFamily="2" charset="2"/>
              <a:buChar char="ü"/>
            </a:pPr>
            <a:r>
              <a:rPr lang="vi-VN" sz="2400" dirty="0">
                <a:solidFill>
                  <a:schemeClr val="tx1"/>
                </a:solidFill>
              </a:rPr>
              <a:t>deleagă gestiunea serviciului public de alimentare cu apă şi de canalizare şi a bunurilor publice corespunzătoare conform legislaţiei în vigoare;</a:t>
            </a:r>
          </a:p>
          <a:p>
            <a:pPr algn="just"/>
            <a:endParaRPr lang="ru-RU" sz="2000" dirty="0"/>
          </a:p>
        </p:txBody>
      </p:sp>
    </p:spTree>
    <p:extLst>
      <p:ext uri="{BB962C8B-B14F-4D97-AF65-F5344CB8AC3E}">
        <p14:creationId xmlns:p14="http://schemas.microsoft.com/office/powerpoint/2010/main" val="814026143"/>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1167" y="1065229"/>
            <a:ext cx="7776000" cy="465290"/>
          </a:xfrm>
        </p:spPr>
        <p:txBody>
          <a:bodyPr/>
          <a:lstStyle/>
          <a:p>
            <a:pPr algn="ctr"/>
            <a:r>
              <a:rPr lang="ro-RO" sz="2800" b="1" dirty="0" smtClean="0">
                <a:solidFill>
                  <a:srgbClr val="FF0000"/>
                </a:solidFill>
              </a:rPr>
              <a:t>Autorități de reglementare la nivel local</a:t>
            </a:r>
            <a:endParaRPr lang="ro-RO" sz="2800" b="1" dirty="0">
              <a:solidFill>
                <a:srgbClr val="FF0000"/>
              </a:solidFill>
            </a:endParaRPr>
          </a:p>
        </p:txBody>
      </p:sp>
      <p:sp>
        <p:nvSpPr>
          <p:cNvPr id="3" name="Нижний колонтитул 2"/>
          <p:cNvSpPr>
            <a:spLocks noGrp="1"/>
          </p:cNvSpPr>
          <p:nvPr>
            <p:ph type="ftr" sz="quarter" idx="10"/>
          </p:nvPr>
        </p:nvSpPr>
        <p:spPr/>
        <p:txBody>
          <a:bodyPr/>
          <a:lstStyle/>
          <a:p>
            <a:r>
              <a:rPr lang="de-DE"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20/10/2016</a:t>
            </a:fld>
            <a:endParaRPr lang="en-GB" noProof="0" dirty="0"/>
          </a:p>
        </p:txBody>
      </p:sp>
      <p:sp>
        <p:nvSpPr>
          <p:cNvPr id="5" name="Объект 4"/>
          <p:cNvSpPr>
            <a:spLocks noGrp="1"/>
          </p:cNvSpPr>
          <p:nvPr>
            <p:ph idx="1"/>
          </p:nvPr>
        </p:nvSpPr>
        <p:spPr>
          <a:xfrm>
            <a:off x="873457" y="1762531"/>
            <a:ext cx="7813710" cy="4586458"/>
          </a:xfrm>
        </p:spPr>
        <p:txBody>
          <a:bodyPr/>
          <a:lstStyle/>
          <a:p>
            <a:pPr marL="285750" indent="-285750" algn="just">
              <a:spcBef>
                <a:spcPts val="600"/>
              </a:spcBef>
              <a:spcAft>
                <a:spcPts val="0"/>
              </a:spcAft>
              <a:buFont typeface="Wingdings" panose="05000000000000000000" pitchFamily="2" charset="2"/>
              <a:buChar char="ü"/>
            </a:pPr>
            <a:r>
              <a:rPr lang="ro-RO" sz="2000" dirty="0" smtClean="0">
                <a:solidFill>
                  <a:schemeClr val="tx1"/>
                </a:solidFill>
              </a:rPr>
              <a:t>contractează </a:t>
            </a:r>
            <a:r>
              <a:rPr lang="ro-RO" sz="2000" dirty="0">
                <a:solidFill>
                  <a:schemeClr val="tx1"/>
                </a:solidFill>
              </a:rPr>
              <a:t>sau garantează, în condiţiile legii, împrumuturile pentru finanţarea programelor de investiţii în vederea dezvoltării sistemului public de alimentare cu apă şi de canalizare a localităţilor, pentru efectuarea de lucrări noi sau de extinderi, pentru dezvoltarea de capacităţi, inclusiv pentru reabilitarea, modernizarea şi reechiparea sistemelor existente; </a:t>
            </a:r>
            <a:endParaRPr lang="ru-RU" sz="2000" dirty="0">
              <a:solidFill>
                <a:schemeClr val="tx1"/>
              </a:solidFill>
            </a:endParaRPr>
          </a:p>
          <a:p>
            <a:pPr marL="285750" indent="-285750" algn="just">
              <a:spcBef>
                <a:spcPts val="600"/>
              </a:spcBef>
              <a:spcAft>
                <a:spcPts val="0"/>
              </a:spcAft>
              <a:buFont typeface="Wingdings" panose="05000000000000000000" pitchFamily="2" charset="2"/>
              <a:buChar char="ü"/>
            </a:pPr>
            <a:r>
              <a:rPr lang="ro-RO" sz="2000" dirty="0" smtClean="0">
                <a:solidFill>
                  <a:schemeClr val="tx1"/>
                </a:solidFill>
              </a:rPr>
              <a:t>asigură </a:t>
            </a:r>
            <a:r>
              <a:rPr lang="ro-RO" sz="2000" dirty="0">
                <a:solidFill>
                  <a:schemeClr val="tx1"/>
                </a:solidFill>
              </a:rPr>
              <a:t>alimentarea cu apă, precum şi serviciul de canalizare în situaţii excepţionale;</a:t>
            </a:r>
            <a:endParaRPr lang="ru-RU" sz="2000" dirty="0">
              <a:solidFill>
                <a:schemeClr val="tx1"/>
              </a:solidFill>
            </a:endParaRPr>
          </a:p>
          <a:p>
            <a:pPr marL="285750" indent="-285750" algn="just">
              <a:spcBef>
                <a:spcPts val="600"/>
              </a:spcBef>
              <a:spcAft>
                <a:spcPts val="0"/>
              </a:spcAft>
              <a:buFont typeface="Wingdings" panose="05000000000000000000" pitchFamily="2" charset="2"/>
              <a:buChar char="ü"/>
            </a:pPr>
            <a:r>
              <a:rPr lang="ro-RO" sz="2000" dirty="0" smtClean="0">
                <a:solidFill>
                  <a:schemeClr val="tx1"/>
                </a:solidFill>
              </a:rPr>
              <a:t>alocă </a:t>
            </a:r>
            <a:r>
              <a:rPr lang="ro-RO" sz="2000" dirty="0">
                <a:solidFill>
                  <a:schemeClr val="tx1"/>
                </a:solidFill>
              </a:rPr>
              <a:t>compensaţii pentru unele categorii de consumatori casnici consideraţi vulnerabili, în modul şi în condiţiile stabilite de lege;</a:t>
            </a:r>
            <a:endParaRPr lang="ru-RU" sz="2000" dirty="0">
              <a:solidFill>
                <a:schemeClr val="tx1"/>
              </a:solidFill>
            </a:endParaRPr>
          </a:p>
          <a:p>
            <a:pPr marL="285750" indent="-285750" algn="just">
              <a:spcBef>
                <a:spcPts val="600"/>
              </a:spcBef>
              <a:spcAft>
                <a:spcPts val="0"/>
              </a:spcAft>
              <a:buFont typeface="Wingdings" panose="05000000000000000000" pitchFamily="2" charset="2"/>
              <a:buChar char="ü"/>
            </a:pPr>
            <a:r>
              <a:rPr lang="ro-RO" sz="2000" dirty="0" smtClean="0">
                <a:solidFill>
                  <a:schemeClr val="tx1"/>
                </a:solidFill>
              </a:rPr>
              <a:t>decid </a:t>
            </a:r>
            <a:r>
              <a:rPr lang="ro-RO" sz="2000" dirty="0">
                <a:solidFill>
                  <a:schemeClr val="tx1"/>
                </a:solidFill>
              </a:rPr>
              <a:t>asupra delegării către Agenţie a competenţei de aprobare a tarifelor pentru serviciul public de alimentare cu apă şi de canalizare.</a:t>
            </a:r>
            <a:endParaRPr lang="ru-RU" sz="2000" dirty="0">
              <a:solidFill>
                <a:schemeClr val="tx1"/>
              </a:solidFill>
            </a:endParaRPr>
          </a:p>
          <a:p>
            <a:pPr algn="just">
              <a:spcBef>
                <a:spcPts val="0"/>
              </a:spcBef>
              <a:spcAft>
                <a:spcPts val="0"/>
              </a:spcAft>
            </a:pPr>
            <a:r>
              <a:rPr lang="ro-RO" dirty="0"/>
              <a:t>   </a:t>
            </a:r>
            <a:endParaRPr lang="ru-RU" dirty="0"/>
          </a:p>
        </p:txBody>
      </p:sp>
    </p:spTree>
    <p:extLst>
      <p:ext uri="{BB962C8B-B14F-4D97-AF65-F5344CB8AC3E}">
        <p14:creationId xmlns:p14="http://schemas.microsoft.com/office/powerpoint/2010/main" val="2280268869"/>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093509"/>
            <a:ext cx="7776000" cy="1007619"/>
          </a:xfrm>
        </p:spPr>
        <p:txBody>
          <a:bodyPr/>
          <a:lstStyle/>
          <a:p>
            <a:pPr algn="ctr"/>
            <a:r>
              <a:rPr lang="vi-VN" sz="2800" b="1" dirty="0">
                <a:solidFill>
                  <a:srgbClr val="FF0000"/>
                </a:solidFill>
              </a:rPr>
              <a:t>Regulamentul cu privire la serviciu public de alimentare cu apă și de canalizare </a:t>
            </a:r>
            <a:endParaRPr lang="ru-RU" sz="2800" b="1" dirty="0">
              <a:solidFill>
                <a:srgbClr val="FF0000"/>
              </a:solidFill>
            </a:endParaRPr>
          </a:p>
        </p:txBody>
      </p:sp>
      <p:sp>
        <p:nvSpPr>
          <p:cNvPr id="3" name="Нижний колонтитул 2"/>
          <p:cNvSpPr>
            <a:spLocks noGrp="1"/>
          </p:cNvSpPr>
          <p:nvPr>
            <p:ph type="ftr" sz="quarter" idx="10"/>
          </p:nvPr>
        </p:nvSpPr>
        <p:spPr/>
        <p:txBody>
          <a:bodyPr/>
          <a:lstStyle/>
          <a:p>
            <a:r>
              <a:rPr lang="de-DE"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20/10/2016</a:t>
            </a:fld>
            <a:endParaRPr lang="en-GB" noProof="0" dirty="0"/>
          </a:p>
        </p:txBody>
      </p:sp>
      <p:sp>
        <p:nvSpPr>
          <p:cNvPr id="5" name="Объект 4"/>
          <p:cNvSpPr>
            <a:spLocks noGrp="1"/>
          </p:cNvSpPr>
          <p:nvPr>
            <p:ph idx="1"/>
          </p:nvPr>
        </p:nvSpPr>
        <p:spPr>
          <a:xfrm>
            <a:off x="684000" y="2101128"/>
            <a:ext cx="7776000" cy="3816000"/>
          </a:xfrm>
        </p:spPr>
        <p:txBody>
          <a:bodyPr/>
          <a:lstStyle/>
          <a:p>
            <a:pPr algn="ctr"/>
            <a:endParaRPr lang="ro-RO" dirty="0" smtClean="0"/>
          </a:p>
          <a:p>
            <a:pPr algn="ctr"/>
            <a:r>
              <a:rPr lang="vi-VN" sz="2000" dirty="0" smtClean="0">
                <a:solidFill>
                  <a:srgbClr val="C00000"/>
                </a:solidFill>
              </a:rPr>
              <a:t>Regulamentul</a:t>
            </a:r>
            <a:r>
              <a:rPr lang="ro-RO" sz="2000" dirty="0" smtClean="0">
                <a:solidFill>
                  <a:srgbClr val="C00000"/>
                </a:solidFill>
              </a:rPr>
              <a:t> </a:t>
            </a:r>
            <a:r>
              <a:rPr lang="vi-VN" sz="2000" dirty="0" smtClean="0">
                <a:solidFill>
                  <a:srgbClr val="C00000"/>
                </a:solidFill>
              </a:rPr>
              <a:t>cu </a:t>
            </a:r>
            <a:r>
              <a:rPr lang="vi-VN" sz="2000" dirty="0">
                <a:solidFill>
                  <a:srgbClr val="C00000"/>
                </a:solidFill>
              </a:rPr>
              <a:t>privire  la serviciul public de alimentare cu apă și de </a:t>
            </a:r>
            <a:r>
              <a:rPr lang="vi-VN" sz="2000" dirty="0" smtClean="0">
                <a:solidFill>
                  <a:srgbClr val="C00000"/>
                </a:solidFill>
              </a:rPr>
              <a:t>canalizare</a:t>
            </a:r>
            <a:r>
              <a:rPr lang="ro-RO" sz="2000" dirty="0" smtClean="0">
                <a:solidFill>
                  <a:srgbClr val="C00000"/>
                </a:solidFill>
              </a:rPr>
              <a:t> a fost aprobat prin </a:t>
            </a:r>
            <a:r>
              <a:rPr lang="vi-VN" sz="2000" dirty="0">
                <a:solidFill>
                  <a:srgbClr val="C00000"/>
                </a:solidFill>
              </a:rPr>
              <a:t>Hotărârea Agenţiei Naţionale pentru Reglementare în Energetică nr</a:t>
            </a:r>
            <a:r>
              <a:rPr lang="vi-VN" sz="2000" dirty="0" smtClean="0">
                <a:solidFill>
                  <a:srgbClr val="C00000"/>
                </a:solidFill>
              </a:rPr>
              <a:t>.</a:t>
            </a:r>
            <a:r>
              <a:rPr lang="ro-RO" sz="2000" dirty="0" smtClean="0">
                <a:solidFill>
                  <a:srgbClr val="C00000"/>
                </a:solidFill>
              </a:rPr>
              <a:t> </a:t>
            </a:r>
            <a:r>
              <a:rPr lang="vi-VN" sz="2000" dirty="0" smtClean="0">
                <a:solidFill>
                  <a:srgbClr val="C00000"/>
                </a:solidFill>
              </a:rPr>
              <a:t>271 </a:t>
            </a:r>
            <a:r>
              <a:rPr lang="vi-VN" sz="2000" dirty="0">
                <a:solidFill>
                  <a:srgbClr val="C00000"/>
                </a:solidFill>
              </a:rPr>
              <a:t>din </a:t>
            </a:r>
            <a:r>
              <a:rPr lang="vi-VN" sz="2000" dirty="0" smtClean="0">
                <a:solidFill>
                  <a:srgbClr val="C00000"/>
                </a:solidFill>
              </a:rPr>
              <a:t>16.12.2015, </a:t>
            </a:r>
            <a:endParaRPr lang="ro-RO" sz="2000" dirty="0" smtClean="0">
              <a:solidFill>
                <a:srgbClr val="C00000"/>
              </a:solidFill>
            </a:endParaRPr>
          </a:p>
          <a:p>
            <a:pPr algn="ctr"/>
            <a:r>
              <a:rPr lang="ro-RO" sz="2000" i="1" dirty="0">
                <a:solidFill>
                  <a:schemeClr val="tx1"/>
                </a:solidFill>
              </a:rPr>
              <a:t>î</a:t>
            </a:r>
            <a:r>
              <a:rPr lang="ro-RO" sz="2000" i="1" dirty="0" smtClean="0">
                <a:solidFill>
                  <a:schemeClr val="tx1"/>
                </a:solidFill>
              </a:rPr>
              <a:t>n </a:t>
            </a:r>
            <a:r>
              <a:rPr lang="vi-VN" sz="2000" i="1" dirty="0" smtClean="0">
                <a:solidFill>
                  <a:schemeClr val="tx1"/>
                </a:solidFill>
              </a:rPr>
              <a:t>scop</a:t>
            </a:r>
            <a:r>
              <a:rPr lang="ro-RO" sz="2000" i="1" dirty="0" smtClean="0">
                <a:solidFill>
                  <a:schemeClr val="tx1"/>
                </a:solidFill>
              </a:rPr>
              <a:t>ul</a:t>
            </a:r>
            <a:r>
              <a:rPr lang="vi-VN" sz="2000" i="1" dirty="0" smtClean="0">
                <a:solidFill>
                  <a:schemeClr val="tx1"/>
                </a:solidFill>
              </a:rPr>
              <a:t> reglement</a:t>
            </a:r>
            <a:r>
              <a:rPr lang="ro-RO" sz="2000" i="1" dirty="0" smtClean="0">
                <a:solidFill>
                  <a:schemeClr val="tx1"/>
                </a:solidFill>
              </a:rPr>
              <a:t>ării</a:t>
            </a:r>
            <a:r>
              <a:rPr lang="vi-VN" sz="2000" i="1" dirty="0" smtClean="0">
                <a:solidFill>
                  <a:schemeClr val="tx1"/>
                </a:solidFill>
              </a:rPr>
              <a:t> </a:t>
            </a:r>
            <a:r>
              <a:rPr lang="vi-VN" sz="2000" i="1" dirty="0">
                <a:solidFill>
                  <a:schemeClr val="tx1"/>
                </a:solidFill>
              </a:rPr>
              <a:t>raporturilor juridice dintre operator şi consumator cu privire la branşarea/racordarea instalaţiilor interne de apă şi de canalizare, la contractarea, la furnizarea şi plata serviciului public de alimentare cu apă potabilă, apă tehnologică şi serviciul public de canalizare. </a:t>
            </a:r>
            <a:endParaRPr lang="ru-RU" sz="2000" i="1" dirty="0">
              <a:solidFill>
                <a:schemeClr val="tx1"/>
              </a:solidFill>
            </a:endParaRPr>
          </a:p>
        </p:txBody>
      </p:sp>
    </p:spTree>
    <p:extLst>
      <p:ext uri="{BB962C8B-B14F-4D97-AF65-F5344CB8AC3E}">
        <p14:creationId xmlns:p14="http://schemas.microsoft.com/office/powerpoint/2010/main" val="3072902510"/>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197204"/>
            <a:ext cx="7776000" cy="903924"/>
          </a:xfrm>
        </p:spPr>
        <p:txBody>
          <a:bodyPr/>
          <a:lstStyle/>
          <a:p>
            <a:pPr algn="ctr"/>
            <a:r>
              <a:rPr lang="vi-VN" sz="2800" b="1" dirty="0">
                <a:solidFill>
                  <a:srgbClr val="FF0000"/>
                </a:solidFill>
              </a:rPr>
              <a:t>Regulamentul cu privire la serviciu public de alimentare cu apă și de canalizare </a:t>
            </a:r>
            <a:endParaRPr lang="ru-RU" sz="2800" b="1" dirty="0">
              <a:solidFill>
                <a:srgbClr val="FF0000"/>
              </a:solidFill>
            </a:endParaRPr>
          </a:p>
        </p:txBody>
      </p:sp>
      <p:sp>
        <p:nvSpPr>
          <p:cNvPr id="3" name="Нижний колонтитул 2"/>
          <p:cNvSpPr>
            <a:spLocks noGrp="1"/>
          </p:cNvSpPr>
          <p:nvPr>
            <p:ph type="ftr" sz="quarter" idx="10"/>
          </p:nvPr>
        </p:nvSpPr>
        <p:spPr/>
        <p:txBody>
          <a:bodyPr/>
          <a:lstStyle/>
          <a:p>
            <a:r>
              <a:rPr lang="de-DE"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20/10/2016</a:t>
            </a:fld>
            <a:endParaRPr lang="en-GB" noProof="0" dirty="0"/>
          </a:p>
        </p:txBody>
      </p:sp>
      <p:sp>
        <p:nvSpPr>
          <p:cNvPr id="5" name="Объект 4"/>
          <p:cNvSpPr>
            <a:spLocks noGrp="1"/>
          </p:cNvSpPr>
          <p:nvPr>
            <p:ph idx="1"/>
          </p:nvPr>
        </p:nvSpPr>
        <p:spPr>
          <a:xfrm>
            <a:off x="679155" y="2292823"/>
            <a:ext cx="7776000" cy="3794077"/>
          </a:xfrm>
        </p:spPr>
        <p:txBody>
          <a:bodyPr/>
          <a:lstStyle/>
          <a:p>
            <a:pPr algn="ctr">
              <a:spcBef>
                <a:spcPts val="0"/>
              </a:spcBef>
              <a:spcAft>
                <a:spcPts val="0"/>
              </a:spcAft>
            </a:pPr>
            <a:r>
              <a:rPr lang="vi-VN" sz="2000" dirty="0" smtClean="0">
                <a:solidFill>
                  <a:srgbClr val="C00000"/>
                </a:solidFill>
              </a:rPr>
              <a:t>Regulament</a:t>
            </a:r>
            <a:r>
              <a:rPr lang="ro-RO" sz="2000" dirty="0" smtClean="0">
                <a:solidFill>
                  <a:srgbClr val="C00000"/>
                </a:solidFill>
              </a:rPr>
              <a:t>ul reglementează aspecte privind</a:t>
            </a:r>
            <a:r>
              <a:rPr lang="vi-VN" sz="2000" dirty="0" smtClean="0">
                <a:solidFill>
                  <a:srgbClr val="C00000"/>
                </a:solidFill>
              </a:rPr>
              <a:t> </a:t>
            </a:r>
            <a:endParaRPr lang="ro-RO" sz="2000" dirty="0" smtClean="0">
              <a:solidFill>
                <a:srgbClr val="C00000"/>
              </a:solidFill>
            </a:endParaRPr>
          </a:p>
          <a:p>
            <a:pPr algn="ctr">
              <a:spcBef>
                <a:spcPts val="0"/>
              </a:spcBef>
              <a:spcAft>
                <a:spcPts val="0"/>
              </a:spcAft>
            </a:pPr>
            <a:r>
              <a:rPr lang="vi-VN" sz="2000" dirty="0" smtClean="0">
                <a:solidFill>
                  <a:schemeClr val="tx1"/>
                </a:solidFill>
              </a:rPr>
              <a:t>proiectarea</a:t>
            </a:r>
            <a:r>
              <a:rPr lang="vi-VN" sz="2000" dirty="0">
                <a:solidFill>
                  <a:schemeClr val="tx1"/>
                </a:solidFill>
              </a:rPr>
              <a:t>, montarea şi recepţionarea instalaţiilor interne de apă şi de canalizare ale consumatorilor</a:t>
            </a:r>
            <a:r>
              <a:rPr lang="vi-VN" sz="2000" dirty="0" smtClean="0">
                <a:solidFill>
                  <a:schemeClr val="tx1"/>
                </a:solidFill>
              </a:rPr>
              <a:t>, </a:t>
            </a:r>
            <a:r>
              <a:rPr lang="vi-VN" sz="2000" dirty="0">
                <a:solidFill>
                  <a:schemeClr val="tx1"/>
                </a:solidFill>
              </a:rPr>
              <a:t>delimitarea instalaţiilor operatorului de instalaţiile interne de apă şi de canalizare</a:t>
            </a:r>
            <a:r>
              <a:rPr lang="vi-VN" sz="2000" dirty="0" smtClean="0">
                <a:solidFill>
                  <a:schemeClr val="tx1"/>
                </a:solidFill>
              </a:rPr>
              <a:t>, </a:t>
            </a:r>
            <a:r>
              <a:rPr lang="vi-VN" sz="2000" dirty="0">
                <a:solidFill>
                  <a:schemeClr val="tx1"/>
                </a:solidFill>
              </a:rPr>
              <a:t>branşarea/racordarea, </a:t>
            </a:r>
            <a:r>
              <a:rPr lang="vi-VN" sz="2000" dirty="0" smtClean="0">
                <a:solidFill>
                  <a:schemeClr val="tx1"/>
                </a:solidFill>
              </a:rPr>
              <a:t>contractarea şi </a:t>
            </a:r>
            <a:r>
              <a:rPr lang="vi-VN" sz="2000" dirty="0">
                <a:solidFill>
                  <a:schemeClr val="tx1"/>
                </a:solidFill>
              </a:rPr>
              <a:t>evidenţa consumului de apă, </a:t>
            </a:r>
            <a:r>
              <a:rPr lang="vi-VN" sz="2000" dirty="0" smtClean="0">
                <a:solidFill>
                  <a:schemeClr val="tx1"/>
                </a:solidFill>
              </a:rPr>
              <a:t> </a:t>
            </a:r>
            <a:r>
              <a:rPr lang="vi-VN" sz="2000" dirty="0">
                <a:solidFill>
                  <a:schemeClr val="tx1"/>
                </a:solidFill>
              </a:rPr>
              <a:t>plata serviciului public de alimentare cu apă şi de canalizare, </a:t>
            </a:r>
            <a:r>
              <a:rPr lang="vi-VN" sz="2000" dirty="0" smtClean="0">
                <a:solidFill>
                  <a:schemeClr val="tx1"/>
                </a:solidFill>
              </a:rPr>
              <a:t> </a:t>
            </a:r>
            <a:r>
              <a:rPr lang="vi-VN" sz="2000" dirty="0">
                <a:solidFill>
                  <a:schemeClr val="tx1"/>
                </a:solidFill>
              </a:rPr>
              <a:t>deconectarea/reconectarea instalaţiilor interne de apă şi de canalizare ale consumatorilor, </a:t>
            </a:r>
            <a:r>
              <a:rPr lang="vi-VN" sz="2000" dirty="0" smtClean="0">
                <a:solidFill>
                  <a:schemeClr val="tx1"/>
                </a:solidFill>
              </a:rPr>
              <a:t> </a:t>
            </a:r>
            <a:r>
              <a:rPr lang="vi-VN" sz="2000" dirty="0">
                <a:solidFill>
                  <a:schemeClr val="tx1"/>
                </a:solidFill>
              </a:rPr>
              <a:t>limitarea </a:t>
            </a:r>
            <a:r>
              <a:rPr lang="vi-VN" sz="2000" dirty="0" smtClean="0">
                <a:solidFill>
                  <a:schemeClr val="tx1"/>
                </a:solidFill>
              </a:rPr>
              <a:t>şi </a:t>
            </a:r>
            <a:r>
              <a:rPr lang="vi-VN" sz="2000" dirty="0">
                <a:solidFill>
                  <a:schemeClr val="tx1"/>
                </a:solidFill>
              </a:rPr>
              <a:t>întreruperea furnizării serviciului public de alimentare cu apă şi de canalizare</a:t>
            </a:r>
            <a:r>
              <a:rPr lang="vi-VN" sz="2000" dirty="0" smtClean="0">
                <a:solidFill>
                  <a:schemeClr val="tx1"/>
                </a:solidFill>
              </a:rPr>
              <a:t>, </a:t>
            </a:r>
            <a:r>
              <a:rPr lang="vi-VN" sz="2000" dirty="0">
                <a:solidFill>
                  <a:schemeClr val="tx1"/>
                </a:solidFill>
              </a:rPr>
              <a:t>examinarea reclamaţiilor consumatorilor </a:t>
            </a:r>
            <a:r>
              <a:rPr lang="vi-VN" sz="2000" dirty="0" smtClean="0">
                <a:solidFill>
                  <a:schemeClr val="tx1"/>
                </a:solidFill>
              </a:rPr>
              <a:t>şi </a:t>
            </a:r>
            <a:r>
              <a:rPr lang="vi-VN" sz="2000" dirty="0">
                <a:solidFill>
                  <a:schemeClr val="tx1"/>
                </a:solidFill>
              </a:rPr>
              <a:t>soluţionarea neînțelegerilor dintre operatori şi consumatori.</a:t>
            </a:r>
            <a:endParaRPr lang="ru-RU" sz="2000" dirty="0">
              <a:solidFill>
                <a:schemeClr val="tx1"/>
              </a:solidFill>
            </a:endParaRPr>
          </a:p>
        </p:txBody>
      </p:sp>
    </p:spTree>
    <p:extLst>
      <p:ext uri="{BB962C8B-B14F-4D97-AF65-F5344CB8AC3E}">
        <p14:creationId xmlns:p14="http://schemas.microsoft.com/office/powerpoint/2010/main" val="3957719997"/>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9155" y="933352"/>
            <a:ext cx="7776000" cy="994935"/>
          </a:xfrm>
        </p:spPr>
        <p:txBody>
          <a:bodyPr/>
          <a:lstStyle/>
          <a:p>
            <a:pPr algn="ctr"/>
            <a:r>
              <a:rPr lang="vi-VN" sz="2800" b="1" dirty="0">
                <a:solidFill>
                  <a:srgbClr val="FF0000"/>
                </a:solidFill>
              </a:rPr>
              <a:t>Regulamentul cu privire la serviciu public de alimentare cu apă și de canalizare </a:t>
            </a:r>
            <a:r>
              <a:rPr lang="ro-RO" sz="1800" dirty="0" smtClean="0">
                <a:solidFill>
                  <a:srgbClr val="FF0000"/>
                </a:solidFill>
              </a:rPr>
              <a:t/>
            </a:r>
            <a:br>
              <a:rPr lang="ro-RO" sz="1800" dirty="0" smtClean="0">
                <a:solidFill>
                  <a:srgbClr val="FF0000"/>
                </a:solidFill>
              </a:rPr>
            </a:br>
            <a:r>
              <a:rPr lang="ru-RU" sz="1800" dirty="0"/>
              <a:t/>
            </a:r>
            <a:br>
              <a:rPr lang="ru-RU" sz="1800" dirty="0"/>
            </a:br>
            <a:endParaRPr lang="ru-RU" dirty="0"/>
          </a:p>
        </p:txBody>
      </p:sp>
      <p:sp>
        <p:nvSpPr>
          <p:cNvPr id="3" name="Нижний колонтитул 2"/>
          <p:cNvSpPr>
            <a:spLocks noGrp="1"/>
          </p:cNvSpPr>
          <p:nvPr>
            <p:ph type="ftr" sz="quarter" idx="10"/>
          </p:nvPr>
        </p:nvSpPr>
        <p:spPr/>
        <p:txBody>
          <a:bodyPr/>
          <a:lstStyle/>
          <a:p>
            <a:r>
              <a:rPr lang="de-DE"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20/10/2016</a:t>
            </a:fld>
            <a:endParaRPr lang="en-GB" noProof="0" dirty="0"/>
          </a:p>
        </p:txBody>
      </p:sp>
      <p:sp>
        <p:nvSpPr>
          <p:cNvPr id="5" name="Объект 4"/>
          <p:cNvSpPr>
            <a:spLocks noGrp="1"/>
          </p:cNvSpPr>
          <p:nvPr>
            <p:ph idx="1"/>
          </p:nvPr>
        </p:nvSpPr>
        <p:spPr>
          <a:xfrm>
            <a:off x="679155" y="1928286"/>
            <a:ext cx="7776000" cy="3884049"/>
          </a:xfrm>
        </p:spPr>
        <p:txBody>
          <a:bodyPr/>
          <a:lstStyle/>
          <a:p>
            <a:pPr lvl="0" algn="just"/>
            <a:endParaRPr lang="ro-RO" sz="1000" dirty="0" smtClean="0">
              <a:solidFill>
                <a:schemeClr val="tx1"/>
              </a:solidFill>
            </a:endParaRPr>
          </a:p>
          <a:p>
            <a:pPr lvl="0" algn="just"/>
            <a:r>
              <a:rPr lang="ro-RO" sz="2000" dirty="0" smtClean="0">
                <a:solidFill>
                  <a:schemeClr val="tx1"/>
                </a:solidFill>
              </a:rPr>
              <a:t>Este structurat în 9 secțiuni, incluzând, de asemenea, 4 anexe.</a:t>
            </a:r>
          </a:p>
          <a:p>
            <a:pPr lvl="0" algn="just"/>
            <a:r>
              <a:rPr lang="ro-RO" sz="2000" b="1" dirty="0">
                <a:solidFill>
                  <a:srgbClr val="C00000"/>
                </a:solidFill>
              </a:rPr>
              <a:t>Secţiunea 1 </a:t>
            </a:r>
            <a:r>
              <a:rPr lang="ro-RO" sz="2000" dirty="0" smtClean="0">
                <a:solidFill>
                  <a:srgbClr val="C00000"/>
                </a:solidFill>
              </a:rPr>
              <a:t>- Dispoziţii generale </a:t>
            </a:r>
            <a:r>
              <a:rPr lang="ro-RO" sz="2000" dirty="0" smtClean="0">
                <a:solidFill>
                  <a:schemeClr val="tx1"/>
                </a:solidFill>
              </a:rPr>
              <a:t>– stabilește scopul și obiectul Regulamentului. De asemenea, în p. 3 determină semnificația mai multor noțiuni.</a:t>
            </a:r>
            <a:endParaRPr lang="ro-RO" sz="2000" dirty="0" smtClean="0">
              <a:solidFill>
                <a:srgbClr val="FF0000"/>
              </a:solidFill>
            </a:endParaRPr>
          </a:p>
          <a:p>
            <a:pPr lvl="0" algn="just"/>
            <a:r>
              <a:rPr lang="ro-RO" sz="2000" b="1" dirty="0" smtClean="0">
                <a:solidFill>
                  <a:srgbClr val="C00000"/>
                </a:solidFill>
              </a:rPr>
              <a:t>Secțiunea 2 </a:t>
            </a:r>
            <a:r>
              <a:rPr lang="ro-RO" sz="2000" dirty="0" smtClean="0">
                <a:solidFill>
                  <a:srgbClr val="C00000"/>
                </a:solidFill>
              </a:rPr>
              <a:t>- </a:t>
            </a:r>
            <a:r>
              <a:rPr lang="vi-VN" sz="2000" dirty="0">
                <a:solidFill>
                  <a:srgbClr val="C00000"/>
                </a:solidFill>
              </a:rPr>
              <a:t>Branşarea/racordarea instalaţiilor interne de apă şi </a:t>
            </a:r>
            <a:r>
              <a:rPr lang="vi-VN" sz="2000" dirty="0" smtClean="0">
                <a:solidFill>
                  <a:srgbClr val="C00000"/>
                </a:solidFill>
              </a:rPr>
              <a:t>decanalizare </a:t>
            </a:r>
            <a:r>
              <a:rPr lang="vi-VN" sz="2000" dirty="0">
                <a:solidFill>
                  <a:srgbClr val="C00000"/>
                </a:solidFill>
              </a:rPr>
              <a:t>la sistemul public de alimentare cu apă şi de </a:t>
            </a:r>
            <a:r>
              <a:rPr lang="vi-VN" sz="2000" dirty="0" smtClean="0">
                <a:solidFill>
                  <a:srgbClr val="C00000"/>
                </a:solidFill>
              </a:rPr>
              <a:t>canalizare</a:t>
            </a:r>
            <a:r>
              <a:rPr lang="ro-RO" sz="2000" dirty="0" smtClean="0">
                <a:solidFill>
                  <a:srgbClr val="C00000"/>
                </a:solidFill>
              </a:rPr>
              <a:t> – </a:t>
            </a:r>
            <a:r>
              <a:rPr lang="ro-RO" sz="2000" dirty="0" smtClean="0">
                <a:solidFill>
                  <a:schemeClr val="tx1"/>
                </a:solidFill>
              </a:rPr>
              <a:t>determină condițiile de branșare/racordare la sistemul public de alimentare cu apă și de canalizare; detalierea activităților premergătoare branșării/racordării; actele necesare eliberării avizului de branșare/racordare </a:t>
            </a:r>
            <a:r>
              <a:rPr lang="ro-RO" sz="2000" dirty="0">
                <a:solidFill>
                  <a:schemeClr val="tx1"/>
                </a:solidFill>
              </a:rPr>
              <a:t>.</a:t>
            </a:r>
            <a:endParaRPr lang="ro-RO" sz="2000" dirty="0" smtClean="0">
              <a:solidFill>
                <a:schemeClr val="tx1"/>
              </a:solidFill>
            </a:endParaRPr>
          </a:p>
          <a:p>
            <a:pPr lvl="0" algn="just"/>
            <a:endParaRPr lang="ro-RO" dirty="0" smtClean="0">
              <a:solidFill>
                <a:schemeClr val="tx1"/>
              </a:solidFill>
            </a:endParaRPr>
          </a:p>
          <a:p>
            <a:pPr marL="342900" lvl="0" indent="-342900" algn="just">
              <a:buFont typeface="+mj-lt"/>
              <a:buAutoNum type="arabicPeriod"/>
            </a:pPr>
            <a:endParaRPr lang="ro-RO" dirty="0">
              <a:solidFill>
                <a:schemeClr val="tx1"/>
              </a:solidFill>
            </a:endParaRPr>
          </a:p>
          <a:p>
            <a:pPr algn="just"/>
            <a:endParaRPr lang="ru-RU" dirty="0"/>
          </a:p>
        </p:txBody>
      </p:sp>
    </p:spTree>
    <p:extLst>
      <p:ext uri="{BB962C8B-B14F-4D97-AF65-F5344CB8AC3E}">
        <p14:creationId xmlns:p14="http://schemas.microsoft.com/office/powerpoint/2010/main" val="1208181670"/>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9155" y="988505"/>
            <a:ext cx="7776000" cy="894886"/>
          </a:xfrm>
        </p:spPr>
        <p:txBody>
          <a:bodyPr/>
          <a:lstStyle/>
          <a:p>
            <a:pPr algn="ctr"/>
            <a:r>
              <a:rPr lang="vi-VN" sz="2800" b="1" dirty="0">
                <a:solidFill>
                  <a:srgbClr val="FF0000"/>
                </a:solidFill>
              </a:rPr>
              <a:t>Regulamentul cu privire la serviciu public de alimentare cu apă și de canalizare </a:t>
            </a:r>
            <a:r>
              <a:rPr lang="ru-RU" sz="1600" dirty="0"/>
              <a:t/>
            </a:r>
            <a:br>
              <a:rPr lang="ru-RU" sz="1600" dirty="0"/>
            </a:br>
            <a:endParaRPr lang="ru-RU" sz="2000" dirty="0">
              <a:solidFill>
                <a:srgbClr val="FF0000"/>
              </a:solidFill>
            </a:endParaRPr>
          </a:p>
        </p:txBody>
      </p:sp>
      <p:sp>
        <p:nvSpPr>
          <p:cNvPr id="3" name="Нижний колонтитул 2"/>
          <p:cNvSpPr>
            <a:spLocks noGrp="1"/>
          </p:cNvSpPr>
          <p:nvPr>
            <p:ph type="ftr" sz="quarter" idx="10"/>
          </p:nvPr>
        </p:nvSpPr>
        <p:spPr/>
        <p:txBody>
          <a:bodyPr/>
          <a:lstStyle/>
          <a:p>
            <a:r>
              <a:rPr lang="de-DE"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20/10/2016</a:t>
            </a:fld>
            <a:endParaRPr lang="en-GB" noProof="0" dirty="0"/>
          </a:p>
        </p:txBody>
      </p:sp>
      <p:sp>
        <p:nvSpPr>
          <p:cNvPr id="5" name="Объект 4"/>
          <p:cNvSpPr>
            <a:spLocks noGrp="1"/>
          </p:cNvSpPr>
          <p:nvPr>
            <p:ph idx="1"/>
          </p:nvPr>
        </p:nvSpPr>
        <p:spPr>
          <a:xfrm>
            <a:off x="788337" y="2033516"/>
            <a:ext cx="7776000" cy="4026089"/>
          </a:xfrm>
        </p:spPr>
        <p:txBody>
          <a:bodyPr/>
          <a:lstStyle/>
          <a:p>
            <a:pPr algn="just">
              <a:spcBef>
                <a:spcPts val="0"/>
              </a:spcBef>
              <a:spcAft>
                <a:spcPts val="0"/>
              </a:spcAft>
            </a:pPr>
            <a:r>
              <a:rPr lang="ro-RO" sz="2000" b="1" dirty="0">
                <a:solidFill>
                  <a:srgbClr val="C00000"/>
                </a:solidFill>
              </a:rPr>
              <a:t>Secţiunea </a:t>
            </a:r>
            <a:r>
              <a:rPr lang="ro-RO" sz="2000" b="1" dirty="0" smtClean="0">
                <a:solidFill>
                  <a:srgbClr val="C00000"/>
                </a:solidFill>
              </a:rPr>
              <a:t>3.  </a:t>
            </a:r>
            <a:r>
              <a:rPr lang="ro-RO" sz="2000" dirty="0" smtClean="0">
                <a:solidFill>
                  <a:srgbClr val="C00000"/>
                </a:solidFill>
              </a:rPr>
              <a:t>- Delimitarea </a:t>
            </a:r>
            <a:r>
              <a:rPr lang="ro-RO" sz="2000" dirty="0">
                <a:solidFill>
                  <a:srgbClr val="C00000"/>
                </a:solidFill>
              </a:rPr>
              <a:t>instalaţiilor interne de apă şi de </a:t>
            </a:r>
            <a:br>
              <a:rPr lang="ro-RO" sz="2000" dirty="0">
                <a:solidFill>
                  <a:srgbClr val="C00000"/>
                </a:solidFill>
              </a:rPr>
            </a:br>
            <a:r>
              <a:rPr lang="ro-RO" sz="2000" dirty="0">
                <a:solidFill>
                  <a:srgbClr val="C00000"/>
                </a:solidFill>
              </a:rPr>
              <a:t>canalizare de instalaţiile </a:t>
            </a:r>
            <a:r>
              <a:rPr lang="ro-RO" sz="2000" dirty="0" smtClean="0">
                <a:solidFill>
                  <a:srgbClr val="C00000"/>
                </a:solidFill>
              </a:rPr>
              <a:t>operatorului</a:t>
            </a:r>
            <a:r>
              <a:rPr lang="ro-RO" sz="2000" b="1" dirty="0">
                <a:solidFill>
                  <a:srgbClr val="C00000"/>
                </a:solidFill>
              </a:rPr>
              <a:t> </a:t>
            </a:r>
            <a:r>
              <a:rPr lang="ro-RO" sz="2000" b="1" dirty="0" smtClean="0">
                <a:solidFill>
                  <a:srgbClr val="C00000"/>
                </a:solidFill>
              </a:rPr>
              <a:t>-</a:t>
            </a:r>
            <a:r>
              <a:rPr lang="ro-RO" sz="2000" b="1" dirty="0" smtClean="0">
                <a:solidFill>
                  <a:srgbClr val="C00000"/>
                </a:solidFill>
              </a:rPr>
              <a:t> </a:t>
            </a:r>
            <a:r>
              <a:rPr lang="ro-RO" sz="2000" dirty="0">
                <a:solidFill>
                  <a:schemeClr val="tx1"/>
                </a:solidFill>
              </a:rPr>
              <a:t>r</a:t>
            </a:r>
            <a:r>
              <a:rPr lang="en-US" sz="2000" dirty="0" err="1" smtClean="0">
                <a:solidFill>
                  <a:schemeClr val="tx1"/>
                </a:solidFill>
              </a:rPr>
              <a:t>eglementeaz</a:t>
            </a:r>
            <a:r>
              <a:rPr lang="ro-RO" sz="2000" dirty="0" smtClean="0">
                <a:solidFill>
                  <a:schemeClr val="tx1"/>
                </a:solidFill>
              </a:rPr>
              <a:t>ă</a:t>
            </a:r>
            <a:r>
              <a:rPr lang="en-US" sz="2000" dirty="0" smtClean="0">
                <a:solidFill>
                  <a:schemeClr val="tx1"/>
                </a:solidFill>
              </a:rPr>
              <a:t> </a:t>
            </a:r>
            <a:r>
              <a:rPr lang="vi-VN" sz="2000" dirty="0" smtClean="0">
                <a:solidFill>
                  <a:schemeClr val="tx1"/>
                </a:solidFill>
              </a:rPr>
              <a:t> punctul</a:t>
            </a:r>
            <a:r>
              <a:rPr lang="ro-RO" sz="2000" dirty="0" smtClean="0">
                <a:solidFill>
                  <a:schemeClr val="tx1"/>
                </a:solidFill>
              </a:rPr>
              <a:t> </a:t>
            </a:r>
            <a:r>
              <a:rPr lang="vi-VN" sz="2000" dirty="0" smtClean="0">
                <a:solidFill>
                  <a:schemeClr val="tx1"/>
                </a:solidFill>
              </a:rPr>
              <a:t>de </a:t>
            </a:r>
            <a:r>
              <a:rPr lang="vi-VN" sz="2000" dirty="0">
                <a:solidFill>
                  <a:schemeClr val="tx1"/>
                </a:solidFill>
              </a:rPr>
              <a:t>delimitare dintre instalaţiile interne de apă şi de canalizare ale consumatorului şi sistemul public de alimentare cu apă şi de canalizare.</a:t>
            </a:r>
          </a:p>
          <a:p>
            <a:pPr algn="just">
              <a:spcBef>
                <a:spcPts val="0"/>
              </a:spcBef>
              <a:spcAft>
                <a:spcPts val="0"/>
              </a:spcAft>
            </a:pPr>
            <a:r>
              <a:rPr lang="ro-RO" sz="2000" b="1" dirty="0">
                <a:solidFill>
                  <a:srgbClr val="C00000"/>
                </a:solidFill>
              </a:rPr>
              <a:t>Secţiunea </a:t>
            </a:r>
            <a:r>
              <a:rPr lang="ro-RO" sz="2000" b="1" dirty="0" smtClean="0">
                <a:solidFill>
                  <a:srgbClr val="C00000"/>
                </a:solidFill>
              </a:rPr>
              <a:t>4.</a:t>
            </a:r>
            <a:r>
              <a:rPr lang="ro-RO" sz="2000" b="1" dirty="0">
                <a:solidFill>
                  <a:srgbClr val="C00000"/>
                </a:solidFill>
              </a:rPr>
              <a:t> </a:t>
            </a:r>
            <a:r>
              <a:rPr lang="ro-RO" sz="2000" b="1" dirty="0" smtClean="0">
                <a:solidFill>
                  <a:srgbClr val="C00000"/>
                </a:solidFill>
              </a:rPr>
              <a:t>- </a:t>
            </a:r>
            <a:r>
              <a:rPr lang="ro-RO" sz="2000" dirty="0" smtClean="0">
                <a:solidFill>
                  <a:srgbClr val="C00000"/>
                </a:solidFill>
              </a:rPr>
              <a:t>Contractarea </a:t>
            </a:r>
            <a:r>
              <a:rPr lang="ro-RO" sz="2000" dirty="0">
                <a:solidFill>
                  <a:srgbClr val="C00000"/>
                </a:solidFill>
              </a:rPr>
              <a:t>serviciului public de alimentare </a:t>
            </a:r>
            <a:br>
              <a:rPr lang="ro-RO" sz="2000" dirty="0">
                <a:solidFill>
                  <a:srgbClr val="C00000"/>
                </a:solidFill>
              </a:rPr>
            </a:br>
            <a:r>
              <a:rPr lang="ro-RO" sz="2000" dirty="0">
                <a:solidFill>
                  <a:srgbClr val="C00000"/>
                </a:solidFill>
              </a:rPr>
              <a:t>cu apă şi de </a:t>
            </a:r>
            <a:r>
              <a:rPr lang="ro-RO" sz="2000" dirty="0" smtClean="0">
                <a:solidFill>
                  <a:srgbClr val="C00000"/>
                </a:solidFill>
              </a:rPr>
              <a:t>canalizare – </a:t>
            </a:r>
            <a:r>
              <a:rPr lang="ro-RO" sz="2000" dirty="0" smtClean="0">
                <a:solidFill>
                  <a:schemeClr val="tx1"/>
                </a:solidFill>
              </a:rPr>
              <a:t>se referă la condițiile de î</a:t>
            </a:r>
            <a:r>
              <a:rPr lang="vi-VN" sz="2000" dirty="0" smtClean="0">
                <a:solidFill>
                  <a:schemeClr val="tx1"/>
                </a:solidFill>
              </a:rPr>
              <a:t>ncheiere</a:t>
            </a:r>
            <a:r>
              <a:rPr lang="en-US" sz="2000" dirty="0" smtClean="0">
                <a:solidFill>
                  <a:schemeClr val="tx1"/>
                </a:solidFill>
              </a:rPr>
              <a:t> </a:t>
            </a:r>
            <a:r>
              <a:rPr lang="vi-VN" sz="2000" dirty="0" smtClean="0">
                <a:solidFill>
                  <a:schemeClr val="tx1"/>
                </a:solidFill>
              </a:rPr>
              <a:t>a </a:t>
            </a:r>
            <a:r>
              <a:rPr lang="vi-VN" sz="2000" dirty="0">
                <a:solidFill>
                  <a:schemeClr val="tx1"/>
                </a:solidFill>
              </a:rPr>
              <a:t>contractelor de furnizare a serviciului public de alimentare cu apă şi de canalizare.</a:t>
            </a:r>
          </a:p>
          <a:p>
            <a:pPr algn="just">
              <a:spcBef>
                <a:spcPts val="0"/>
              </a:spcBef>
              <a:spcAft>
                <a:spcPts val="0"/>
              </a:spcAft>
            </a:pPr>
            <a:r>
              <a:rPr lang="ro-RO" sz="2000" b="1" dirty="0">
                <a:solidFill>
                  <a:srgbClr val="C00000"/>
                </a:solidFill>
              </a:rPr>
              <a:t>Secţiunea </a:t>
            </a:r>
            <a:r>
              <a:rPr lang="ro-RO" sz="2000" b="1" dirty="0" smtClean="0">
                <a:solidFill>
                  <a:srgbClr val="C00000"/>
                </a:solidFill>
              </a:rPr>
              <a:t>5.  </a:t>
            </a:r>
            <a:r>
              <a:rPr lang="ro-RO" sz="2000" dirty="0" smtClean="0">
                <a:solidFill>
                  <a:srgbClr val="C00000"/>
                </a:solidFill>
              </a:rPr>
              <a:t>- Drepturile </a:t>
            </a:r>
            <a:r>
              <a:rPr lang="ro-RO" sz="2000" dirty="0">
                <a:solidFill>
                  <a:srgbClr val="C00000"/>
                </a:solidFill>
              </a:rPr>
              <a:t>şi obligaţiile </a:t>
            </a:r>
            <a:r>
              <a:rPr lang="ro-RO" sz="2000" dirty="0" smtClean="0">
                <a:solidFill>
                  <a:srgbClr val="C00000"/>
                </a:solidFill>
              </a:rPr>
              <a:t>părţilor - </a:t>
            </a:r>
            <a:r>
              <a:rPr lang="ro-RO" sz="2000" b="1" dirty="0"/>
              <a:t> </a:t>
            </a:r>
            <a:r>
              <a:rPr lang="ro-RO" sz="2000" dirty="0" smtClean="0">
                <a:solidFill>
                  <a:schemeClr val="tx1"/>
                </a:solidFill>
              </a:rPr>
              <a:t> </a:t>
            </a:r>
            <a:r>
              <a:rPr lang="ro-RO" sz="2000" dirty="0">
                <a:solidFill>
                  <a:schemeClr val="tx1"/>
                </a:solidFill>
              </a:rPr>
              <a:t>completează d</a:t>
            </a:r>
            <a:r>
              <a:rPr lang="vi-VN" sz="2000" dirty="0">
                <a:solidFill>
                  <a:schemeClr val="tx1"/>
                </a:solidFill>
              </a:rPr>
              <a:t>repturile şi obligaţiile consumatorului</a:t>
            </a:r>
            <a:r>
              <a:rPr lang="ro-RO" sz="2000" dirty="0">
                <a:solidFill>
                  <a:schemeClr val="tx1"/>
                </a:solidFill>
              </a:rPr>
              <a:t>; </a:t>
            </a:r>
            <a:r>
              <a:rPr lang="vi-VN" sz="2000" dirty="0">
                <a:solidFill>
                  <a:schemeClr val="tx1"/>
                </a:solidFill>
              </a:rPr>
              <a:t> </a:t>
            </a:r>
            <a:r>
              <a:rPr lang="ro-RO" sz="2000" dirty="0">
                <a:solidFill>
                  <a:schemeClr val="tx1"/>
                </a:solidFill>
              </a:rPr>
              <a:t>d</a:t>
            </a:r>
            <a:r>
              <a:rPr lang="vi-VN" sz="2000" dirty="0">
                <a:solidFill>
                  <a:schemeClr val="tx1"/>
                </a:solidFill>
              </a:rPr>
              <a:t>repturile şi obligaţiile operatorului sistemului public  de alimentare cu apă şi de canalizar</a:t>
            </a:r>
            <a:r>
              <a:rPr lang="ro-RO" sz="2000" dirty="0">
                <a:solidFill>
                  <a:schemeClr val="tx1"/>
                </a:solidFill>
              </a:rPr>
              <a:t>e.</a:t>
            </a:r>
          </a:p>
          <a:p>
            <a:pPr algn="just"/>
            <a:endParaRPr lang="ru-RU" dirty="0"/>
          </a:p>
        </p:txBody>
      </p:sp>
    </p:spTree>
    <p:extLst>
      <p:ext uri="{BB962C8B-B14F-4D97-AF65-F5344CB8AC3E}">
        <p14:creationId xmlns:p14="http://schemas.microsoft.com/office/powerpoint/2010/main" val="4153725089"/>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9155" y="1051964"/>
            <a:ext cx="7776000" cy="850567"/>
          </a:xfrm>
        </p:spPr>
        <p:txBody>
          <a:bodyPr/>
          <a:lstStyle/>
          <a:p>
            <a:pPr algn="ctr"/>
            <a:r>
              <a:rPr lang="vi-VN" sz="2800" b="1" dirty="0">
                <a:solidFill>
                  <a:srgbClr val="FF0000"/>
                </a:solidFill>
              </a:rPr>
              <a:t>Regulamentul cu privire la serviciu public de alimentare cu apă și de canalizare</a:t>
            </a:r>
            <a:endParaRPr lang="ru-RU" sz="2800" b="1" dirty="0"/>
          </a:p>
        </p:txBody>
      </p:sp>
      <p:sp>
        <p:nvSpPr>
          <p:cNvPr id="3" name="Нижний колонтитул 2"/>
          <p:cNvSpPr>
            <a:spLocks noGrp="1"/>
          </p:cNvSpPr>
          <p:nvPr>
            <p:ph type="ftr" sz="quarter" idx="10"/>
          </p:nvPr>
        </p:nvSpPr>
        <p:spPr/>
        <p:txBody>
          <a:bodyPr/>
          <a:lstStyle/>
          <a:p>
            <a:r>
              <a:rPr lang="de-DE"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20/10/2016</a:t>
            </a:fld>
            <a:endParaRPr lang="en-GB" noProof="0" dirty="0"/>
          </a:p>
        </p:txBody>
      </p:sp>
      <p:sp>
        <p:nvSpPr>
          <p:cNvPr id="5" name="Объект 4"/>
          <p:cNvSpPr>
            <a:spLocks noGrp="1"/>
          </p:cNvSpPr>
          <p:nvPr>
            <p:ph idx="1"/>
          </p:nvPr>
        </p:nvSpPr>
        <p:spPr>
          <a:xfrm>
            <a:off x="679155" y="2333766"/>
            <a:ext cx="7776000" cy="3816000"/>
          </a:xfrm>
        </p:spPr>
        <p:txBody>
          <a:bodyPr/>
          <a:lstStyle/>
          <a:p>
            <a:pPr algn="just"/>
            <a:r>
              <a:rPr lang="ro-RO" sz="2400" b="1" dirty="0">
                <a:solidFill>
                  <a:schemeClr val="accent1"/>
                </a:solidFill>
              </a:rPr>
              <a:t>Secţiunea 6 </a:t>
            </a:r>
            <a:r>
              <a:rPr lang="ro-RO" sz="2400" dirty="0">
                <a:solidFill>
                  <a:schemeClr val="accent1"/>
                </a:solidFill>
              </a:rPr>
              <a:t>- Evidenţa volumelor de apă furnizată consumatorilor şi a volumelor de ape uzate evacuate în sistemul </a:t>
            </a:r>
            <a:r>
              <a:rPr lang="ro-RO" sz="2400" dirty="0" smtClean="0">
                <a:solidFill>
                  <a:schemeClr val="accent1"/>
                </a:solidFill>
              </a:rPr>
              <a:t>public de </a:t>
            </a:r>
            <a:r>
              <a:rPr lang="ro-RO" sz="2400" dirty="0">
                <a:solidFill>
                  <a:schemeClr val="accent1"/>
                </a:solidFill>
              </a:rPr>
              <a:t>canalizare </a:t>
            </a:r>
            <a:r>
              <a:rPr lang="ro-RO" sz="2400" dirty="0">
                <a:solidFill>
                  <a:schemeClr val="tx1"/>
                </a:solidFill>
              </a:rPr>
              <a:t>– reglementează modalitatea de e</a:t>
            </a:r>
            <a:r>
              <a:rPr lang="vi-VN" sz="2400" dirty="0">
                <a:solidFill>
                  <a:schemeClr val="tx1"/>
                </a:solidFill>
              </a:rPr>
              <a:t>videnţ</a:t>
            </a:r>
            <a:r>
              <a:rPr lang="ro-RO" sz="2400" dirty="0">
                <a:solidFill>
                  <a:schemeClr val="tx1"/>
                </a:solidFill>
              </a:rPr>
              <a:t>ă a</a:t>
            </a:r>
            <a:r>
              <a:rPr lang="vi-VN" sz="2400" dirty="0">
                <a:solidFill>
                  <a:schemeClr val="tx1"/>
                </a:solidFill>
              </a:rPr>
              <a:t> volumelor de apă furnizată consumatorilor de către operator şi recepţionarea apei uzate.</a:t>
            </a:r>
          </a:p>
          <a:p>
            <a:pPr lvl="0" algn="just"/>
            <a:r>
              <a:rPr lang="ro-RO" sz="2400" b="1" dirty="0">
                <a:solidFill>
                  <a:schemeClr val="accent1"/>
                </a:solidFill>
              </a:rPr>
              <a:t>Secţiunea 7 </a:t>
            </a:r>
            <a:r>
              <a:rPr lang="ro-RO" sz="2400" dirty="0">
                <a:solidFill>
                  <a:schemeClr val="accent1"/>
                </a:solidFill>
              </a:rPr>
              <a:t>- Facturarea şi plata serviciului public de alimentare cu apă şi de canalizare </a:t>
            </a:r>
            <a:r>
              <a:rPr lang="ro-RO" sz="2400" dirty="0">
                <a:solidFill>
                  <a:schemeClr val="tx1"/>
                </a:solidFill>
              </a:rPr>
              <a:t>– stabilește forma de plată pentru serviciul furnizat, inclusiv achitarea serviciului în cazul constatării consumului fraudulos.</a:t>
            </a:r>
            <a:endParaRPr lang="ru-RU" sz="2400" dirty="0">
              <a:solidFill>
                <a:schemeClr val="tx1"/>
              </a:solidFill>
            </a:endParaRPr>
          </a:p>
          <a:p>
            <a:endParaRPr lang="ro-RO" sz="2000" dirty="0" smtClean="0"/>
          </a:p>
          <a:p>
            <a:endParaRPr lang="ru-RU" sz="2000" dirty="0"/>
          </a:p>
        </p:txBody>
      </p:sp>
    </p:spTree>
    <p:extLst>
      <p:ext uri="{BB962C8B-B14F-4D97-AF65-F5344CB8AC3E}">
        <p14:creationId xmlns:p14="http://schemas.microsoft.com/office/powerpoint/2010/main" val="2863985168"/>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095536"/>
            <a:ext cx="7776000" cy="795976"/>
          </a:xfrm>
        </p:spPr>
        <p:txBody>
          <a:bodyPr/>
          <a:lstStyle/>
          <a:p>
            <a:pPr algn="ctr"/>
            <a:r>
              <a:rPr lang="vi-VN" sz="2800" b="1" dirty="0">
                <a:solidFill>
                  <a:srgbClr val="FF0000"/>
                </a:solidFill>
              </a:rPr>
              <a:t>Regulamentul cu privire la serviciu public de alimentare cu apă și de canalizare</a:t>
            </a:r>
            <a:endParaRPr lang="ru-RU" sz="2800" b="1" dirty="0"/>
          </a:p>
        </p:txBody>
      </p:sp>
      <p:sp>
        <p:nvSpPr>
          <p:cNvPr id="3" name="Нижний колонтитул 2"/>
          <p:cNvSpPr>
            <a:spLocks noGrp="1"/>
          </p:cNvSpPr>
          <p:nvPr>
            <p:ph type="ftr" sz="quarter" idx="10"/>
          </p:nvPr>
        </p:nvSpPr>
        <p:spPr/>
        <p:txBody>
          <a:bodyPr/>
          <a:lstStyle/>
          <a:p>
            <a:r>
              <a:rPr lang="de-DE"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20/10/2016</a:t>
            </a:fld>
            <a:endParaRPr lang="en-GB" noProof="0" dirty="0"/>
          </a:p>
        </p:txBody>
      </p:sp>
      <p:sp>
        <p:nvSpPr>
          <p:cNvPr id="5" name="Объект 4"/>
          <p:cNvSpPr>
            <a:spLocks noGrp="1"/>
          </p:cNvSpPr>
          <p:nvPr>
            <p:ph idx="1"/>
          </p:nvPr>
        </p:nvSpPr>
        <p:spPr>
          <a:xfrm>
            <a:off x="684000" y="2328256"/>
            <a:ext cx="7776000" cy="3816000"/>
          </a:xfrm>
        </p:spPr>
        <p:txBody>
          <a:bodyPr/>
          <a:lstStyle/>
          <a:p>
            <a:pPr algn="just"/>
            <a:r>
              <a:rPr lang="ro-RO" sz="2000" b="1" dirty="0">
                <a:solidFill>
                  <a:srgbClr val="C00000"/>
                </a:solidFill>
              </a:rPr>
              <a:t>Secţiunea 8</a:t>
            </a:r>
            <a:r>
              <a:rPr lang="ro-RO" sz="2000" b="1" dirty="0" smtClean="0">
                <a:solidFill>
                  <a:srgbClr val="C00000"/>
                </a:solidFill>
              </a:rPr>
              <a:t>. </a:t>
            </a:r>
            <a:r>
              <a:rPr lang="ro-RO" sz="2000" dirty="0" smtClean="0">
                <a:solidFill>
                  <a:srgbClr val="C00000"/>
                </a:solidFill>
              </a:rPr>
              <a:t>-  </a:t>
            </a:r>
            <a:r>
              <a:rPr lang="ro-RO" sz="2000" dirty="0">
                <a:solidFill>
                  <a:srgbClr val="C00000"/>
                </a:solidFill>
              </a:rPr>
              <a:t>Deconectarea, reconectarea instalaţiilor interne de apă şi de canalizare, întreruperi şi limitări la furnizarea serviciului </a:t>
            </a:r>
            <a:br>
              <a:rPr lang="ro-RO" sz="2000" dirty="0">
                <a:solidFill>
                  <a:srgbClr val="C00000"/>
                </a:solidFill>
              </a:rPr>
            </a:br>
            <a:r>
              <a:rPr lang="ro-RO" sz="2000" dirty="0">
                <a:solidFill>
                  <a:srgbClr val="C00000"/>
                </a:solidFill>
              </a:rPr>
              <a:t>public de alimentare cu apă şi/sau de </a:t>
            </a:r>
            <a:r>
              <a:rPr lang="ro-RO" sz="2000" dirty="0" smtClean="0">
                <a:solidFill>
                  <a:srgbClr val="C00000"/>
                </a:solidFill>
              </a:rPr>
              <a:t>canalizare </a:t>
            </a:r>
            <a:r>
              <a:rPr lang="ro-RO" sz="2000" dirty="0" smtClean="0">
                <a:solidFill>
                  <a:srgbClr val="FF0000"/>
                </a:solidFill>
              </a:rPr>
              <a:t> </a:t>
            </a:r>
            <a:r>
              <a:rPr lang="ro-RO" sz="2000" dirty="0">
                <a:solidFill>
                  <a:schemeClr val="tx1"/>
                </a:solidFill>
              </a:rPr>
              <a:t>– indică condițiile în care operează suspendarea, limitarea şi întreruperea serviciului public de alimentare cu apă şi de canalizare.</a:t>
            </a:r>
            <a:endParaRPr lang="ru-RU" sz="2000" dirty="0">
              <a:solidFill>
                <a:schemeClr val="tx1"/>
              </a:solidFill>
            </a:endParaRPr>
          </a:p>
          <a:p>
            <a:pPr lvl="0" algn="just"/>
            <a:r>
              <a:rPr lang="ro-RO" sz="2000" b="1" dirty="0" smtClean="0">
                <a:solidFill>
                  <a:srgbClr val="C00000"/>
                </a:solidFill>
              </a:rPr>
              <a:t>Secţiunea 9</a:t>
            </a:r>
            <a:r>
              <a:rPr lang="ro-RO" sz="2000" dirty="0" smtClean="0">
                <a:solidFill>
                  <a:srgbClr val="C00000"/>
                </a:solidFill>
              </a:rPr>
              <a:t>.</a:t>
            </a:r>
            <a:r>
              <a:rPr lang="ro-RO" sz="2000" b="1" dirty="0">
                <a:solidFill>
                  <a:srgbClr val="C00000"/>
                </a:solidFill>
              </a:rPr>
              <a:t> </a:t>
            </a:r>
            <a:r>
              <a:rPr lang="ro-RO" sz="2000" b="1" dirty="0" smtClean="0">
                <a:solidFill>
                  <a:srgbClr val="C00000"/>
                </a:solidFill>
              </a:rPr>
              <a:t>- </a:t>
            </a:r>
            <a:r>
              <a:rPr lang="ro-RO" sz="2000" dirty="0" smtClean="0">
                <a:solidFill>
                  <a:srgbClr val="C00000"/>
                </a:solidFill>
              </a:rPr>
              <a:t>Reclamaţiile </a:t>
            </a:r>
            <a:r>
              <a:rPr lang="ro-RO" sz="2000" dirty="0">
                <a:solidFill>
                  <a:srgbClr val="C00000"/>
                </a:solidFill>
              </a:rPr>
              <a:t>consumatorilor şi procedurile </a:t>
            </a:r>
            <a:br>
              <a:rPr lang="ro-RO" sz="2000" dirty="0">
                <a:solidFill>
                  <a:srgbClr val="C00000"/>
                </a:solidFill>
              </a:rPr>
            </a:br>
            <a:r>
              <a:rPr lang="ro-RO" sz="2000" dirty="0">
                <a:solidFill>
                  <a:srgbClr val="C00000"/>
                </a:solidFill>
              </a:rPr>
              <a:t>de soluţionare a </a:t>
            </a:r>
            <a:r>
              <a:rPr lang="ro-RO" sz="2000" dirty="0" smtClean="0">
                <a:solidFill>
                  <a:srgbClr val="C00000"/>
                </a:solidFill>
              </a:rPr>
              <a:t>neînțelegerilor </a:t>
            </a:r>
            <a:r>
              <a:rPr lang="ro-RO" sz="2000" dirty="0" smtClean="0">
                <a:solidFill>
                  <a:schemeClr val="tx1"/>
                </a:solidFill>
              </a:rPr>
              <a:t>- </a:t>
            </a:r>
            <a:r>
              <a:rPr lang="en-US" sz="2000" dirty="0" smtClean="0">
                <a:solidFill>
                  <a:schemeClr val="tx1"/>
                </a:solidFill>
              </a:rPr>
              <a:t> </a:t>
            </a:r>
            <a:r>
              <a:rPr lang="ro-RO" sz="2000" dirty="0">
                <a:solidFill>
                  <a:schemeClr val="tx1"/>
                </a:solidFill>
              </a:rPr>
              <a:t>statuează  procedura de soluţionare a neînţelegerilor dintre operator şi consumator care apar pe parcursul derulării contractului privind furnizarea serviciului public de alimentare cu apă şi de canalizare.</a:t>
            </a:r>
          </a:p>
          <a:p>
            <a:endParaRPr lang="ru-RU" dirty="0"/>
          </a:p>
        </p:txBody>
      </p:sp>
    </p:spTree>
    <p:extLst>
      <p:ext uri="{BB962C8B-B14F-4D97-AF65-F5344CB8AC3E}">
        <p14:creationId xmlns:p14="http://schemas.microsoft.com/office/powerpoint/2010/main" val="523865144"/>
      </p:ext>
    </p:extLst>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101063"/>
            <a:ext cx="7776000" cy="888408"/>
          </a:xfrm>
        </p:spPr>
        <p:txBody>
          <a:bodyPr/>
          <a:lstStyle/>
          <a:p>
            <a:pPr algn="ctr"/>
            <a:r>
              <a:rPr lang="en-US" b="1" dirty="0" err="1" smtClean="0">
                <a:solidFill>
                  <a:srgbClr val="FF0000"/>
                </a:solidFill>
              </a:rPr>
              <a:t>Anexele</a:t>
            </a:r>
            <a:r>
              <a:rPr lang="en-US" b="1" dirty="0" smtClean="0">
                <a:solidFill>
                  <a:srgbClr val="FF0000"/>
                </a:solidFill>
              </a:rPr>
              <a:t>  r</a:t>
            </a:r>
            <a:r>
              <a:rPr lang="vi-VN" b="1" dirty="0" smtClean="0">
                <a:solidFill>
                  <a:srgbClr val="FF0000"/>
                </a:solidFill>
              </a:rPr>
              <a:t>egulamentul</a:t>
            </a:r>
            <a:r>
              <a:rPr lang="en-US" b="1" dirty="0" err="1" smtClean="0">
                <a:solidFill>
                  <a:srgbClr val="FF0000"/>
                </a:solidFill>
              </a:rPr>
              <a:t>ui</a:t>
            </a:r>
            <a:r>
              <a:rPr lang="vi-VN" b="1" dirty="0" smtClean="0">
                <a:solidFill>
                  <a:srgbClr val="FF0000"/>
                </a:solidFill>
              </a:rPr>
              <a:t> </a:t>
            </a:r>
            <a:r>
              <a:rPr lang="vi-VN" b="1" dirty="0">
                <a:solidFill>
                  <a:srgbClr val="FF0000"/>
                </a:solidFill>
              </a:rPr>
              <a:t>cu privire la serviciu public de alimentare cu apă și de canalizare</a:t>
            </a:r>
            <a:endParaRPr lang="ru-RU" dirty="0"/>
          </a:p>
        </p:txBody>
      </p:sp>
      <p:sp>
        <p:nvSpPr>
          <p:cNvPr id="3" name="Нижний колонтитул 2"/>
          <p:cNvSpPr>
            <a:spLocks noGrp="1"/>
          </p:cNvSpPr>
          <p:nvPr>
            <p:ph type="ftr" sz="quarter" idx="10"/>
          </p:nvPr>
        </p:nvSpPr>
        <p:spPr/>
        <p:txBody>
          <a:bodyPr/>
          <a:lstStyle/>
          <a:p>
            <a:r>
              <a:rPr lang="de-DE"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20/10/2016</a:t>
            </a:fld>
            <a:endParaRPr lang="en-GB" noProof="0" dirty="0"/>
          </a:p>
        </p:txBody>
      </p:sp>
      <p:sp>
        <p:nvSpPr>
          <p:cNvPr id="5" name="Объект 4"/>
          <p:cNvSpPr>
            <a:spLocks noGrp="1"/>
          </p:cNvSpPr>
          <p:nvPr>
            <p:ph idx="1"/>
          </p:nvPr>
        </p:nvSpPr>
        <p:spPr>
          <a:xfrm>
            <a:off x="684000" y="2306472"/>
            <a:ext cx="7776000" cy="3957528"/>
          </a:xfrm>
        </p:spPr>
        <p:txBody>
          <a:bodyPr/>
          <a:lstStyle/>
          <a:p>
            <a:pPr marL="342900" indent="-342900" algn="just">
              <a:spcBef>
                <a:spcPts val="0"/>
              </a:spcBef>
              <a:spcAft>
                <a:spcPts val="0"/>
              </a:spcAft>
              <a:buFont typeface="Wingdings" panose="05000000000000000000" pitchFamily="2" charset="2"/>
              <a:buChar char="Ø"/>
            </a:pPr>
            <a:r>
              <a:rPr lang="ro-RO" sz="2000" dirty="0" smtClean="0">
                <a:solidFill>
                  <a:schemeClr val="accent1">
                    <a:lumMod val="75000"/>
                  </a:schemeClr>
                </a:solidFill>
              </a:rPr>
              <a:t>Anexa</a:t>
            </a:r>
            <a:r>
              <a:rPr lang="en-US" sz="2000" dirty="0" smtClean="0">
                <a:solidFill>
                  <a:schemeClr val="accent1">
                    <a:lumMod val="75000"/>
                  </a:schemeClr>
                </a:solidFill>
              </a:rPr>
              <a:t> </a:t>
            </a:r>
            <a:r>
              <a:rPr lang="ro-RO" sz="2000" dirty="0" smtClean="0">
                <a:solidFill>
                  <a:schemeClr val="accent1">
                    <a:lumMod val="75000"/>
                  </a:schemeClr>
                </a:solidFill>
              </a:rPr>
              <a:t> nr.1</a:t>
            </a:r>
            <a:r>
              <a:rPr lang="en-US" sz="2000" dirty="0" smtClean="0">
                <a:solidFill>
                  <a:schemeClr val="accent1">
                    <a:lumMod val="75000"/>
                  </a:schemeClr>
                </a:solidFill>
              </a:rPr>
              <a:t>  </a:t>
            </a:r>
            <a:r>
              <a:rPr lang="ro-RO" sz="2000" dirty="0" smtClean="0">
                <a:solidFill>
                  <a:schemeClr val="tx1"/>
                </a:solidFill>
              </a:rPr>
              <a:t>AVIZ </a:t>
            </a:r>
            <a:r>
              <a:rPr lang="ro-RO" sz="2000" dirty="0">
                <a:solidFill>
                  <a:schemeClr val="tx1"/>
                </a:solidFill>
              </a:rPr>
              <a:t>DE BRANŞARE/RACORDARE </a:t>
            </a:r>
            <a:endParaRPr lang="en-US" sz="2000" dirty="0" smtClean="0">
              <a:solidFill>
                <a:schemeClr val="tx1"/>
              </a:solidFill>
            </a:endParaRPr>
          </a:p>
          <a:p>
            <a:pPr marL="342900" indent="-342900" algn="just">
              <a:spcBef>
                <a:spcPts val="0"/>
              </a:spcBef>
              <a:spcAft>
                <a:spcPts val="0"/>
              </a:spcAft>
              <a:buFont typeface="Wingdings" panose="05000000000000000000" pitchFamily="2" charset="2"/>
              <a:buChar char="Ø"/>
            </a:pPr>
            <a:endParaRPr lang="en-US" sz="2000" dirty="0" smtClean="0">
              <a:solidFill>
                <a:schemeClr val="tx1"/>
              </a:solidFill>
            </a:endParaRPr>
          </a:p>
          <a:p>
            <a:pPr marL="342900" indent="-342900" algn="just">
              <a:spcBef>
                <a:spcPts val="0"/>
              </a:spcBef>
              <a:spcAft>
                <a:spcPts val="0"/>
              </a:spcAft>
              <a:buFont typeface="Wingdings" panose="05000000000000000000" pitchFamily="2" charset="2"/>
              <a:buChar char="Ø"/>
            </a:pPr>
            <a:r>
              <a:rPr lang="en-US" sz="2000" dirty="0" err="1" smtClean="0">
                <a:solidFill>
                  <a:schemeClr val="accent1">
                    <a:lumMod val="75000"/>
                  </a:schemeClr>
                </a:solidFill>
              </a:rPr>
              <a:t>Anexa</a:t>
            </a:r>
            <a:r>
              <a:rPr lang="en-US" sz="2000" dirty="0" smtClean="0">
                <a:solidFill>
                  <a:schemeClr val="accent1">
                    <a:lumMod val="75000"/>
                  </a:schemeClr>
                </a:solidFill>
              </a:rPr>
              <a:t> nr.2 </a:t>
            </a:r>
            <a:r>
              <a:rPr lang="ro-RO" sz="2000" dirty="0" smtClean="0">
                <a:solidFill>
                  <a:schemeClr val="tx1"/>
                </a:solidFill>
              </a:rPr>
              <a:t>CLAUZELE </a:t>
            </a:r>
            <a:r>
              <a:rPr lang="ro-RO" sz="2000" dirty="0">
                <a:solidFill>
                  <a:schemeClr val="tx1"/>
                </a:solidFill>
              </a:rPr>
              <a:t>OBLIGATORII </a:t>
            </a:r>
            <a:r>
              <a:rPr lang="en-US" sz="2000" dirty="0" smtClean="0">
                <a:solidFill>
                  <a:schemeClr val="tx1"/>
                </a:solidFill>
              </a:rPr>
              <a:t> </a:t>
            </a:r>
            <a:r>
              <a:rPr lang="ro-RO" sz="2000" dirty="0" smtClean="0">
                <a:solidFill>
                  <a:schemeClr val="tx1"/>
                </a:solidFill>
              </a:rPr>
              <a:t>ale </a:t>
            </a:r>
            <a:r>
              <a:rPr lang="ro-RO" sz="2000" dirty="0">
                <a:solidFill>
                  <a:schemeClr val="tx1"/>
                </a:solidFill>
              </a:rPr>
              <a:t>contractului de furnizare a serviciului </a:t>
            </a:r>
            <a:r>
              <a:rPr lang="ro-RO" sz="2000" dirty="0" smtClean="0">
                <a:solidFill>
                  <a:schemeClr val="tx1"/>
                </a:solidFill>
              </a:rPr>
              <a:t>public de </a:t>
            </a:r>
            <a:r>
              <a:rPr lang="ro-RO" sz="2000" dirty="0">
                <a:solidFill>
                  <a:schemeClr val="tx1"/>
                </a:solidFill>
              </a:rPr>
              <a:t>alimentare cu apă şi de canalizare </a:t>
            </a:r>
            <a:endParaRPr lang="en-US" sz="2000" dirty="0" smtClean="0">
              <a:solidFill>
                <a:schemeClr val="tx1"/>
              </a:solidFill>
            </a:endParaRPr>
          </a:p>
          <a:p>
            <a:pPr algn="just">
              <a:spcBef>
                <a:spcPts val="0"/>
              </a:spcBef>
              <a:spcAft>
                <a:spcPts val="0"/>
              </a:spcAft>
            </a:pPr>
            <a:endParaRPr lang="ru-RU" sz="2000" dirty="0">
              <a:solidFill>
                <a:schemeClr val="tx1"/>
              </a:solidFill>
            </a:endParaRPr>
          </a:p>
          <a:p>
            <a:pPr marL="342900" indent="-342900" algn="just">
              <a:spcBef>
                <a:spcPts val="0"/>
              </a:spcBef>
              <a:spcAft>
                <a:spcPts val="0"/>
              </a:spcAft>
              <a:buFont typeface="Wingdings" panose="05000000000000000000" pitchFamily="2" charset="2"/>
              <a:buChar char="Ø"/>
            </a:pPr>
            <a:r>
              <a:rPr lang="en-US" sz="2000" dirty="0" err="1" smtClean="0">
                <a:solidFill>
                  <a:schemeClr val="accent1">
                    <a:lumMod val="75000"/>
                  </a:schemeClr>
                </a:solidFill>
              </a:rPr>
              <a:t>Anexa</a:t>
            </a:r>
            <a:r>
              <a:rPr lang="en-US" sz="2000" dirty="0">
                <a:solidFill>
                  <a:schemeClr val="accent1">
                    <a:lumMod val="75000"/>
                  </a:schemeClr>
                </a:solidFill>
              </a:rPr>
              <a:t> </a:t>
            </a:r>
            <a:r>
              <a:rPr lang="en-US" sz="2000" dirty="0" smtClean="0">
                <a:solidFill>
                  <a:schemeClr val="accent1">
                    <a:lumMod val="75000"/>
                  </a:schemeClr>
                </a:solidFill>
              </a:rPr>
              <a:t>nr.3 </a:t>
            </a:r>
            <a:r>
              <a:rPr lang="ro-RO" sz="2000" dirty="0" smtClean="0">
                <a:solidFill>
                  <a:schemeClr val="tx1"/>
                </a:solidFill>
              </a:rPr>
              <a:t>PROCES-VERBAL </a:t>
            </a:r>
            <a:r>
              <a:rPr lang="ro-RO" sz="2000" dirty="0">
                <a:solidFill>
                  <a:schemeClr val="tx1"/>
                </a:solidFill>
              </a:rPr>
              <a:t>de dare în exploatare a </a:t>
            </a:r>
            <a:r>
              <a:rPr lang="ro-RO" sz="2000" dirty="0" smtClean="0">
                <a:solidFill>
                  <a:schemeClr val="tx1"/>
                </a:solidFill>
              </a:rPr>
              <a:t>contorului</a:t>
            </a:r>
            <a:endParaRPr lang="en-US" sz="2000" dirty="0" smtClean="0">
              <a:solidFill>
                <a:schemeClr val="tx1"/>
              </a:solidFill>
            </a:endParaRPr>
          </a:p>
          <a:p>
            <a:pPr marL="342900" indent="-342900" algn="just">
              <a:spcBef>
                <a:spcPts val="0"/>
              </a:spcBef>
              <a:spcAft>
                <a:spcPts val="0"/>
              </a:spcAft>
              <a:buFont typeface="Wingdings" panose="05000000000000000000" pitchFamily="2" charset="2"/>
              <a:buChar char="Ø"/>
            </a:pPr>
            <a:endParaRPr lang="ru-RU" sz="2000" dirty="0">
              <a:solidFill>
                <a:schemeClr val="tx1"/>
              </a:solidFill>
            </a:endParaRPr>
          </a:p>
          <a:p>
            <a:pPr marL="342900" indent="-342900" algn="just">
              <a:spcBef>
                <a:spcPts val="0"/>
              </a:spcBef>
              <a:spcAft>
                <a:spcPts val="0"/>
              </a:spcAft>
              <a:buFont typeface="Wingdings" panose="05000000000000000000" pitchFamily="2" charset="2"/>
              <a:buChar char="Ø"/>
            </a:pPr>
            <a:r>
              <a:rPr lang="en-US" sz="2000" dirty="0" err="1">
                <a:solidFill>
                  <a:schemeClr val="accent1">
                    <a:lumMod val="75000"/>
                  </a:schemeClr>
                </a:solidFill>
              </a:rPr>
              <a:t>Anexa</a:t>
            </a:r>
            <a:r>
              <a:rPr lang="en-US" sz="2000" dirty="0">
                <a:solidFill>
                  <a:schemeClr val="accent1">
                    <a:lumMod val="75000"/>
                  </a:schemeClr>
                </a:solidFill>
              </a:rPr>
              <a:t> </a:t>
            </a:r>
            <a:r>
              <a:rPr lang="en-US" sz="2000" dirty="0" smtClean="0">
                <a:solidFill>
                  <a:schemeClr val="accent1">
                    <a:lumMod val="75000"/>
                  </a:schemeClr>
                </a:solidFill>
              </a:rPr>
              <a:t> nr.4    </a:t>
            </a:r>
            <a:r>
              <a:rPr lang="it-IT" sz="2000" dirty="0" smtClean="0">
                <a:solidFill>
                  <a:schemeClr val="tx1"/>
                </a:solidFill>
              </a:rPr>
              <a:t>ACT  de </a:t>
            </a:r>
            <a:r>
              <a:rPr lang="it-IT" sz="2000" dirty="0">
                <a:solidFill>
                  <a:schemeClr val="tx1"/>
                </a:solidFill>
              </a:rPr>
              <a:t>depistare a </a:t>
            </a:r>
            <a:r>
              <a:rPr lang="ro-RO" sz="2000" dirty="0">
                <a:solidFill>
                  <a:schemeClr val="tx1"/>
                </a:solidFill>
              </a:rPr>
              <a:t>consumului fraudulos</a:t>
            </a:r>
            <a:r>
              <a:rPr lang="it-IT" sz="2000" dirty="0">
                <a:solidFill>
                  <a:schemeClr val="tx1"/>
                </a:solidFill>
              </a:rPr>
              <a:t> </a:t>
            </a:r>
            <a:endParaRPr lang="ru-RU" sz="2000" dirty="0">
              <a:solidFill>
                <a:schemeClr val="tx1"/>
              </a:solidFill>
            </a:endParaRPr>
          </a:p>
          <a:p>
            <a:endParaRPr lang="ru-RU" dirty="0">
              <a:solidFill>
                <a:schemeClr val="tx1"/>
              </a:solidFill>
            </a:endParaRPr>
          </a:p>
        </p:txBody>
      </p:sp>
    </p:spTree>
    <p:extLst>
      <p:ext uri="{BB962C8B-B14F-4D97-AF65-F5344CB8AC3E}">
        <p14:creationId xmlns:p14="http://schemas.microsoft.com/office/powerpoint/2010/main" val="1909763094"/>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9155" y="815541"/>
            <a:ext cx="7776000" cy="1023582"/>
          </a:xfrm>
        </p:spPr>
        <p:txBody>
          <a:bodyPr/>
          <a:lstStyle/>
          <a:p>
            <a:pPr algn="ctr"/>
            <a:r>
              <a:rPr lang="ro-RO" sz="2800" b="1" dirty="0">
                <a:solidFill>
                  <a:srgbClr val="FF0000"/>
                </a:solidFill>
              </a:rPr>
              <a:t>Autorități de </a:t>
            </a:r>
            <a:r>
              <a:rPr lang="ro-RO" sz="2800" b="1" dirty="0" smtClean="0">
                <a:solidFill>
                  <a:srgbClr val="FF0000"/>
                </a:solidFill>
              </a:rPr>
              <a:t>reglementare:</a:t>
            </a:r>
            <a:br>
              <a:rPr lang="ro-RO" sz="2800" b="1" dirty="0" smtClean="0">
                <a:solidFill>
                  <a:srgbClr val="FF0000"/>
                </a:solidFill>
              </a:rPr>
            </a:br>
            <a:r>
              <a:rPr lang="ro-RO" sz="2800" b="1" dirty="0" smtClean="0">
                <a:solidFill>
                  <a:srgbClr val="FF0000"/>
                </a:solidFill>
              </a:rPr>
              <a:t>Ministerul Mediului </a:t>
            </a:r>
            <a:r>
              <a:rPr lang="ro-RO" dirty="0" smtClean="0">
                <a:solidFill>
                  <a:schemeClr val="tx1"/>
                </a:solidFill>
              </a:rPr>
              <a:t/>
            </a:r>
            <a:br>
              <a:rPr lang="ro-RO" dirty="0" smtClean="0">
                <a:solidFill>
                  <a:schemeClr val="tx1"/>
                </a:solidFill>
              </a:rPr>
            </a:br>
            <a:r>
              <a:rPr lang="ro-RO" dirty="0">
                <a:solidFill>
                  <a:schemeClr val="tx1"/>
                </a:solidFill>
              </a:rPr>
              <a:t/>
            </a:r>
            <a:br>
              <a:rPr lang="ro-RO" dirty="0">
                <a:solidFill>
                  <a:schemeClr val="tx1"/>
                </a:solidFill>
              </a:rPr>
            </a:br>
            <a:endParaRPr lang="ru-RU" dirty="0"/>
          </a:p>
        </p:txBody>
      </p:sp>
      <p:sp>
        <p:nvSpPr>
          <p:cNvPr id="3" name="Нижний колонтитул 2"/>
          <p:cNvSpPr>
            <a:spLocks noGrp="1"/>
          </p:cNvSpPr>
          <p:nvPr>
            <p:ph type="ftr" sz="quarter" idx="10"/>
          </p:nvPr>
        </p:nvSpPr>
        <p:spPr/>
        <p:txBody>
          <a:bodyPr/>
          <a:lstStyle/>
          <a:p>
            <a:r>
              <a:rPr lang="de-DE" dirty="0"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20/10/2016</a:t>
            </a:fld>
            <a:endParaRPr lang="en-GB" noProof="0" dirty="0"/>
          </a:p>
        </p:txBody>
      </p:sp>
      <p:sp>
        <p:nvSpPr>
          <p:cNvPr id="5" name="Объект 4"/>
          <p:cNvSpPr>
            <a:spLocks noGrp="1"/>
          </p:cNvSpPr>
          <p:nvPr>
            <p:ph idx="1"/>
          </p:nvPr>
        </p:nvSpPr>
        <p:spPr>
          <a:xfrm>
            <a:off x="679155" y="1839122"/>
            <a:ext cx="7776000" cy="4438847"/>
          </a:xfrm>
        </p:spPr>
        <p:txBody>
          <a:bodyPr/>
          <a:lstStyle/>
          <a:p>
            <a:pPr algn="ctr">
              <a:spcBef>
                <a:spcPts val="0"/>
              </a:spcBef>
              <a:spcAft>
                <a:spcPts val="0"/>
              </a:spcAft>
            </a:pPr>
            <a:r>
              <a:rPr lang="vi-VN" sz="2200" b="1" dirty="0" smtClean="0">
                <a:solidFill>
                  <a:schemeClr val="tx1"/>
                </a:solidFill>
              </a:rPr>
              <a:t> </a:t>
            </a:r>
            <a:r>
              <a:rPr lang="ro-RO" sz="2200" b="1" dirty="0">
                <a:solidFill>
                  <a:schemeClr val="tx1"/>
                </a:solidFill>
              </a:rPr>
              <a:t> </a:t>
            </a:r>
            <a:r>
              <a:rPr lang="ro-RO" sz="2200" b="1" dirty="0" smtClean="0">
                <a:solidFill>
                  <a:schemeClr val="tx1"/>
                </a:solidFill>
              </a:rPr>
              <a:t>       </a:t>
            </a:r>
          </a:p>
          <a:p>
            <a:pPr algn="ctr">
              <a:spcBef>
                <a:spcPts val="0"/>
              </a:spcBef>
              <a:spcAft>
                <a:spcPts val="0"/>
              </a:spcAft>
            </a:pPr>
            <a:r>
              <a:rPr lang="vi-VN" sz="2200" b="1" dirty="0" smtClean="0">
                <a:solidFill>
                  <a:schemeClr val="tx1"/>
                </a:solidFill>
              </a:rPr>
              <a:t>Ministerul </a:t>
            </a:r>
            <a:r>
              <a:rPr lang="vi-VN" sz="2200" b="1" dirty="0">
                <a:solidFill>
                  <a:schemeClr val="tx1"/>
                </a:solidFill>
              </a:rPr>
              <a:t>Mediului </a:t>
            </a:r>
            <a:r>
              <a:rPr lang="vi-VN" sz="2200" b="1" dirty="0" smtClean="0">
                <a:solidFill>
                  <a:schemeClr val="tx1"/>
                </a:solidFill>
              </a:rPr>
              <a:t> </a:t>
            </a:r>
            <a:r>
              <a:rPr lang="vi-VN" sz="2200" dirty="0">
                <a:solidFill>
                  <a:schemeClr val="tx1"/>
                </a:solidFill>
              </a:rPr>
              <a:t>este organul central de specialitate al administraţiei publice care elaborează şi promovează politica statului în domeniul protecţiei mediului şi utilizării raţionale a resurselor naturale, managementului deşeurilor, conservării biodiversităţii, cercetărilor geologice, folosirii şi protecţiei subsolului, hidroamelioraţiei, gospodăririi resurselor de apă, </a:t>
            </a:r>
            <a:r>
              <a:rPr lang="vi-VN" sz="2200" b="1" dirty="0" smtClean="0">
                <a:solidFill>
                  <a:schemeClr val="tx1"/>
                </a:solidFill>
              </a:rPr>
              <a:t>aprovizionării </a:t>
            </a:r>
            <a:r>
              <a:rPr lang="vi-VN" sz="2200" b="1" dirty="0">
                <a:solidFill>
                  <a:schemeClr val="tx1"/>
                </a:solidFill>
              </a:rPr>
              <a:t>cu apă şi canalizare</a:t>
            </a:r>
            <a:r>
              <a:rPr lang="vi-VN" sz="2200" dirty="0">
                <a:solidFill>
                  <a:schemeClr val="tx1"/>
                </a:solidFill>
              </a:rPr>
              <a:t>, </a:t>
            </a:r>
            <a:endParaRPr lang="ro-RO" sz="2200" dirty="0" smtClean="0">
              <a:solidFill>
                <a:schemeClr val="tx1"/>
              </a:solidFill>
            </a:endParaRPr>
          </a:p>
          <a:p>
            <a:pPr algn="ctr">
              <a:spcBef>
                <a:spcPts val="0"/>
              </a:spcBef>
              <a:spcAft>
                <a:spcPts val="0"/>
              </a:spcAft>
            </a:pPr>
            <a:r>
              <a:rPr lang="vi-VN" sz="2200" dirty="0" smtClean="0">
                <a:solidFill>
                  <a:schemeClr val="tx1"/>
                </a:solidFill>
              </a:rPr>
              <a:t>reglementării </a:t>
            </a:r>
            <a:r>
              <a:rPr lang="vi-VN" sz="2200" dirty="0">
                <a:solidFill>
                  <a:schemeClr val="tx1"/>
                </a:solidFill>
              </a:rPr>
              <a:t>activităţilor nucleare şi radiologice, controlului ecologic de stat, hidrometeorologiei şi monitoringului calităţii mediului.</a:t>
            </a:r>
            <a:endParaRPr lang="ru-RU" sz="2200" dirty="0">
              <a:solidFill>
                <a:schemeClr val="tx1"/>
              </a:solidFill>
            </a:endParaRPr>
          </a:p>
        </p:txBody>
      </p:sp>
    </p:spTree>
    <p:extLst>
      <p:ext uri="{BB962C8B-B14F-4D97-AF65-F5344CB8AC3E}">
        <p14:creationId xmlns:p14="http://schemas.microsoft.com/office/powerpoint/2010/main" val="2483152896"/>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9155" y="833459"/>
            <a:ext cx="7776000" cy="614546"/>
          </a:xfrm>
        </p:spPr>
        <p:txBody>
          <a:bodyPr/>
          <a:lstStyle/>
          <a:p>
            <a:pPr algn="ctr"/>
            <a:r>
              <a:rPr lang="ro-RO" sz="2800" b="1" dirty="0">
                <a:solidFill>
                  <a:srgbClr val="FF0000"/>
                </a:solidFill>
              </a:rPr>
              <a:t>Bibliografie</a:t>
            </a:r>
            <a:endParaRPr lang="ru-RU" sz="2800" b="1" dirty="0"/>
          </a:p>
        </p:txBody>
      </p:sp>
      <p:sp>
        <p:nvSpPr>
          <p:cNvPr id="3" name="Нижний колонтитул 2"/>
          <p:cNvSpPr>
            <a:spLocks noGrp="1"/>
          </p:cNvSpPr>
          <p:nvPr>
            <p:ph type="ftr" sz="quarter" idx="10"/>
          </p:nvPr>
        </p:nvSpPr>
        <p:spPr/>
        <p:txBody>
          <a:bodyPr/>
          <a:lstStyle/>
          <a:p>
            <a:r>
              <a:rPr lang="de-DE"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20/10/2016</a:t>
            </a:fld>
            <a:endParaRPr lang="en-GB" noProof="0" dirty="0"/>
          </a:p>
        </p:txBody>
      </p:sp>
      <p:sp>
        <p:nvSpPr>
          <p:cNvPr id="5" name="Объект 4"/>
          <p:cNvSpPr>
            <a:spLocks noGrp="1"/>
          </p:cNvSpPr>
          <p:nvPr>
            <p:ph idx="1"/>
          </p:nvPr>
        </p:nvSpPr>
        <p:spPr>
          <a:xfrm>
            <a:off x="834125" y="1448005"/>
            <a:ext cx="7776000" cy="4857261"/>
          </a:xfrm>
        </p:spPr>
        <p:txBody>
          <a:bodyPr/>
          <a:lstStyle/>
          <a:p>
            <a:pPr marL="342900" indent="-342900" algn="just">
              <a:buFont typeface="+mj-lt"/>
              <a:buAutoNum type="arabicPeriod"/>
            </a:pPr>
            <a:r>
              <a:rPr lang="vi-VN" dirty="0" smtClean="0">
                <a:solidFill>
                  <a:schemeClr val="tx1"/>
                </a:solidFill>
              </a:rPr>
              <a:t>Legea </a:t>
            </a:r>
            <a:r>
              <a:rPr lang="vi-VN" dirty="0">
                <a:solidFill>
                  <a:schemeClr val="tx1"/>
                </a:solidFill>
              </a:rPr>
              <a:t>privind administraţia publică locală nr. 436 din 28.12.2006, publicată în Monitorul Oficial al Republicii Moldova nr. 32-35 din 09.03.2007.</a:t>
            </a:r>
            <a:endParaRPr lang="ro-RO" dirty="0">
              <a:solidFill>
                <a:schemeClr val="tx1"/>
              </a:solidFill>
            </a:endParaRPr>
          </a:p>
          <a:p>
            <a:pPr marL="342900" indent="-342900" algn="just">
              <a:buFont typeface="+mj-lt"/>
              <a:buAutoNum type="arabicPeriod"/>
            </a:pPr>
            <a:r>
              <a:rPr lang="vi-VN" dirty="0" smtClean="0">
                <a:solidFill>
                  <a:schemeClr val="tx1"/>
                </a:solidFill>
              </a:rPr>
              <a:t>Legea </a:t>
            </a:r>
            <a:r>
              <a:rPr lang="vi-VN" dirty="0">
                <a:solidFill>
                  <a:schemeClr val="tx1"/>
                </a:solidFill>
              </a:rPr>
              <a:t>privind serviciul public de alimentare cu apă şi de canalizare nr. 303 din 13 decembrie 2013, publicată în Monitorul Oficial al Republicii Moldova nr. 60-65 din 14.03.2014.</a:t>
            </a:r>
            <a:endParaRPr lang="ro-RO" dirty="0">
              <a:solidFill>
                <a:schemeClr val="tx1"/>
              </a:solidFill>
            </a:endParaRPr>
          </a:p>
          <a:p>
            <a:pPr marL="342900" indent="-342900" algn="just">
              <a:buFont typeface="+mj-lt"/>
              <a:buAutoNum type="arabicPeriod"/>
            </a:pPr>
            <a:r>
              <a:rPr lang="vi-VN" dirty="0" smtClean="0">
                <a:solidFill>
                  <a:schemeClr val="tx1"/>
                </a:solidFill>
              </a:rPr>
              <a:t>Hotărâ</a:t>
            </a:r>
            <a:r>
              <a:rPr lang="ro-RO" dirty="0">
                <a:solidFill>
                  <a:schemeClr val="tx1"/>
                </a:solidFill>
              </a:rPr>
              <a:t>rea</a:t>
            </a:r>
            <a:r>
              <a:rPr lang="vi-VN" dirty="0">
                <a:solidFill>
                  <a:schemeClr val="tx1"/>
                </a:solidFill>
              </a:rPr>
              <a:t> Guvernului nr. 847 din  18.12.2009</a:t>
            </a:r>
            <a:r>
              <a:rPr lang="ro-RO" dirty="0">
                <a:solidFill>
                  <a:schemeClr val="tx1"/>
                </a:solidFill>
              </a:rPr>
              <a:t> </a:t>
            </a:r>
            <a:r>
              <a:rPr lang="vi-VN" dirty="0">
                <a:solidFill>
                  <a:schemeClr val="tx1"/>
                </a:solidFill>
              </a:rPr>
              <a:t>pentru aprobarea Regulamentului privind organizarea şi funcţionarea Ministerului Mediului, structurii şi efectivului-limită</a:t>
            </a:r>
            <a:r>
              <a:rPr lang="ro-RO" dirty="0">
                <a:solidFill>
                  <a:schemeClr val="tx1"/>
                </a:solidFill>
              </a:rPr>
              <a:t> </a:t>
            </a:r>
            <a:r>
              <a:rPr lang="vi-VN" dirty="0">
                <a:solidFill>
                  <a:schemeClr val="tx1"/>
                </a:solidFill>
              </a:rPr>
              <a:t>ale aparatului central al acestuia</a:t>
            </a:r>
            <a:r>
              <a:rPr lang="ro-RO" dirty="0">
                <a:solidFill>
                  <a:schemeClr val="tx1"/>
                </a:solidFill>
              </a:rPr>
              <a:t>, </a:t>
            </a:r>
            <a:r>
              <a:rPr lang="it-IT" dirty="0">
                <a:solidFill>
                  <a:schemeClr val="tx1"/>
                </a:solidFill>
              </a:rPr>
              <a:t>publicată în Monitorul Oficial al Republicii Moldova nr. </a:t>
            </a:r>
            <a:r>
              <a:rPr lang="ro-RO" dirty="0">
                <a:solidFill>
                  <a:schemeClr val="tx1"/>
                </a:solidFill>
              </a:rPr>
              <a:t>189</a:t>
            </a:r>
            <a:r>
              <a:rPr lang="it-IT" dirty="0">
                <a:solidFill>
                  <a:schemeClr val="tx1"/>
                </a:solidFill>
              </a:rPr>
              <a:t>-</a:t>
            </a:r>
            <a:r>
              <a:rPr lang="ro-RO" dirty="0">
                <a:solidFill>
                  <a:schemeClr val="tx1"/>
                </a:solidFill>
              </a:rPr>
              <a:t>190</a:t>
            </a:r>
            <a:r>
              <a:rPr lang="it-IT" dirty="0">
                <a:solidFill>
                  <a:schemeClr val="tx1"/>
                </a:solidFill>
              </a:rPr>
              <a:t> din</a:t>
            </a:r>
            <a:r>
              <a:rPr lang="ro-RO" dirty="0">
                <a:solidFill>
                  <a:schemeClr val="tx1"/>
                </a:solidFill>
              </a:rPr>
              <a:t> 22.12.2009.</a:t>
            </a:r>
          </a:p>
          <a:p>
            <a:pPr marL="342900" indent="-342900" algn="just">
              <a:buFont typeface="+mj-lt"/>
              <a:buAutoNum type="arabicPeriod"/>
            </a:pPr>
            <a:r>
              <a:rPr lang="vi-VN" smtClean="0">
                <a:solidFill>
                  <a:schemeClr val="tx1"/>
                </a:solidFill>
              </a:rPr>
              <a:t>Hotărârea </a:t>
            </a:r>
            <a:r>
              <a:rPr lang="vi-VN" dirty="0">
                <a:solidFill>
                  <a:schemeClr val="tx1"/>
                </a:solidFill>
              </a:rPr>
              <a:t>Agenţiei Naţionale pentru Reglementare în Energetică nr.271 din 16.12.2015  cu privire la aprobarea Regulamentului cu privire  la serviciul public de alimentare cu apă și de canalizare, publicată în Monitorul Oficial al Republicii Moldova nr. 69-77 din 25.03.2016.</a:t>
            </a:r>
            <a:endParaRPr lang="ru-RU" dirty="0">
              <a:solidFill>
                <a:schemeClr val="tx1"/>
              </a:solidFill>
            </a:endParaRPr>
          </a:p>
          <a:p>
            <a:pPr algn="just"/>
            <a:endParaRPr lang="ru-RU" dirty="0"/>
          </a:p>
        </p:txBody>
      </p:sp>
    </p:spTree>
    <p:extLst>
      <p:ext uri="{BB962C8B-B14F-4D97-AF65-F5344CB8AC3E}">
        <p14:creationId xmlns:p14="http://schemas.microsoft.com/office/powerpoint/2010/main" val="1251309028"/>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ижний колонтитул 2"/>
          <p:cNvSpPr>
            <a:spLocks noGrp="1"/>
          </p:cNvSpPr>
          <p:nvPr>
            <p:ph type="ftr" sz="quarter" idx="10"/>
          </p:nvPr>
        </p:nvSpPr>
        <p:spPr/>
        <p:txBody>
          <a:bodyPr/>
          <a:lstStyle/>
          <a:p>
            <a:r>
              <a:rPr lang="de-DE"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20/10/2016</a:t>
            </a:fld>
            <a:endParaRPr lang="en-GB" noProof="0" dirty="0"/>
          </a:p>
        </p:txBody>
      </p:sp>
      <p:sp>
        <p:nvSpPr>
          <p:cNvPr id="7" name="Заголовок 6"/>
          <p:cNvSpPr>
            <a:spLocks noGrp="1"/>
          </p:cNvSpPr>
          <p:nvPr>
            <p:ph type="title"/>
          </p:nvPr>
        </p:nvSpPr>
        <p:spPr/>
        <p:txBody>
          <a:bodyPr/>
          <a:lstStyle/>
          <a:p>
            <a:endParaRPr lang="ru-RU"/>
          </a:p>
        </p:txBody>
      </p:sp>
      <p:pic>
        <p:nvPicPr>
          <p:cNvPr id="9" name="Объект 8"/>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3773" y="1351128"/>
            <a:ext cx="8980227" cy="5229873"/>
          </a:xfrm>
        </p:spPr>
      </p:pic>
    </p:spTree>
    <p:extLst>
      <p:ext uri="{BB962C8B-B14F-4D97-AF65-F5344CB8AC3E}">
        <p14:creationId xmlns:p14="http://schemas.microsoft.com/office/powerpoint/2010/main" val="1690054237"/>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ußzeilenplatzhalter 2"/>
          <p:cNvSpPr>
            <a:spLocks noGrp="1"/>
          </p:cNvSpPr>
          <p:nvPr>
            <p:ph type="ftr" sz="quarter" idx="10"/>
          </p:nvPr>
        </p:nvSpPr>
        <p:spPr/>
        <p:txBody>
          <a:bodyPr/>
          <a:lstStyle/>
          <a:p>
            <a:r>
              <a:rPr lang="de-DE" smtClean="0"/>
              <a:t>XXX</a:t>
            </a:r>
            <a:endParaRPr lang="de-DE" dirty="0"/>
          </a:p>
        </p:txBody>
      </p:sp>
      <p:sp>
        <p:nvSpPr>
          <p:cNvPr id="4" name="Datumsplatzhalter 3"/>
          <p:cNvSpPr>
            <a:spLocks noGrp="1"/>
          </p:cNvSpPr>
          <p:nvPr>
            <p:ph type="dt" sz="half" idx="11"/>
          </p:nvPr>
        </p:nvSpPr>
        <p:spPr/>
        <p:txBody>
          <a:bodyPr/>
          <a:lstStyle/>
          <a:p>
            <a:fld id="{0F9A5078-6F60-49E2-B50D-11C30D454C38}" type="datetime1">
              <a:rPr lang="en-GB"/>
              <a:pPr/>
              <a:t>20/10/2016</a:t>
            </a:fld>
            <a:endParaRPr lang="de-DE" noProof="0" dirty="0"/>
          </a:p>
        </p:txBody>
      </p:sp>
      <p:sp>
        <p:nvSpPr>
          <p:cNvPr id="6" name="Inhaltsplatzhalter 7"/>
          <p:cNvSpPr txBox="1">
            <a:spLocks/>
          </p:cNvSpPr>
          <p:nvPr/>
        </p:nvSpPr>
        <p:spPr>
          <a:xfrm>
            <a:off x="684213" y="2108200"/>
            <a:ext cx="4481512" cy="260985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spcBef>
                <a:spcPts val="0"/>
              </a:spcBef>
              <a:spcAft>
                <a:spcPts val="600"/>
              </a:spcAft>
              <a:defRPr/>
            </a:pPr>
            <a:r>
              <a:rPr lang="ro-RO" sz="1050" b="0" dirty="0" smtClean="0">
                <a:solidFill>
                  <a:schemeClr val="tx2">
                    <a:lumMod val="75000"/>
                  </a:schemeClr>
                </a:solidFill>
                <a:latin typeface="Arial" pitchFamily="34" charset="0"/>
                <a:cs typeface="Arial" pitchFamily="34" charset="0"/>
              </a:rPr>
              <a:t>În calitate de entitate federală</a:t>
            </a:r>
            <a:r>
              <a:rPr lang="en-GB" sz="1050" b="0" dirty="0" smtClean="0">
                <a:solidFill>
                  <a:schemeClr val="tx2">
                    <a:lumMod val="75000"/>
                  </a:schemeClr>
                </a:solidFill>
                <a:latin typeface="Arial" pitchFamily="34" charset="0"/>
                <a:cs typeface="Arial" pitchFamily="34" charset="0"/>
              </a:rPr>
              <a:t>, </a:t>
            </a:r>
            <a:r>
              <a:rPr lang="ro-RO" sz="1050" b="0" dirty="0" smtClean="0">
                <a:solidFill>
                  <a:schemeClr val="tx2">
                    <a:lumMod val="75000"/>
                  </a:schemeClr>
                </a:solidFill>
                <a:latin typeface="Arial" pitchFamily="34" charset="0"/>
                <a:cs typeface="Arial" pitchFamily="34" charset="0"/>
              </a:rPr>
              <a:t>GIZ sprijină atingerea obiectivelor Guvernului Germaniei de cooperare internațională și dezvoltare durabilă. </a:t>
            </a:r>
          </a:p>
          <a:p>
            <a:pPr algn="l">
              <a:spcBef>
                <a:spcPts val="0"/>
              </a:spcBef>
              <a:spcAft>
                <a:spcPts val="600"/>
              </a:spcAft>
              <a:defRPr/>
            </a:pPr>
            <a:r>
              <a:rPr lang="ro-RO" sz="1050" dirty="0" smtClean="0">
                <a:solidFill>
                  <a:schemeClr val="tx2">
                    <a:lumMod val="75000"/>
                  </a:schemeClr>
                </a:solidFill>
                <a:latin typeface="Arial" pitchFamily="34" charset="0"/>
                <a:cs typeface="Arial" pitchFamily="34" charset="0"/>
              </a:rPr>
              <a:t>Publicat de</a:t>
            </a:r>
            <a:r>
              <a:rPr lang="en-GB" sz="1050" b="0" dirty="0" smtClean="0">
                <a:solidFill>
                  <a:schemeClr val="tx2">
                    <a:lumMod val="75000"/>
                  </a:schemeClr>
                </a:solidFill>
                <a:latin typeface="Arial" pitchFamily="34" charset="0"/>
                <a:cs typeface="Arial" pitchFamily="34" charset="0"/>
              </a:rPr>
              <a:t/>
            </a:r>
            <a:br>
              <a:rPr lang="en-GB" sz="1050" b="0" dirty="0" smtClean="0">
                <a:solidFill>
                  <a:schemeClr val="tx2">
                    <a:lumMod val="75000"/>
                  </a:schemeClr>
                </a:solidFill>
                <a:latin typeface="Arial" pitchFamily="34" charset="0"/>
                <a:cs typeface="Arial" pitchFamily="34" charset="0"/>
              </a:rPr>
            </a:br>
            <a:r>
              <a:rPr lang="en-GB" sz="1050" b="0" dirty="0" smtClean="0">
                <a:solidFill>
                  <a:schemeClr val="tx2">
                    <a:lumMod val="75000"/>
                  </a:schemeClr>
                </a:solidFill>
                <a:latin typeface="Arial" pitchFamily="34" charset="0"/>
                <a:cs typeface="Arial" pitchFamily="34" charset="0"/>
              </a:rPr>
              <a:t>Deutsche </a:t>
            </a:r>
            <a:r>
              <a:rPr lang="de-DE" sz="1050" b="0" dirty="0" smtClean="0">
                <a:solidFill>
                  <a:schemeClr val="tx2">
                    <a:lumMod val="75000"/>
                  </a:schemeClr>
                </a:solidFill>
                <a:latin typeface="Arial" pitchFamily="34" charset="0"/>
                <a:cs typeface="Arial" pitchFamily="34" charset="0"/>
              </a:rPr>
              <a:t>Gesellschaft für</a:t>
            </a:r>
            <a:br>
              <a:rPr lang="de-DE" sz="1050" b="0" dirty="0" smtClean="0">
                <a:solidFill>
                  <a:schemeClr val="tx2">
                    <a:lumMod val="75000"/>
                  </a:schemeClr>
                </a:solidFill>
                <a:latin typeface="Arial" pitchFamily="34" charset="0"/>
                <a:cs typeface="Arial" pitchFamily="34" charset="0"/>
              </a:rPr>
            </a:br>
            <a:r>
              <a:rPr lang="de-DE" sz="1050" b="0" dirty="0" smtClean="0">
                <a:solidFill>
                  <a:schemeClr val="tx2">
                    <a:lumMod val="75000"/>
                  </a:schemeClr>
                </a:solidFill>
                <a:latin typeface="Arial" pitchFamily="34" charset="0"/>
                <a:cs typeface="Arial" pitchFamily="34" charset="0"/>
              </a:rPr>
              <a:t>Internationale Zusammenarbeit </a:t>
            </a:r>
            <a:r>
              <a:rPr lang="en-GB" sz="1050" b="0" dirty="0" smtClean="0">
                <a:solidFill>
                  <a:schemeClr val="tx2">
                    <a:lumMod val="75000"/>
                  </a:schemeClr>
                </a:solidFill>
                <a:latin typeface="Arial" pitchFamily="34" charset="0"/>
                <a:cs typeface="Arial" pitchFamily="34" charset="0"/>
              </a:rPr>
              <a:t>(GIZ) GmbH</a:t>
            </a:r>
          </a:p>
          <a:p>
            <a:pPr algn="l">
              <a:spcBef>
                <a:spcPts val="0"/>
              </a:spcBef>
              <a:spcAft>
                <a:spcPts val="600"/>
              </a:spcAft>
              <a:defRPr/>
            </a:pPr>
            <a:r>
              <a:rPr lang="ro-RO" sz="1050" b="0" dirty="0" smtClean="0">
                <a:solidFill>
                  <a:schemeClr val="tx2">
                    <a:lumMod val="75000"/>
                  </a:schemeClr>
                </a:solidFill>
                <a:latin typeface="Arial" pitchFamily="34" charset="0"/>
                <a:cs typeface="Arial" pitchFamily="34" charset="0"/>
              </a:rPr>
              <a:t>Oficii înregistrate</a:t>
            </a:r>
            <a:r>
              <a:rPr lang="en-GB" sz="1050" b="0" dirty="0" smtClean="0">
                <a:solidFill>
                  <a:schemeClr val="tx2">
                    <a:lumMod val="75000"/>
                  </a:schemeClr>
                </a:solidFill>
                <a:latin typeface="Arial" pitchFamily="34" charset="0"/>
                <a:cs typeface="Arial" pitchFamily="34" charset="0"/>
              </a:rPr>
              <a:t>, Bonn </a:t>
            </a:r>
            <a:r>
              <a:rPr lang="ro-RO" sz="1050" b="0" dirty="0" smtClean="0">
                <a:solidFill>
                  <a:schemeClr val="tx2">
                    <a:lumMod val="75000"/>
                  </a:schemeClr>
                </a:solidFill>
                <a:latin typeface="Arial" pitchFamily="34" charset="0"/>
                <a:cs typeface="Arial" pitchFamily="34" charset="0"/>
              </a:rPr>
              <a:t>și</a:t>
            </a:r>
            <a:r>
              <a:rPr lang="en-GB" sz="1050" b="0" dirty="0" smtClean="0">
                <a:solidFill>
                  <a:schemeClr val="tx2">
                    <a:lumMod val="75000"/>
                  </a:schemeClr>
                </a:solidFill>
                <a:latin typeface="Arial" pitchFamily="34" charset="0"/>
                <a:cs typeface="Arial" pitchFamily="34" charset="0"/>
              </a:rPr>
              <a:t> Eschborn, German</a:t>
            </a:r>
            <a:r>
              <a:rPr lang="ro-RO" sz="1050" b="0" dirty="0" smtClean="0">
                <a:solidFill>
                  <a:schemeClr val="tx2">
                    <a:lumMod val="75000"/>
                  </a:schemeClr>
                </a:solidFill>
                <a:latin typeface="Arial" pitchFamily="34" charset="0"/>
                <a:cs typeface="Arial" pitchFamily="34" charset="0"/>
              </a:rPr>
              <a:t>ia</a:t>
            </a:r>
            <a:endParaRPr lang="en-GB" sz="1050" b="0" dirty="0" smtClean="0">
              <a:solidFill>
                <a:schemeClr val="tx2">
                  <a:lumMod val="75000"/>
                </a:schemeClr>
              </a:solidFill>
              <a:latin typeface="Arial" pitchFamily="34" charset="0"/>
              <a:cs typeface="Arial" pitchFamily="34" charset="0"/>
            </a:endParaRPr>
          </a:p>
          <a:p>
            <a:pPr algn="l">
              <a:spcBef>
                <a:spcPts val="0"/>
              </a:spcBef>
              <a:spcAft>
                <a:spcPts val="600"/>
              </a:spcAft>
              <a:defRPr/>
            </a:pPr>
            <a:r>
              <a:rPr lang="ro-RO" sz="1050" b="0" dirty="0" smtClean="0">
                <a:solidFill>
                  <a:schemeClr val="tx2">
                    <a:lumMod val="75000"/>
                  </a:schemeClr>
                </a:solidFill>
                <a:latin typeface="Arial" pitchFamily="34" charset="0"/>
                <a:cs typeface="Arial" pitchFamily="34" charset="0"/>
              </a:rPr>
              <a:t>Proiectul ”Modernizarea serviciilor publice locale în Republica Moldova”</a:t>
            </a:r>
          </a:p>
          <a:p>
            <a:pPr algn="l">
              <a:spcBef>
                <a:spcPts val="0"/>
              </a:spcBef>
              <a:spcAft>
                <a:spcPts val="600"/>
              </a:spcAft>
              <a:defRPr/>
            </a:pPr>
            <a:r>
              <a:rPr lang="en-GB" sz="1050" b="0" dirty="0" err="1" smtClean="0">
                <a:solidFill>
                  <a:schemeClr val="tx2">
                    <a:lumMod val="75000"/>
                  </a:schemeClr>
                </a:solidFill>
                <a:latin typeface="Arial" pitchFamily="34" charset="0"/>
                <a:cs typeface="Arial" pitchFamily="34" charset="0"/>
              </a:rPr>
              <a:t>Chișinău</a:t>
            </a:r>
            <a:r>
              <a:rPr lang="en-GB" sz="1050" b="0" dirty="0">
                <a:solidFill>
                  <a:schemeClr val="tx2">
                    <a:lumMod val="75000"/>
                  </a:schemeClr>
                </a:solidFill>
                <a:latin typeface="Arial" pitchFamily="34" charset="0"/>
                <a:cs typeface="Arial" pitchFamily="34" charset="0"/>
              </a:rPr>
              <a:t>, </a:t>
            </a:r>
            <a:r>
              <a:rPr lang="ro-RO" sz="1050" b="0" dirty="0" smtClean="0">
                <a:solidFill>
                  <a:schemeClr val="tx2">
                    <a:lumMod val="75000"/>
                  </a:schemeClr>
                </a:solidFill>
                <a:latin typeface="Arial" pitchFamily="34" charset="0"/>
                <a:cs typeface="Arial" pitchFamily="34" charset="0"/>
              </a:rPr>
              <a:t>str. </a:t>
            </a:r>
            <a:r>
              <a:rPr lang="en-GB" sz="1050" b="0" dirty="0" err="1" smtClean="0">
                <a:solidFill>
                  <a:schemeClr val="tx2">
                    <a:lumMod val="75000"/>
                  </a:schemeClr>
                </a:solidFill>
                <a:latin typeface="Arial" pitchFamily="34" charset="0"/>
                <a:cs typeface="Arial" pitchFamily="34" charset="0"/>
              </a:rPr>
              <a:t>Bernardazzi</a:t>
            </a:r>
            <a:r>
              <a:rPr lang="en-GB" sz="1050" b="0" dirty="0" smtClean="0">
                <a:solidFill>
                  <a:schemeClr val="tx2">
                    <a:lumMod val="75000"/>
                  </a:schemeClr>
                </a:solidFill>
                <a:latin typeface="Arial" pitchFamily="34" charset="0"/>
                <a:cs typeface="Arial" pitchFamily="34" charset="0"/>
              </a:rPr>
              <a:t> </a:t>
            </a:r>
            <a:r>
              <a:rPr lang="ro-RO" sz="1050" b="0" dirty="0" smtClean="0">
                <a:solidFill>
                  <a:schemeClr val="tx2">
                    <a:lumMod val="75000"/>
                  </a:schemeClr>
                </a:solidFill>
                <a:latin typeface="Arial" pitchFamily="34" charset="0"/>
                <a:cs typeface="Arial" pitchFamily="34" charset="0"/>
              </a:rPr>
              <a:t>66</a:t>
            </a:r>
            <a:endParaRPr lang="en-GB" sz="1050" b="0" dirty="0">
              <a:solidFill>
                <a:schemeClr val="tx2">
                  <a:lumMod val="75000"/>
                </a:schemeClr>
              </a:solidFill>
              <a:latin typeface="Arial" pitchFamily="34" charset="0"/>
              <a:cs typeface="Arial" pitchFamily="34" charset="0"/>
            </a:endParaRPr>
          </a:p>
          <a:p>
            <a:pPr algn="l">
              <a:spcBef>
                <a:spcPts val="0"/>
              </a:spcBef>
              <a:spcAft>
                <a:spcPts val="600"/>
              </a:spcAft>
              <a:tabLst>
                <a:tab pos="180975" algn="l"/>
              </a:tabLst>
              <a:defRPr/>
            </a:pPr>
            <a:r>
              <a:rPr lang="en-GB" sz="1050" b="0" dirty="0">
                <a:solidFill>
                  <a:schemeClr val="tx2">
                    <a:lumMod val="75000"/>
                  </a:schemeClr>
                </a:solidFill>
                <a:latin typeface="Arial" pitchFamily="34" charset="0"/>
                <a:cs typeface="Arial" pitchFamily="34" charset="0"/>
              </a:rPr>
              <a:t>T  + 373 22 22-83-19</a:t>
            </a:r>
          </a:p>
          <a:p>
            <a:pPr algn="l">
              <a:spcBef>
                <a:spcPts val="0"/>
              </a:spcBef>
              <a:spcAft>
                <a:spcPts val="600"/>
              </a:spcAft>
              <a:tabLst>
                <a:tab pos="180975" algn="l"/>
              </a:tabLst>
              <a:defRPr/>
            </a:pPr>
            <a:r>
              <a:rPr lang="en-GB" sz="1050" b="0" dirty="0">
                <a:solidFill>
                  <a:schemeClr val="tx2">
                    <a:lumMod val="75000"/>
                  </a:schemeClr>
                </a:solidFill>
                <a:latin typeface="Arial" pitchFamily="34" charset="0"/>
                <a:cs typeface="Arial" pitchFamily="34" charset="0"/>
              </a:rPr>
              <a:t>F  + 373 22 </a:t>
            </a:r>
            <a:r>
              <a:rPr lang="en-GB" sz="1050" b="0" dirty="0" smtClean="0">
                <a:solidFill>
                  <a:schemeClr val="tx2">
                    <a:lumMod val="75000"/>
                  </a:schemeClr>
                </a:solidFill>
                <a:latin typeface="Arial" pitchFamily="34" charset="0"/>
                <a:cs typeface="Arial" pitchFamily="34" charset="0"/>
              </a:rPr>
              <a:t>00-02-38</a:t>
            </a:r>
            <a:br>
              <a:rPr lang="en-GB" sz="1050" b="0" dirty="0" smtClean="0">
                <a:solidFill>
                  <a:schemeClr val="tx2">
                    <a:lumMod val="75000"/>
                  </a:schemeClr>
                </a:solidFill>
                <a:latin typeface="Arial" pitchFamily="34" charset="0"/>
                <a:cs typeface="Arial" pitchFamily="34" charset="0"/>
              </a:rPr>
            </a:br>
            <a:r>
              <a:rPr lang="en-GB" sz="1050" b="0" dirty="0" smtClean="0">
                <a:solidFill>
                  <a:schemeClr val="tx2">
                    <a:lumMod val="75000"/>
                  </a:schemeClr>
                </a:solidFill>
                <a:latin typeface="Arial" pitchFamily="34" charset="0"/>
                <a:cs typeface="Arial" pitchFamily="34" charset="0"/>
              </a:rPr>
              <a:t>I	</a:t>
            </a:r>
            <a:r>
              <a:rPr lang="en-GB" sz="1050" b="0" dirty="0" smtClean="0">
                <a:solidFill>
                  <a:schemeClr val="tx2">
                    <a:lumMod val="75000"/>
                  </a:schemeClr>
                </a:solidFill>
                <a:latin typeface="Arial" pitchFamily="34" charset="0"/>
                <a:cs typeface="Arial" pitchFamily="34" charset="0"/>
                <a:hlinkClick r:id="rId2"/>
              </a:rPr>
              <a:t>www.giz.de</a:t>
            </a:r>
            <a:r>
              <a:rPr lang="en-GB" sz="1050" b="0" dirty="0" smtClean="0">
                <a:solidFill>
                  <a:schemeClr val="tx2">
                    <a:lumMod val="75000"/>
                  </a:schemeClr>
                </a:solidFill>
                <a:latin typeface="Arial" pitchFamily="34" charset="0"/>
                <a:cs typeface="Arial" pitchFamily="34" charset="0"/>
              </a:rPr>
              <a:t>, </a:t>
            </a:r>
            <a:r>
              <a:rPr lang="en-GB" sz="1050" b="0" dirty="0" smtClean="0">
                <a:solidFill>
                  <a:schemeClr val="tx2">
                    <a:lumMod val="75000"/>
                  </a:schemeClr>
                </a:solidFill>
                <a:latin typeface="Arial" pitchFamily="34" charset="0"/>
                <a:cs typeface="Arial" pitchFamily="34" charset="0"/>
                <a:hlinkClick r:id="rId3"/>
              </a:rPr>
              <a:t>www.serviciilocale.md</a:t>
            </a:r>
            <a:r>
              <a:rPr lang="en-GB" sz="1050" b="0" dirty="0" smtClean="0">
                <a:solidFill>
                  <a:schemeClr val="tx2">
                    <a:lumMod val="75000"/>
                  </a:schemeClr>
                </a:solidFill>
                <a:latin typeface="Arial" pitchFamily="34" charset="0"/>
                <a:cs typeface="Arial" pitchFamily="34" charset="0"/>
              </a:rPr>
              <a:t> </a:t>
            </a:r>
          </a:p>
          <a:p>
            <a:pPr>
              <a:spcBef>
                <a:spcPts val="0"/>
              </a:spcBef>
              <a:spcAft>
                <a:spcPts val="300"/>
              </a:spcAft>
              <a:defRPr/>
            </a:pPr>
            <a:endParaRPr lang="de-DE" sz="1200" dirty="0" smtClean="0">
              <a:solidFill>
                <a:schemeClr val="tx2">
                  <a:lumMod val="75000"/>
                </a:schemeClr>
              </a:solidFill>
            </a:endParaRPr>
          </a:p>
          <a:p>
            <a:pPr>
              <a:defRPr/>
            </a:pPr>
            <a:endParaRPr lang="de-DE" sz="1200" dirty="0">
              <a:solidFill>
                <a:schemeClr val="tx2">
                  <a:lumMod val="75000"/>
                </a:schemeClr>
              </a:solidFill>
            </a:endParaRPr>
          </a:p>
        </p:txBody>
      </p:sp>
      <p:sp>
        <p:nvSpPr>
          <p:cNvPr id="7" name="Inhaltsplatzhalter 8"/>
          <p:cNvSpPr txBox="1">
            <a:spLocks/>
          </p:cNvSpPr>
          <p:nvPr/>
        </p:nvSpPr>
        <p:spPr>
          <a:xfrm>
            <a:off x="5467350" y="2108200"/>
            <a:ext cx="3005138" cy="3814763"/>
          </a:xfrm>
          <a:prstGeom prst="rect">
            <a:avLst/>
          </a:prstGeom>
        </p:spPr>
        <p:txBody>
          <a:bodyPr vert="horz" lIns="91440" tIns="45720" rIns="91440" bIns="45720" rtlCol="0" anchor="t" anchorCtr="0"/>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spcAft>
                <a:spcPts val="600"/>
              </a:spcAft>
              <a:defRPr/>
            </a:pPr>
            <a:r>
              <a:rPr lang="en-GB" sz="1050" b="1" dirty="0" err="1" smtClean="0">
                <a:solidFill>
                  <a:schemeClr val="tx2">
                    <a:lumMod val="75000"/>
                  </a:schemeClr>
                </a:solidFill>
                <a:latin typeface="Arial" pitchFamily="34" charset="0"/>
                <a:cs typeface="Arial" pitchFamily="34" charset="0"/>
              </a:rPr>
              <a:t>Autor</a:t>
            </a:r>
            <a:r>
              <a:rPr lang="ro-RO" sz="1050" b="1" dirty="0" smtClean="0">
                <a:solidFill>
                  <a:schemeClr val="tx2">
                    <a:lumMod val="75000"/>
                  </a:schemeClr>
                </a:solidFill>
                <a:latin typeface="Arial" pitchFamily="34" charset="0"/>
                <a:cs typeface="Arial" pitchFamily="34" charset="0"/>
              </a:rPr>
              <a:t>i</a:t>
            </a:r>
            <a:r>
              <a:rPr lang="en-US" sz="1050" b="1" dirty="0" smtClean="0">
                <a:solidFill>
                  <a:schemeClr val="tx2">
                    <a:lumMod val="75000"/>
                  </a:schemeClr>
                </a:solidFill>
                <a:latin typeface="Arial" pitchFamily="34" charset="0"/>
                <a:cs typeface="Arial" pitchFamily="34" charset="0"/>
              </a:rPr>
              <a:t>   V</a:t>
            </a:r>
            <a:r>
              <a:rPr lang="ro-RO" sz="1050" dirty="0" smtClean="0">
                <a:solidFill>
                  <a:schemeClr val="tx2">
                    <a:lumMod val="75000"/>
                  </a:schemeClr>
                </a:solidFill>
                <a:latin typeface="Arial" pitchFamily="34" charset="0"/>
                <a:cs typeface="Arial" pitchFamily="34" charset="0"/>
              </a:rPr>
              <a:t>îrlan Ludmila</a:t>
            </a:r>
            <a:r>
              <a:rPr lang="en-GB" sz="1050" b="1" dirty="0" smtClean="0">
                <a:solidFill>
                  <a:schemeClr val="tx2">
                    <a:lumMod val="75000"/>
                  </a:schemeClr>
                </a:solidFill>
                <a:latin typeface="Arial" pitchFamily="34" charset="0"/>
                <a:cs typeface="Arial" pitchFamily="34" charset="0"/>
              </a:rPr>
              <a:t/>
            </a:r>
            <a:br>
              <a:rPr lang="en-GB" sz="1050" b="1" dirty="0" smtClean="0">
                <a:solidFill>
                  <a:schemeClr val="tx2">
                    <a:lumMod val="75000"/>
                  </a:schemeClr>
                </a:solidFill>
                <a:latin typeface="Arial" pitchFamily="34" charset="0"/>
                <a:cs typeface="Arial" pitchFamily="34" charset="0"/>
              </a:rPr>
            </a:br>
            <a:endParaRPr lang="en-GB" sz="1050" b="0" dirty="0" smtClean="0">
              <a:solidFill>
                <a:schemeClr val="tx2">
                  <a:lumMod val="75000"/>
                </a:schemeClr>
              </a:solidFill>
              <a:latin typeface="Arial" pitchFamily="34" charset="0"/>
              <a:cs typeface="Arial" pitchFamily="34" charset="0"/>
            </a:endParaRPr>
          </a:p>
          <a:p>
            <a:pPr algn="l">
              <a:spcAft>
                <a:spcPts val="300"/>
              </a:spcAft>
              <a:defRPr/>
            </a:pPr>
            <a:endParaRPr lang="en-GB" sz="1050" dirty="0" smtClean="0">
              <a:solidFill>
                <a:schemeClr val="tx2">
                  <a:lumMod val="75000"/>
                </a:schemeClr>
              </a:solidFill>
              <a:latin typeface="Arial" pitchFamily="34" charset="0"/>
              <a:cs typeface="Arial" pitchFamily="34" charset="0"/>
            </a:endParaRPr>
          </a:p>
          <a:p>
            <a:pPr algn="l">
              <a:defRPr/>
            </a:pPr>
            <a:endParaRPr lang="en-GB" sz="1050" dirty="0">
              <a:solidFill>
                <a:schemeClr val="tx2">
                  <a:lumMod val="75000"/>
                </a:schemeClr>
              </a:solidFill>
              <a:latin typeface="Arial" pitchFamily="34" charset="0"/>
              <a:cs typeface="Arial" pitchFamily="34" charset="0"/>
            </a:endParaRPr>
          </a:p>
        </p:txBody>
      </p:sp>
      <p:sp>
        <p:nvSpPr>
          <p:cNvPr id="10" name="Textfeld 9"/>
          <p:cNvSpPr txBox="1">
            <a:spLocks noChangeArrowheads="1"/>
          </p:cNvSpPr>
          <p:nvPr/>
        </p:nvSpPr>
        <p:spPr bwMode="auto">
          <a:xfrm>
            <a:off x="495377" y="4718050"/>
            <a:ext cx="1147762"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b="1">
                <a:solidFill>
                  <a:srgbClr val="999999"/>
                </a:solidFill>
                <a:latin typeface="Arial" charset="0"/>
                <a:cs typeface="Arial" charset="0"/>
              </a:defRPr>
            </a:lvl1pPr>
            <a:lvl2pPr marL="742950" indent="-285750" eaLnBrk="0" hangingPunct="0">
              <a:defRPr sz="2200" b="1">
                <a:solidFill>
                  <a:srgbClr val="999999"/>
                </a:solidFill>
                <a:latin typeface="Arial" charset="0"/>
                <a:cs typeface="Arial" charset="0"/>
              </a:defRPr>
            </a:lvl2pPr>
            <a:lvl3pPr marL="1143000" indent="-228600" eaLnBrk="0" hangingPunct="0">
              <a:defRPr sz="2200" b="1">
                <a:solidFill>
                  <a:srgbClr val="999999"/>
                </a:solidFill>
                <a:latin typeface="Arial" charset="0"/>
                <a:cs typeface="Arial" charset="0"/>
              </a:defRPr>
            </a:lvl3pPr>
            <a:lvl4pPr marL="1600200" indent="-228600" eaLnBrk="0" hangingPunct="0">
              <a:defRPr sz="2200" b="1">
                <a:solidFill>
                  <a:srgbClr val="999999"/>
                </a:solidFill>
                <a:latin typeface="Arial" charset="0"/>
                <a:cs typeface="Arial" charset="0"/>
              </a:defRPr>
            </a:lvl4pPr>
            <a:lvl5pPr marL="2057400" indent="-228600" eaLnBrk="0" hangingPunct="0">
              <a:defRPr sz="2200" b="1">
                <a:solidFill>
                  <a:srgbClr val="999999"/>
                </a:solidFill>
                <a:latin typeface="Arial" charset="0"/>
                <a:cs typeface="Arial" charset="0"/>
              </a:defRPr>
            </a:lvl5pPr>
            <a:lvl6pPr marL="2514600" indent="-228600" eaLnBrk="0" fontAlgn="base" hangingPunct="0">
              <a:spcBef>
                <a:spcPct val="0"/>
              </a:spcBef>
              <a:spcAft>
                <a:spcPct val="0"/>
              </a:spcAft>
              <a:defRPr sz="2200" b="1">
                <a:solidFill>
                  <a:srgbClr val="999999"/>
                </a:solidFill>
                <a:latin typeface="Arial" charset="0"/>
                <a:cs typeface="Arial" charset="0"/>
              </a:defRPr>
            </a:lvl6pPr>
            <a:lvl7pPr marL="2971800" indent="-228600" eaLnBrk="0" fontAlgn="base" hangingPunct="0">
              <a:spcBef>
                <a:spcPct val="0"/>
              </a:spcBef>
              <a:spcAft>
                <a:spcPct val="0"/>
              </a:spcAft>
              <a:defRPr sz="2200" b="1">
                <a:solidFill>
                  <a:srgbClr val="999999"/>
                </a:solidFill>
                <a:latin typeface="Arial" charset="0"/>
                <a:cs typeface="Arial" charset="0"/>
              </a:defRPr>
            </a:lvl7pPr>
            <a:lvl8pPr marL="3429000" indent="-228600" eaLnBrk="0" fontAlgn="base" hangingPunct="0">
              <a:spcBef>
                <a:spcPct val="0"/>
              </a:spcBef>
              <a:spcAft>
                <a:spcPct val="0"/>
              </a:spcAft>
              <a:defRPr sz="2200" b="1">
                <a:solidFill>
                  <a:srgbClr val="999999"/>
                </a:solidFill>
                <a:latin typeface="Arial" charset="0"/>
                <a:cs typeface="Arial" charset="0"/>
              </a:defRPr>
            </a:lvl8pPr>
            <a:lvl9pPr marL="3886200" indent="-228600" eaLnBrk="0" fontAlgn="base" hangingPunct="0">
              <a:spcBef>
                <a:spcPct val="0"/>
              </a:spcBef>
              <a:spcAft>
                <a:spcPct val="0"/>
              </a:spcAft>
              <a:defRPr sz="2200" b="1">
                <a:solidFill>
                  <a:srgbClr val="999999"/>
                </a:solidFill>
                <a:latin typeface="Arial" charset="0"/>
                <a:cs typeface="Arial" charset="0"/>
              </a:defRPr>
            </a:lvl9pPr>
          </a:lstStyle>
          <a:p>
            <a:r>
              <a:rPr lang="ro-RO" sz="800" b="0" dirty="0" smtClean="0">
                <a:solidFill>
                  <a:schemeClr val="tx2">
                    <a:lumMod val="75000"/>
                  </a:schemeClr>
                </a:solidFill>
              </a:rPr>
              <a:t>Proiect cofinanțat de </a:t>
            </a:r>
            <a:endParaRPr lang="en-GB" sz="800" b="0" dirty="0">
              <a:solidFill>
                <a:schemeClr val="tx2">
                  <a:lumMod val="75000"/>
                </a:schemeClr>
              </a:solidFill>
            </a:endParaRPr>
          </a:p>
        </p:txBody>
      </p:sp>
      <p:pic>
        <p:nvPicPr>
          <p:cNvPr id="14" name="Picture 2" descr="D:\docs\desktop\ELdZ_Mol_cmyk_rum.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0"/>
            <a:ext cx="2138516" cy="1555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feld 5"/>
          <p:cNvSpPr txBox="1"/>
          <p:nvPr/>
        </p:nvSpPr>
        <p:spPr>
          <a:xfrm>
            <a:off x="7419434" y="314102"/>
            <a:ext cx="1066949" cy="215444"/>
          </a:xfrm>
          <a:prstGeom prst="rect">
            <a:avLst/>
          </a:prstGeom>
          <a:noFill/>
        </p:spPr>
        <p:txBody>
          <a:bodyPr wrap="square" rtlCol="0">
            <a:spAutoFit/>
          </a:bodyPr>
          <a:lstStyle/>
          <a:p>
            <a:r>
              <a:rPr lang="ro-RO" sz="800" b="0" dirty="0" smtClean="0">
                <a:solidFill>
                  <a:schemeClr val="tx1"/>
                </a:solidFill>
                <a:latin typeface="Arial" pitchFamily="34" charset="0"/>
                <a:cs typeface="Arial" pitchFamily="34" charset="0"/>
              </a:rPr>
              <a:t>Implementat de</a:t>
            </a:r>
            <a:endParaRPr lang="en-GB" sz="800" b="0" dirty="0">
              <a:solidFill>
                <a:schemeClr val="tx1"/>
              </a:solidFill>
              <a:latin typeface="Arial" pitchFamily="34" charset="0"/>
              <a:cs typeface="Arial" pitchFamily="34" charset="0"/>
            </a:endParaRPr>
          </a:p>
        </p:txBody>
      </p:sp>
      <p:sp>
        <p:nvSpPr>
          <p:cNvPr id="18" name="Textfeld 9"/>
          <p:cNvSpPr txBox="1">
            <a:spLocks noChangeArrowheads="1"/>
          </p:cNvSpPr>
          <p:nvPr/>
        </p:nvSpPr>
        <p:spPr bwMode="auto">
          <a:xfrm>
            <a:off x="5555933" y="3908425"/>
            <a:ext cx="1147762"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b="1">
                <a:solidFill>
                  <a:srgbClr val="999999"/>
                </a:solidFill>
                <a:latin typeface="Arial" charset="0"/>
                <a:cs typeface="Arial" charset="0"/>
              </a:defRPr>
            </a:lvl1pPr>
            <a:lvl2pPr marL="742950" indent="-285750" eaLnBrk="0" hangingPunct="0">
              <a:defRPr sz="2200" b="1">
                <a:solidFill>
                  <a:srgbClr val="999999"/>
                </a:solidFill>
                <a:latin typeface="Arial" charset="0"/>
                <a:cs typeface="Arial" charset="0"/>
              </a:defRPr>
            </a:lvl2pPr>
            <a:lvl3pPr marL="1143000" indent="-228600" eaLnBrk="0" hangingPunct="0">
              <a:defRPr sz="2200" b="1">
                <a:solidFill>
                  <a:srgbClr val="999999"/>
                </a:solidFill>
                <a:latin typeface="Arial" charset="0"/>
                <a:cs typeface="Arial" charset="0"/>
              </a:defRPr>
            </a:lvl3pPr>
            <a:lvl4pPr marL="1600200" indent="-228600" eaLnBrk="0" hangingPunct="0">
              <a:defRPr sz="2200" b="1">
                <a:solidFill>
                  <a:srgbClr val="999999"/>
                </a:solidFill>
                <a:latin typeface="Arial" charset="0"/>
                <a:cs typeface="Arial" charset="0"/>
              </a:defRPr>
            </a:lvl4pPr>
            <a:lvl5pPr marL="2057400" indent="-228600" eaLnBrk="0" hangingPunct="0">
              <a:defRPr sz="2200" b="1">
                <a:solidFill>
                  <a:srgbClr val="999999"/>
                </a:solidFill>
                <a:latin typeface="Arial" charset="0"/>
                <a:cs typeface="Arial" charset="0"/>
              </a:defRPr>
            </a:lvl5pPr>
            <a:lvl6pPr marL="2514600" indent="-228600" eaLnBrk="0" fontAlgn="base" hangingPunct="0">
              <a:spcBef>
                <a:spcPct val="0"/>
              </a:spcBef>
              <a:spcAft>
                <a:spcPct val="0"/>
              </a:spcAft>
              <a:defRPr sz="2200" b="1">
                <a:solidFill>
                  <a:srgbClr val="999999"/>
                </a:solidFill>
                <a:latin typeface="Arial" charset="0"/>
                <a:cs typeface="Arial" charset="0"/>
              </a:defRPr>
            </a:lvl6pPr>
            <a:lvl7pPr marL="2971800" indent="-228600" eaLnBrk="0" fontAlgn="base" hangingPunct="0">
              <a:spcBef>
                <a:spcPct val="0"/>
              </a:spcBef>
              <a:spcAft>
                <a:spcPct val="0"/>
              </a:spcAft>
              <a:defRPr sz="2200" b="1">
                <a:solidFill>
                  <a:srgbClr val="999999"/>
                </a:solidFill>
                <a:latin typeface="Arial" charset="0"/>
                <a:cs typeface="Arial" charset="0"/>
              </a:defRPr>
            </a:lvl7pPr>
            <a:lvl8pPr marL="3429000" indent="-228600" eaLnBrk="0" fontAlgn="base" hangingPunct="0">
              <a:spcBef>
                <a:spcPct val="0"/>
              </a:spcBef>
              <a:spcAft>
                <a:spcPct val="0"/>
              </a:spcAft>
              <a:defRPr sz="2200" b="1">
                <a:solidFill>
                  <a:srgbClr val="999999"/>
                </a:solidFill>
                <a:latin typeface="Arial" charset="0"/>
                <a:cs typeface="Arial" charset="0"/>
              </a:defRPr>
            </a:lvl8pPr>
            <a:lvl9pPr marL="3886200" indent="-228600" eaLnBrk="0" fontAlgn="base" hangingPunct="0">
              <a:spcBef>
                <a:spcPct val="0"/>
              </a:spcBef>
              <a:spcAft>
                <a:spcPct val="0"/>
              </a:spcAft>
              <a:defRPr sz="2200" b="1">
                <a:solidFill>
                  <a:srgbClr val="999999"/>
                </a:solidFill>
                <a:latin typeface="Arial" charset="0"/>
                <a:cs typeface="Arial" charset="0"/>
              </a:defRPr>
            </a:lvl9pPr>
          </a:lstStyle>
          <a:p>
            <a:r>
              <a:rPr lang="ro-RO" sz="800" b="0" dirty="0" smtClean="0">
                <a:solidFill>
                  <a:schemeClr val="tx2">
                    <a:lumMod val="75000"/>
                  </a:schemeClr>
                </a:solidFill>
              </a:rPr>
              <a:t>În cooperare cu</a:t>
            </a:r>
            <a:endParaRPr lang="en-GB" sz="800" b="0" dirty="0">
              <a:solidFill>
                <a:schemeClr val="tx2">
                  <a:lumMod val="75000"/>
                </a:schemeClr>
              </a:solidFill>
            </a:endParaRPr>
          </a:p>
        </p:txBody>
      </p:sp>
      <p:pic>
        <p:nvPicPr>
          <p:cNvPr id="1026" name="Picture 2" descr="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739605" y="5981404"/>
            <a:ext cx="18764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p:cNvPicPr>
            <a:picLocks noChangeAspect="1"/>
          </p:cNvPicPr>
          <p:nvPr/>
        </p:nvPicPr>
        <p:blipFill rotWithShape="1">
          <a:blip r:embed="rId6"/>
          <a:srcRect l="58952" t="9310" b="18235"/>
          <a:stretch/>
        </p:blipFill>
        <p:spPr>
          <a:xfrm>
            <a:off x="5645778" y="4368969"/>
            <a:ext cx="1569656" cy="645115"/>
          </a:xfrm>
          <a:prstGeom prst="rect">
            <a:avLst/>
          </a:prstGeom>
        </p:spPr>
      </p:pic>
      <p:pic>
        <p:nvPicPr>
          <p:cNvPr id="12" name="Picture 11"/>
          <p:cNvPicPr>
            <a:picLocks noChangeAspect="1"/>
          </p:cNvPicPr>
          <p:nvPr/>
        </p:nvPicPr>
        <p:blipFill>
          <a:blip r:embed="rId7"/>
          <a:stretch>
            <a:fillRect/>
          </a:stretch>
        </p:blipFill>
        <p:spPr>
          <a:xfrm>
            <a:off x="2511178" y="5306076"/>
            <a:ext cx="1252884" cy="910215"/>
          </a:xfrm>
          <a:prstGeom prst="rect">
            <a:avLst/>
          </a:prstGeom>
        </p:spPr>
      </p:pic>
      <p:pic>
        <p:nvPicPr>
          <p:cNvPr id="2" name="Picture 2"/>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419434" y="4156749"/>
            <a:ext cx="847626" cy="8573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2" descr="C:\Users\statia2\Desktop\SDC-Rom_CMYK_hoch_pos.jp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260846" y="5215306"/>
            <a:ext cx="1984375" cy="1158875"/>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4" descr="C:\Users\Stela\Desktop\Logou nou UTM\Logo_inscript_horizontal (1).png"/>
          <p:cNvPicPr/>
          <p:nvPr/>
        </p:nvPicPr>
        <p:blipFill>
          <a:blip r:embed="rId10">
            <a:extLst>
              <a:ext uri="{28A0092B-C50C-407E-A947-70E740481C1C}">
                <a14:useLocalDpi xmlns:a14="http://schemas.microsoft.com/office/drawing/2010/main" val="0"/>
              </a:ext>
            </a:extLst>
          </a:blip>
          <a:srcRect/>
          <a:stretch>
            <a:fillRect/>
          </a:stretch>
        </p:blipFill>
        <p:spPr bwMode="auto">
          <a:xfrm>
            <a:off x="5593291" y="5167947"/>
            <a:ext cx="2635885" cy="655955"/>
          </a:xfrm>
          <a:prstGeom prst="rect">
            <a:avLst/>
          </a:prstGeom>
          <a:noFill/>
          <a:ln>
            <a:noFill/>
          </a:ln>
        </p:spPr>
      </p:pic>
    </p:spTree>
    <p:extLst>
      <p:ext uri="{BB962C8B-B14F-4D97-AF65-F5344CB8AC3E}">
        <p14:creationId xmlns:p14="http://schemas.microsoft.com/office/powerpoint/2010/main" val="128815640"/>
      </p:ext>
    </p:extLst>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ußzeilenplatzhalter 2"/>
          <p:cNvSpPr>
            <a:spLocks noGrp="1"/>
          </p:cNvSpPr>
          <p:nvPr>
            <p:ph type="ftr" sz="quarter" idx="10"/>
          </p:nvPr>
        </p:nvSpPr>
        <p:spPr/>
        <p:txBody>
          <a:bodyPr/>
          <a:lstStyle/>
          <a:p>
            <a:r>
              <a:rPr lang="de-DE" smtClean="0"/>
              <a:t>XXX</a:t>
            </a:r>
            <a:endParaRPr lang="de-DE" dirty="0"/>
          </a:p>
        </p:txBody>
      </p:sp>
      <p:sp>
        <p:nvSpPr>
          <p:cNvPr id="4" name="Datumsplatzhalter 3"/>
          <p:cNvSpPr>
            <a:spLocks noGrp="1"/>
          </p:cNvSpPr>
          <p:nvPr>
            <p:ph type="dt" sz="half" idx="11"/>
          </p:nvPr>
        </p:nvSpPr>
        <p:spPr/>
        <p:txBody>
          <a:bodyPr/>
          <a:lstStyle/>
          <a:p>
            <a:fld id="{0F9A5078-6F60-49E2-B50D-11C30D454C38}" type="datetime1">
              <a:rPr lang="en-GB"/>
              <a:pPr/>
              <a:t>20/10/2016</a:t>
            </a:fld>
            <a:endParaRPr lang="de-DE" noProof="0" dirty="0"/>
          </a:p>
        </p:txBody>
      </p:sp>
      <p:pic>
        <p:nvPicPr>
          <p:cNvPr id="14" name="Picture 2" descr="D:\docs\desktop\ELdZ_Mol_cmyk_rum.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138516" cy="1555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feld 5"/>
          <p:cNvSpPr txBox="1"/>
          <p:nvPr/>
        </p:nvSpPr>
        <p:spPr>
          <a:xfrm>
            <a:off x="7419434" y="314102"/>
            <a:ext cx="1066949" cy="215444"/>
          </a:xfrm>
          <a:prstGeom prst="rect">
            <a:avLst/>
          </a:prstGeom>
          <a:noFill/>
        </p:spPr>
        <p:txBody>
          <a:bodyPr wrap="square" rtlCol="0">
            <a:spAutoFit/>
          </a:bodyPr>
          <a:lstStyle/>
          <a:p>
            <a:r>
              <a:rPr lang="ro-RO" sz="800" b="0" dirty="0" smtClean="0">
                <a:solidFill>
                  <a:schemeClr val="tx1"/>
                </a:solidFill>
                <a:latin typeface="Arial" pitchFamily="34" charset="0"/>
                <a:cs typeface="Arial" pitchFamily="34" charset="0"/>
              </a:rPr>
              <a:t>Implementat de</a:t>
            </a:r>
            <a:endParaRPr lang="en-GB" sz="800" b="0" dirty="0">
              <a:solidFill>
                <a:schemeClr val="tx1"/>
              </a:solidFill>
              <a:latin typeface="Arial" pitchFamily="34" charset="0"/>
              <a:cs typeface="Arial" pitchFamily="34" charset="0"/>
            </a:endParaRPr>
          </a:p>
        </p:txBody>
      </p:sp>
      <p:pic>
        <p:nvPicPr>
          <p:cNvPr id="16" name="Picture 15" descr="Gopa Log MS cmyk RZ"/>
          <p:cNvPicPr/>
          <p:nvPr/>
        </p:nvPicPr>
        <p:blipFill>
          <a:blip r:embed="rId3">
            <a:extLst>
              <a:ext uri="{28A0092B-C50C-407E-A947-70E740481C1C}">
                <a14:useLocalDpi xmlns:a14="http://schemas.microsoft.com/office/drawing/2010/main" val="0"/>
              </a:ext>
            </a:extLst>
          </a:blip>
          <a:srcRect/>
          <a:stretch>
            <a:fillRect/>
          </a:stretch>
        </p:blipFill>
        <p:spPr bwMode="auto">
          <a:xfrm>
            <a:off x="1405451" y="2793129"/>
            <a:ext cx="2827336" cy="1144690"/>
          </a:xfrm>
          <a:prstGeom prst="rect">
            <a:avLst/>
          </a:prstGeom>
          <a:noFill/>
        </p:spPr>
      </p:pic>
      <p:sp>
        <p:nvSpPr>
          <p:cNvPr id="19" name="Textfeld 5"/>
          <p:cNvSpPr txBox="1"/>
          <p:nvPr/>
        </p:nvSpPr>
        <p:spPr>
          <a:xfrm>
            <a:off x="5395399" y="2428037"/>
            <a:ext cx="1066949" cy="215444"/>
          </a:xfrm>
          <a:prstGeom prst="rect">
            <a:avLst/>
          </a:prstGeom>
          <a:noFill/>
        </p:spPr>
        <p:txBody>
          <a:bodyPr wrap="square" rtlCol="0">
            <a:spAutoFit/>
          </a:bodyPr>
          <a:lstStyle/>
          <a:p>
            <a:r>
              <a:rPr lang="en-US" sz="800" b="0" dirty="0" smtClean="0">
                <a:solidFill>
                  <a:schemeClr val="tx1"/>
                </a:solidFill>
                <a:latin typeface="Arial" pitchFamily="34" charset="0"/>
                <a:cs typeface="Arial" pitchFamily="34" charset="0"/>
              </a:rPr>
              <a:t>Din </a:t>
            </a:r>
            <a:r>
              <a:rPr lang="en-US" sz="800" b="0" dirty="0" err="1" smtClean="0">
                <a:solidFill>
                  <a:schemeClr val="tx1"/>
                </a:solidFill>
                <a:latin typeface="Arial" pitchFamily="34" charset="0"/>
                <a:cs typeface="Arial" pitchFamily="34" charset="0"/>
              </a:rPr>
              <a:t>numele</a:t>
            </a:r>
            <a:endParaRPr lang="en-GB" sz="800" b="0" dirty="0">
              <a:solidFill>
                <a:schemeClr val="tx1"/>
              </a:solidFill>
              <a:latin typeface="Arial" pitchFamily="34" charset="0"/>
              <a:cs typeface="Arial" pitchFamily="34" charset="0"/>
            </a:endParaRPr>
          </a:p>
        </p:txBody>
      </p:sp>
      <p:pic>
        <p:nvPicPr>
          <p:cNvPr id="20" name="Picture 19"/>
          <p:cNvPicPr>
            <a:picLocks noChangeAspect="1"/>
          </p:cNvPicPr>
          <p:nvPr/>
        </p:nvPicPr>
        <p:blipFill>
          <a:blip r:embed="rId4">
            <a:extLst>
              <a:ext uri="{28A0092B-C50C-407E-A947-70E740481C1C}">
                <a14:useLocalDpi xmlns:a14="http://schemas.microsoft.com/office/drawing/2010/main" val="0"/>
              </a:ext>
            </a:extLst>
          </a:blip>
          <a:stretch>
            <a:fillRect/>
          </a:stretch>
        </p:blipFill>
        <p:spPr bwMode="auto">
          <a:xfrm>
            <a:off x="5395399" y="2793129"/>
            <a:ext cx="3400425" cy="914400"/>
          </a:xfrm>
          <a:prstGeom prst="rect">
            <a:avLst/>
          </a:prstGeom>
          <a:noFill/>
        </p:spPr>
      </p:pic>
    </p:spTree>
    <p:extLst>
      <p:ext uri="{BB962C8B-B14F-4D97-AF65-F5344CB8AC3E}">
        <p14:creationId xmlns:p14="http://schemas.microsoft.com/office/powerpoint/2010/main" val="1735280851"/>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8212" y="791548"/>
            <a:ext cx="7776000" cy="979338"/>
          </a:xfrm>
        </p:spPr>
        <p:txBody>
          <a:bodyPr/>
          <a:lstStyle/>
          <a:p>
            <a:pPr algn="ctr"/>
            <a:r>
              <a:rPr lang="vi-VN" sz="2800" b="1" dirty="0">
                <a:solidFill>
                  <a:srgbClr val="FF0000"/>
                </a:solidFill>
              </a:rPr>
              <a:t>Autorități de reglementare:</a:t>
            </a:r>
            <a:br>
              <a:rPr lang="vi-VN" sz="2800" b="1" dirty="0">
                <a:solidFill>
                  <a:srgbClr val="FF0000"/>
                </a:solidFill>
              </a:rPr>
            </a:br>
            <a:r>
              <a:rPr lang="vi-VN" sz="2800" b="1" dirty="0">
                <a:solidFill>
                  <a:srgbClr val="FF0000"/>
                </a:solidFill>
              </a:rPr>
              <a:t>Ministerul Mediului </a:t>
            </a:r>
            <a:endParaRPr lang="ru-RU" sz="2800" b="1" dirty="0">
              <a:solidFill>
                <a:srgbClr val="FF0000"/>
              </a:solidFill>
            </a:endParaRPr>
          </a:p>
        </p:txBody>
      </p:sp>
      <p:sp>
        <p:nvSpPr>
          <p:cNvPr id="3" name="Нижний колонтитул 2"/>
          <p:cNvSpPr>
            <a:spLocks noGrp="1"/>
          </p:cNvSpPr>
          <p:nvPr>
            <p:ph type="ftr" sz="quarter" idx="10"/>
          </p:nvPr>
        </p:nvSpPr>
        <p:spPr/>
        <p:txBody>
          <a:bodyPr/>
          <a:lstStyle/>
          <a:p>
            <a:r>
              <a:rPr lang="de-DE" dirty="0"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20/10/2016</a:t>
            </a:fld>
            <a:endParaRPr lang="en-GB" noProof="0" dirty="0"/>
          </a:p>
        </p:txBody>
      </p:sp>
      <p:sp>
        <p:nvSpPr>
          <p:cNvPr id="5" name="Объект 4"/>
          <p:cNvSpPr>
            <a:spLocks noGrp="1"/>
          </p:cNvSpPr>
          <p:nvPr>
            <p:ph idx="1"/>
          </p:nvPr>
        </p:nvSpPr>
        <p:spPr>
          <a:xfrm>
            <a:off x="820478" y="1841539"/>
            <a:ext cx="7776000" cy="3816000"/>
          </a:xfrm>
        </p:spPr>
        <p:txBody>
          <a:bodyPr/>
          <a:lstStyle/>
          <a:p>
            <a:pPr algn="just"/>
            <a:r>
              <a:rPr lang="ro-RO" sz="2200" b="1" dirty="0" smtClean="0">
                <a:solidFill>
                  <a:schemeClr val="tx1"/>
                </a:solidFill>
              </a:rPr>
              <a:t>Potrivit Hotărârii Guvernului nr</a:t>
            </a:r>
            <a:r>
              <a:rPr lang="nn-NO" sz="2200" b="1" dirty="0" smtClean="0">
                <a:solidFill>
                  <a:schemeClr val="tx1"/>
                </a:solidFill>
              </a:rPr>
              <a:t>. 847 din  18.12.2009</a:t>
            </a:r>
            <a:r>
              <a:rPr lang="ro-RO" sz="2200" b="1" dirty="0" smtClean="0">
                <a:solidFill>
                  <a:schemeClr val="tx1"/>
                </a:solidFill>
              </a:rPr>
              <a:t>, Ministerul Mediului exercită următoarele atribuții î</a:t>
            </a:r>
            <a:r>
              <a:rPr lang="vi-VN" sz="2200" b="1" dirty="0" smtClean="0">
                <a:solidFill>
                  <a:schemeClr val="tx1"/>
                </a:solidFill>
              </a:rPr>
              <a:t>n domeniul gospodăririi resurselor de apă, hidroamelioraţiei, aprovizionării cu apă şi canalizare:</a:t>
            </a:r>
          </a:p>
          <a:p>
            <a:pPr algn="just"/>
            <a:r>
              <a:rPr lang="vi-VN" sz="2200" dirty="0" smtClean="0">
                <a:solidFill>
                  <a:schemeClr val="tx1"/>
                </a:solidFill>
              </a:rPr>
              <a:t>    33) elaborează, promovează şi implementează documente de politici de dezvoltare în domeniul protecţiei localităţilor, împotriva inundaţiilor şi subinundaţiilor, precum şi a sistemelor de aprovizionare cu apă şi canalizare; </a:t>
            </a:r>
          </a:p>
          <a:p>
            <a:pPr algn="just"/>
            <a:r>
              <a:rPr lang="vi-VN" sz="2200" dirty="0" smtClean="0">
                <a:solidFill>
                  <a:schemeClr val="tx1"/>
                </a:solidFill>
              </a:rPr>
              <a:t>    34) elaborează şi planifică măsuri de gospodărire şi protecţie a resurselor acvatice; </a:t>
            </a:r>
            <a:endParaRPr lang="vi-VN" sz="2200" dirty="0">
              <a:solidFill>
                <a:schemeClr val="tx1"/>
              </a:solidFill>
            </a:endParaRPr>
          </a:p>
        </p:txBody>
      </p:sp>
    </p:spTree>
    <p:extLst>
      <p:ext uri="{BB962C8B-B14F-4D97-AF65-F5344CB8AC3E}">
        <p14:creationId xmlns:p14="http://schemas.microsoft.com/office/powerpoint/2010/main" val="417813302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819150"/>
            <a:ext cx="7776000" cy="1198186"/>
          </a:xfrm>
        </p:spPr>
        <p:txBody>
          <a:bodyPr/>
          <a:lstStyle/>
          <a:p>
            <a:pPr algn="ctr"/>
            <a:r>
              <a:rPr lang="ro-RO" sz="2800" b="1" dirty="0" smtClean="0">
                <a:solidFill>
                  <a:srgbClr val="FF0000"/>
                </a:solidFill>
              </a:rPr>
              <a:t> </a:t>
            </a:r>
            <a:r>
              <a:rPr lang="vi-VN" sz="2800" b="1" dirty="0">
                <a:solidFill>
                  <a:srgbClr val="FF0000"/>
                </a:solidFill>
              </a:rPr>
              <a:t>Autorități de reglementare:</a:t>
            </a:r>
            <a:br>
              <a:rPr lang="vi-VN" sz="2800" b="1" dirty="0">
                <a:solidFill>
                  <a:srgbClr val="FF0000"/>
                </a:solidFill>
              </a:rPr>
            </a:br>
            <a:r>
              <a:rPr lang="vi-VN" sz="2800" b="1" dirty="0">
                <a:solidFill>
                  <a:srgbClr val="FF0000"/>
                </a:solidFill>
              </a:rPr>
              <a:t>Ministerul Mediului </a:t>
            </a:r>
            <a:r>
              <a:rPr lang="ru-RU" dirty="0" smtClean="0">
                <a:solidFill>
                  <a:srgbClr val="FF0000"/>
                </a:solidFill>
              </a:rPr>
              <a:t/>
            </a:r>
            <a:br>
              <a:rPr lang="ru-RU" dirty="0" smtClean="0">
                <a:solidFill>
                  <a:srgbClr val="FF0000"/>
                </a:solidFill>
              </a:rPr>
            </a:br>
            <a:endParaRPr lang="ru-RU" dirty="0">
              <a:solidFill>
                <a:srgbClr val="FF0000"/>
              </a:solidFill>
            </a:endParaRPr>
          </a:p>
        </p:txBody>
      </p:sp>
      <p:sp>
        <p:nvSpPr>
          <p:cNvPr id="3" name="Нижний колонтитул 2"/>
          <p:cNvSpPr>
            <a:spLocks noGrp="1"/>
          </p:cNvSpPr>
          <p:nvPr>
            <p:ph type="ftr" sz="quarter" idx="10"/>
          </p:nvPr>
        </p:nvSpPr>
        <p:spPr/>
        <p:txBody>
          <a:bodyPr/>
          <a:lstStyle/>
          <a:p>
            <a:r>
              <a:rPr lang="de-DE"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20/10/2016</a:t>
            </a:fld>
            <a:endParaRPr lang="en-GB" noProof="0" dirty="0"/>
          </a:p>
        </p:txBody>
      </p:sp>
      <p:sp>
        <p:nvSpPr>
          <p:cNvPr id="5" name="Объект 4"/>
          <p:cNvSpPr>
            <a:spLocks noGrp="1"/>
          </p:cNvSpPr>
          <p:nvPr>
            <p:ph idx="1"/>
          </p:nvPr>
        </p:nvSpPr>
        <p:spPr>
          <a:xfrm>
            <a:off x="567885" y="2115403"/>
            <a:ext cx="7776000" cy="4085372"/>
          </a:xfrm>
        </p:spPr>
        <p:txBody>
          <a:bodyPr/>
          <a:lstStyle/>
          <a:p>
            <a:pPr algn="just">
              <a:spcBef>
                <a:spcPts val="0"/>
              </a:spcBef>
              <a:spcAft>
                <a:spcPts val="0"/>
              </a:spcAft>
            </a:pPr>
            <a:r>
              <a:rPr lang="vi-VN" sz="2400" dirty="0" smtClean="0">
                <a:solidFill>
                  <a:schemeClr val="tx1"/>
                </a:solidFill>
              </a:rPr>
              <a:t>35</a:t>
            </a:r>
            <a:r>
              <a:rPr lang="vi-VN" sz="2400" dirty="0">
                <a:solidFill>
                  <a:schemeClr val="tx1"/>
                </a:solidFill>
              </a:rPr>
              <a:t>) elaborează planuri de management, conform principiului de bazin hidrografic şi asigură implementarea acestora în scopul satisfacerii necesităţilor populaţiei şi agenţilor economici cu </a:t>
            </a:r>
            <a:r>
              <a:rPr lang="vi-VN" sz="2400" u="sng" dirty="0">
                <a:solidFill>
                  <a:schemeClr val="tx1"/>
                </a:solidFill>
              </a:rPr>
              <a:t>servicii de alimentare cu apă şi canalizare; </a:t>
            </a:r>
          </a:p>
          <a:p>
            <a:pPr algn="just">
              <a:spcBef>
                <a:spcPts val="0"/>
              </a:spcBef>
              <a:spcAft>
                <a:spcPts val="0"/>
              </a:spcAft>
            </a:pPr>
            <a:r>
              <a:rPr lang="vi-VN" sz="2400" dirty="0">
                <a:solidFill>
                  <a:schemeClr val="tx1"/>
                </a:solidFill>
              </a:rPr>
              <a:t>   </a:t>
            </a:r>
            <a:endParaRPr lang="ro-RO" sz="2400" dirty="0" smtClean="0">
              <a:solidFill>
                <a:schemeClr val="tx1"/>
              </a:solidFill>
            </a:endParaRPr>
          </a:p>
          <a:p>
            <a:pPr algn="just">
              <a:spcBef>
                <a:spcPts val="0"/>
              </a:spcBef>
              <a:spcAft>
                <a:spcPts val="0"/>
              </a:spcAft>
            </a:pPr>
            <a:r>
              <a:rPr lang="vi-VN" sz="2400" dirty="0" smtClean="0">
                <a:solidFill>
                  <a:schemeClr val="tx1"/>
                </a:solidFill>
              </a:rPr>
              <a:t> </a:t>
            </a:r>
            <a:r>
              <a:rPr lang="vi-VN" sz="2400" dirty="0">
                <a:solidFill>
                  <a:schemeClr val="tx1"/>
                </a:solidFill>
              </a:rPr>
              <a:t>36) asigură realizarea măsurilor ce decurg din colaborarea interstatală în domeniul resurselor de apă şi atrage investiţii la construcţia obiectelor de alimentare cu apă şi de canalizare, de gospodărire a apelor şi de hidroamelioraţie.</a:t>
            </a:r>
            <a:r>
              <a:rPr lang="ro-RO" sz="2400" dirty="0">
                <a:solidFill>
                  <a:schemeClr val="tx1"/>
                </a:solidFill>
              </a:rPr>
              <a:t>   </a:t>
            </a:r>
            <a:endParaRPr lang="en-US" sz="2400" u="sng" dirty="0" smtClean="0">
              <a:solidFill>
                <a:schemeClr val="tx1"/>
              </a:solidFill>
            </a:endParaRPr>
          </a:p>
        </p:txBody>
      </p:sp>
    </p:spTree>
    <p:extLst>
      <p:ext uri="{BB962C8B-B14F-4D97-AF65-F5344CB8AC3E}">
        <p14:creationId xmlns:p14="http://schemas.microsoft.com/office/powerpoint/2010/main" val="1936275323"/>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970960"/>
            <a:ext cx="7776000" cy="953374"/>
          </a:xfrm>
        </p:spPr>
        <p:txBody>
          <a:bodyPr/>
          <a:lstStyle/>
          <a:p>
            <a:pPr algn="ctr"/>
            <a:r>
              <a:rPr lang="vi-VN" sz="2800" b="1" dirty="0">
                <a:solidFill>
                  <a:srgbClr val="FF0000"/>
                </a:solidFill>
              </a:rPr>
              <a:t>Autorități de reglementare:</a:t>
            </a:r>
            <a:br>
              <a:rPr lang="vi-VN" sz="2800" b="1" dirty="0">
                <a:solidFill>
                  <a:srgbClr val="FF0000"/>
                </a:solidFill>
              </a:rPr>
            </a:br>
            <a:r>
              <a:rPr lang="vi-VN" sz="2800" b="1" dirty="0">
                <a:solidFill>
                  <a:srgbClr val="FF0000"/>
                </a:solidFill>
              </a:rPr>
              <a:t>Ministerul Mediului </a:t>
            </a:r>
            <a:endParaRPr lang="ru-RU" sz="2800" b="1" dirty="0">
              <a:solidFill>
                <a:srgbClr val="FF0000"/>
              </a:solidFill>
            </a:endParaRPr>
          </a:p>
        </p:txBody>
      </p:sp>
      <p:sp>
        <p:nvSpPr>
          <p:cNvPr id="3" name="Нижний колонтитул 2"/>
          <p:cNvSpPr>
            <a:spLocks noGrp="1"/>
          </p:cNvSpPr>
          <p:nvPr>
            <p:ph type="ftr" sz="quarter" idx="10"/>
          </p:nvPr>
        </p:nvSpPr>
        <p:spPr/>
        <p:txBody>
          <a:bodyPr/>
          <a:lstStyle/>
          <a:p>
            <a:r>
              <a:rPr lang="de-DE"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20/10/2016</a:t>
            </a:fld>
            <a:endParaRPr lang="en-GB" noProof="0" dirty="0"/>
          </a:p>
        </p:txBody>
      </p:sp>
      <p:sp>
        <p:nvSpPr>
          <p:cNvPr id="5" name="Объект 4"/>
          <p:cNvSpPr>
            <a:spLocks noGrp="1"/>
          </p:cNvSpPr>
          <p:nvPr>
            <p:ph idx="1"/>
          </p:nvPr>
        </p:nvSpPr>
        <p:spPr>
          <a:xfrm>
            <a:off x="679155" y="2065862"/>
            <a:ext cx="7776000" cy="4089278"/>
          </a:xfrm>
        </p:spPr>
        <p:txBody>
          <a:bodyPr/>
          <a:lstStyle/>
          <a:p>
            <a:pPr algn="ctr">
              <a:spcBef>
                <a:spcPts val="0"/>
              </a:spcBef>
              <a:spcAft>
                <a:spcPts val="0"/>
              </a:spcAft>
            </a:pPr>
            <a:endParaRPr lang="en-US" sz="2400" b="1" dirty="0" smtClean="0">
              <a:solidFill>
                <a:schemeClr val="tx1"/>
              </a:solidFill>
            </a:endParaRPr>
          </a:p>
          <a:p>
            <a:pPr algn="ctr">
              <a:spcBef>
                <a:spcPts val="0"/>
              </a:spcBef>
              <a:spcAft>
                <a:spcPts val="0"/>
              </a:spcAft>
            </a:pPr>
            <a:r>
              <a:rPr lang="ro-RO" sz="2400" b="1" dirty="0" smtClean="0">
                <a:solidFill>
                  <a:schemeClr val="tx1"/>
                </a:solidFill>
              </a:rPr>
              <a:t>Ministerul Mediului </a:t>
            </a:r>
          </a:p>
          <a:p>
            <a:pPr algn="ctr">
              <a:spcBef>
                <a:spcPts val="0"/>
              </a:spcBef>
              <a:spcAft>
                <a:spcPts val="0"/>
              </a:spcAft>
            </a:pPr>
            <a:r>
              <a:rPr lang="ro-RO" sz="2400" u="sng" dirty="0">
                <a:solidFill>
                  <a:schemeClr val="tx1"/>
                </a:solidFill>
              </a:rPr>
              <a:t>e</a:t>
            </a:r>
            <a:r>
              <a:rPr lang="vi-VN" sz="2400" u="sng" dirty="0" smtClean="0">
                <a:solidFill>
                  <a:schemeClr val="tx1"/>
                </a:solidFill>
              </a:rPr>
              <a:t>laborează</a:t>
            </a:r>
            <a:r>
              <a:rPr lang="ro-RO" sz="2400" u="sng" dirty="0" smtClean="0">
                <a:solidFill>
                  <a:schemeClr val="tx1"/>
                </a:solidFill>
              </a:rPr>
              <a:t> </a:t>
            </a:r>
            <a:r>
              <a:rPr lang="vi-VN" sz="2400" u="sng" dirty="0" smtClean="0">
                <a:solidFill>
                  <a:schemeClr val="tx1"/>
                </a:solidFill>
              </a:rPr>
              <a:t>cadrul </a:t>
            </a:r>
            <a:r>
              <a:rPr lang="vi-VN" sz="2400" u="sng" dirty="0">
                <a:solidFill>
                  <a:schemeClr val="tx1"/>
                </a:solidFill>
              </a:rPr>
              <a:t>legislativ şi </a:t>
            </a:r>
            <a:r>
              <a:rPr lang="vi-VN" sz="2400" u="sng" dirty="0" smtClean="0">
                <a:solidFill>
                  <a:schemeClr val="tx1"/>
                </a:solidFill>
              </a:rPr>
              <a:t>normativ</a:t>
            </a:r>
            <a:r>
              <a:rPr lang="ro-RO" sz="2400" u="sng" dirty="0" smtClean="0">
                <a:solidFill>
                  <a:schemeClr val="tx1"/>
                </a:solidFill>
              </a:rPr>
              <a:t> </a:t>
            </a:r>
          </a:p>
          <a:p>
            <a:pPr algn="ctr">
              <a:spcBef>
                <a:spcPts val="0"/>
              </a:spcBef>
              <a:spcAft>
                <a:spcPts val="0"/>
              </a:spcAft>
            </a:pPr>
            <a:r>
              <a:rPr lang="ro-RO" sz="2400" dirty="0" smtClean="0">
                <a:solidFill>
                  <a:schemeClr val="tx1"/>
                </a:solidFill>
              </a:rPr>
              <a:t>care reglementează sectorul de alimentare cu apă și de canalizare</a:t>
            </a:r>
            <a:r>
              <a:rPr lang="vi-VN" sz="2400" dirty="0" smtClean="0">
                <a:solidFill>
                  <a:schemeClr val="tx1"/>
                </a:solidFill>
              </a:rPr>
              <a:t>, </a:t>
            </a:r>
            <a:r>
              <a:rPr lang="vi-VN" sz="2400" dirty="0">
                <a:solidFill>
                  <a:schemeClr val="tx1"/>
                </a:solidFill>
              </a:rPr>
              <a:t>asigurînd compatibilitatea acestora cu tratatele internaţionale la care Republica Moldova este parte şi cu legislaţia </a:t>
            </a:r>
            <a:r>
              <a:rPr lang="vi-VN" sz="2400" dirty="0" smtClean="0">
                <a:solidFill>
                  <a:schemeClr val="tx1"/>
                </a:solidFill>
              </a:rPr>
              <a:t>comunitară</a:t>
            </a:r>
            <a:r>
              <a:rPr lang="ro-RO" sz="2400" b="1" dirty="0" smtClean="0">
                <a:solidFill>
                  <a:schemeClr val="tx1"/>
                </a:solidFill>
              </a:rPr>
              <a:t>.</a:t>
            </a:r>
          </a:p>
          <a:p>
            <a:pPr algn="ctr">
              <a:spcBef>
                <a:spcPts val="0"/>
              </a:spcBef>
              <a:spcAft>
                <a:spcPts val="0"/>
              </a:spcAft>
            </a:pPr>
            <a:endParaRPr lang="ru-RU" sz="2400" b="1" dirty="0">
              <a:solidFill>
                <a:schemeClr val="tx1"/>
              </a:solidFill>
            </a:endParaRPr>
          </a:p>
        </p:txBody>
      </p:sp>
    </p:spTree>
    <p:extLst>
      <p:ext uri="{BB962C8B-B14F-4D97-AF65-F5344CB8AC3E}">
        <p14:creationId xmlns:p14="http://schemas.microsoft.com/office/powerpoint/2010/main" val="1604710247"/>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93182" y="965107"/>
            <a:ext cx="7776000" cy="1273125"/>
          </a:xfrm>
        </p:spPr>
        <p:txBody>
          <a:bodyPr/>
          <a:lstStyle/>
          <a:p>
            <a:pPr algn="ctr"/>
            <a:r>
              <a:rPr lang="vi-VN" sz="2800" b="1" dirty="0">
                <a:solidFill>
                  <a:srgbClr val="FF0000"/>
                </a:solidFill>
              </a:rPr>
              <a:t>Autorități de reglementare</a:t>
            </a:r>
            <a:r>
              <a:rPr lang="vi-VN" sz="2800" b="1" dirty="0" smtClean="0">
                <a:solidFill>
                  <a:srgbClr val="FF0000"/>
                </a:solidFill>
              </a:rPr>
              <a:t>:</a:t>
            </a:r>
            <a:r>
              <a:rPr lang="ro-RO" sz="2800" b="1" dirty="0" smtClean="0">
                <a:solidFill>
                  <a:srgbClr val="FF0000"/>
                </a:solidFill>
              </a:rPr>
              <a:t/>
            </a:r>
            <a:br>
              <a:rPr lang="ro-RO" sz="2800" b="1" dirty="0" smtClean="0">
                <a:solidFill>
                  <a:srgbClr val="FF0000"/>
                </a:solidFill>
              </a:rPr>
            </a:br>
            <a:r>
              <a:rPr lang="ro-RO" sz="2800" b="1" dirty="0" smtClean="0">
                <a:solidFill>
                  <a:srgbClr val="FF0000"/>
                </a:solidFill>
              </a:rPr>
              <a:t>Agenția Națională de Reglementare în Energetică</a:t>
            </a:r>
            <a:endParaRPr lang="ru-RU" sz="2800" b="1" dirty="0">
              <a:solidFill>
                <a:srgbClr val="FF0000"/>
              </a:solidFill>
            </a:endParaRPr>
          </a:p>
        </p:txBody>
      </p:sp>
      <p:sp>
        <p:nvSpPr>
          <p:cNvPr id="3" name="Нижний колонтитул 2"/>
          <p:cNvSpPr>
            <a:spLocks noGrp="1"/>
          </p:cNvSpPr>
          <p:nvPr>
            <p:ph type="ftr" sz="quarter" idx="10"/>
          </p:nvPr>
        </p:nvSpPr>
        <p:spPr/>
        <p:txBody>
          <a:bodyPr/>
          <a:lstStyle/>
          <a:p>
            <a:r>
              <a:rPr lang="de-DE"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20/10/2016</a:t>
            </a:fld>
            <a:endParaRPr lang="en-GB" noProof="0" dirty="0"/>
          </a:p>
        </p:txBody>
      </p:sp>
      <p:sp>
        <p:nvSpPr>
          <p:cNvPr id="5" name="Объект 4"/>
          <p:cNvSpPr>
            <a:spLocks noGrp="1"/>
          </p:cNvSpPr>
          <p:nvPr>
            <p:ph idx="1"/>
          </p:nvPr>
        </p:nvSpPr>
        <p:spPr/>
        <p:txBody>
          <a:bodyPr/>
          <a:lstStyle/>
          <a:p>
            <a:pPr algn="ctr"/>
            <a:r>
              <a:rPr lang="ro-RO" sz="2400" dirty="0" smtClean="0">
                <a:solidFill>
                  <a:schemeClr val="tx1"/>
                </a:solidFill>
              </a:rPr>
              <a:t>L</a:t>
            </a:r>
            <a:r>
              <a:rPr lang="vi-VN" sz="2400" dirty="0" smtClean="0">
                <a:solidFill>
                  <a:schemeClr val="tx1"/>
                </a:solidFill>
              </a:rPr>
              <a:t>egea </a:t>
            </a:r>
            <a:r>
              <a:rPr lang="ro-RO" sz="2400" dirty="0" smtClean="0">
                <a:solidFill>
                  <a:schemeClr val="tx1"/>
                </a:solidFill>
              </a:rPr>
              <a:t>privind serviciul public de alimentare cu apă și de canalizare </a:t>
            </a:r>
            <a:r>
              <a:rPr lang="vi-VN" sz="2400" dirty="0" smtClean="0">
                <a:solidFill>
                  <a:schemeClr val="tx1"/>
                </a:solidFill>
              </a:rPr>
              <a:t>nr.303 </a:t>
            </a:r>
            <a:r>
              <a:rPr lang="vi-VN" sz="2400" dirty="0">
                <a:solidFill>
                  <a:schemeClr val="tx1"/>
                </a:solidFill>
              </a:rPr>
              <a:t>din </a:t>
            </a:r>
            <a:r>
              <a:rPr lang="vi-VN" sz="2400" dirty="0" smtClean="0">
                <a:solidFill>
                  <a:schemeClr val="tx1"/>
                </a:solidFill>
              </a:rPr>
              <a:t>13.12.2013</a:t>
            </a:r>
            <a:r>
              <a:rPr lang="ro-RO" sz="2400" dirty="0" smtClean="0">
                <a:solidFill>
                  <a:schemeClr val="tx1"/>
                </a:solidFill>
              </a:rPr>
              <a:t> instituie  </a:t>
            </a:r>
          </a:p>
          <a:p>
            <a:pPr algn="ctr"/>
            <a:r>
              <a:rPr lang="vi-VN" sz="2400" dirty="0" smtClean="0">
                <a:solidFill>
                  <a:srgbClr val="FF0000"/>
                </a:solidFill>
              </a:rPr>
              <a:t>Agenţia </a:t>
            </a:r>
            <a:r>
              <a:rPr lang="vi-VN" sz="2400" dirty="0">
                <a:solidFill>
                  <a:srgbClr val="FF0000"/>
                </a:solidFill>
              </a:rPr>
              <a:t>Naţională pentru Reglementare </a:t>
            </a:r>
            <a:r>
              <a:rPr lang="ro-RO" sz="2400" dirty="0" smtClean="0">
                <a:solidFill>
                  <a:srgbClr val="FF0000"/>
                </a:solidFill>
              </a:rPr>
              <a:t>în Energetică (ANRE) </a:t>
            </a:r>
          </a:p>
          <a:p>
            <a:pPr algn="ctr"/>
            <a:r>
              <a:rPr lang="ro-RO" sz="2400" dirty="0" smtClean="0">
                <a:solidFill>
                  <a:schemeClr val="tx1"/>
                </a:solidFill>
              </a:rPr>
              <a:t>drept unica autoritate națională de r</a:t>
            </a:r>
            <a:r>
              <a:rPr lang="vi-VN" sz="2400" dirty="0" smtClean="0">
                <a:solidFill>
                  <a:schemeClr val="tx1"/>
                </a:solidFill>
              </a:rPr>
              <a:t>eglementare</a:t>
            </a:r>
            <a:r>
              <a:rPr lang="ro-RO" sz="2400" dirty="0" smtClean="0">
                <a:solidFill>
                  <a:schemeClr val="tx1"/>
                </a:solidFill>
              </a:rPr>
              <a:t> </a:t>
            </a:r>
            <a:r>
              <a:rPr lang="vi-VN" sz="2400" dirty="0" smtClean="0">
                <a:solidFill>
                  <a:schemeClr val="tx1"/>
                </a:solidFill>
              </a:rPr>
              <a:t>a </a:t>
            </a:r>
            <a:r>
              <a:rPr lang="vi-VN" sz="2400" dirty="0">
                <a:solidFill>
                  <a:schemeClr val="tx1"/>
                </a:solidFill>
              </a:rPr>
              <a:t>serviciului public de alimentare cu apă şi </a:t>
            </a:r>
            <a:r>
              <a:rPr lang="vi-VN" sz="2400" dirty="0" smtClean="0">
                <a:solidFill>
                  <a:schemeClr val="tx1"/>
                </a:solidFill>
              </a:rPr>
              <a:t>de canalizare</a:t>
            </a:r>
            <a:r>
              <a:rPr lang="ro-RO" sz="2400" dirty="0" smtClean="0">
                <a:solidFill>
                  <a:schemeClr val="tx1"/>
                </a:solidFill>
              </a:rPr>
              <a:t>(</a:t>
            </a:r>
            <a:r>
              <a:rPr lang="vi-VN" sz="2400" dirty="0" smtClean="0">
                <a:solidFill>
                  <a:schemeClr val="tx1"/>
                </a:solidFill>
              </a:rPr>
              <a:t>art.7 </a:t>
            </a:r>
            <a:r>
              <a:rPr lang="vi-VN" sz="2400" dirty="0">
                <a:solidFill>
                  <a:schemeClr val="tx1"/>
                </a:solidFill>
              </a:rPr>
              <a:t>alin.(1</a:t>
            </a:r>
            <a:r>
              <a:rPr lang="vi-VN" sz="2400" dirty="0" smtClean="0">
                <a:solidFill>
                  <a:schemeClr val="tx1"/>
                </a:solidFill>
              </a:rPr>
              <a:t>)</a:t>
            </a:r>
            <a:r>
              <a:rPr lang="ro-RO" sz="2400" dirty="0" smtClean="0">
                <a:solidFill>
                  <a:schemeClr val="tx1"/>
                </a:solidFill>
              </a:rPr>
              <a:t>).</a:t>
            </a:r>
          </a:p>
          <a:p>
            <a:pPr algn="ctr"/>
            <a:endParaRPr lang="ru-RU" sz="2400" dirty="0">
              <a:solidFill>
                <a:schemeClr val="tx1"/>
              </a:solidFill>
            </a:endParaRPr>
          </a:p>
        </p:txBody>
      </p:sp>
    </p:spTree>
    <p:extLst>
      <p:ext uri="{BB962C8B-B14F-4D97-AF65-F5344CB8AC3E}">
        <p14:creationId xmlns:p14="http://schemas.microsoft.com/office/powerpoint/2010/main" val="3477891066"/>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018096"/>
            <a:ext cx="7776000" cy="659876"/>
          </a:xfrm>
        </p:spPr>
        <p:txBody>
          <a:bodyPr/>
          <a:lstStyle/>
          <a:p>
            <a:pPr algn="ctr"/>
            <a:r>
              <a:rPr lang="ro-RO" sz="2800" b="1" dirty="0" smtClean="0">
                <a:solidFill>
                  <a:srgbClr val="FF0000"/>
                </a:solidFill>
              </a:rPr>
              <a:t>Atribuțiile ANRE în sectorul AAC</a:t>
            </a:r>
            <a:endParaRPr lang="ru-RU" sz="2800" b="1" dirty="0">
              <a:solidFill>
                <a:srgbClr val="FF0000"/>
              </a:solidFill>
            </a:endParaRPr>
          </a:p>
        </p:txBody>
      </p:sp>
      <p:sp>
        <p:nvSpPr>
          <p:cNvPr id="3" name="Нижний колонтитул 2"/>
          <p:cNvSpPr>
            <a:spLocks noGrp="1"/>
          </p:cNvSpPr>
          <p:nvPr>
            <p:ph type="ftr" sz="quarter" idx="10"/>
          </p:nvPr>
        </p:nvSpPr>
        <p:spPr/>
        <p:txBody>
          <a:bodyPr/>
          <a:lstStyle/>
          <a:p>
            <a:r>
              <a:rPr lang="de-DE"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20/10/2016</a:t>
            </a:fld>
            <a:endParaRPr lang="en-GB" noProof="0" dirty="0"/>
          </a:p>
        </p:txBody>
      </p:sp>
      <p:sp>
        <p:nvSpPr>
          <p:cNvPr id="5" name="Объект 4"/>
          <p:cNvSpPr>
            <a:spLocks noGrp="1"/>
          </p:cNvSpPr>
          <p:nvPr>
            <p:ph idx="1"/>
          </p:nvPr>
        </p:nvSpPr>
        <p:spPr>
          <a:xfrm>
            <a:off x="684000" y="1583703"/>
            <a:ext cx="7776000" cy="4680297"/>
          </a:xfrm>
        </p:spPr>
        <p:txBody>
          <a:bodyPr/>
          <a:lstStyle/>
          <a:p>
            <a:r>
              <a:rPr lang="ro-RO" sz="2000" dirty="0" smtClean="0">
                <a:solidFill>
                  <a:srgbClr val="FF0000"/>
                </a:solidFill>
              </a:rPr>
              <a:t>Conform</a:t>
            </a:r>
            <a:r>
              <a:rPr lang="vi-VN" sz="2000" dirty="0" smtClean="0">
                <a:solidFill>
                  <a:srgbClr val="FF0000"/>
                </a:solidFill>
              </a:rPr>
              <a:t> </a:t>
            </a:r>
            <a:r>
              <a:rPr lang="vi-VN" sz="2000" dirty="0">
                <a:solidFill>
                  <a:srgbClr val="FF0000"/>
                </a:solidFill>
              </a:rPr>
              <a:t>art.7 alin.(2) din </a:t>
            </a:r>
            <a:r>
              <a:rPr lang="ro-RO" sz="2000" dirty="0" smtClean="0">
                <a:solidFill>
                  <a:srgbClr val="FF0000"/>
                </a:solidFill>
              </a:rPr>
              <a:t>L</a:t>
            </a:r>
            <a:r>
              <a:rPr lang="vi-VN" sz="2000" dirty="0" smtClean="0">
                <a:solidFill>
                  <a:srgbClr val="FF0000"/>
                </a:solidFill>
              </a:rPr>
              <a:t>egea </a:t>
            </a:r>
            <a:r>
              <a:rPr lang="vi-VN" sz="2000" dirty="0">
                <a:solidFill>
                  <a:srgbClr val="FF0000"/>
                </a:solidFill>
              </a:rPr>
              <a:t>nr.303 din </a:t>
            </a:r>
            <a:r>
              <a:rPr lang="vi-VN" sz="2000" dirty="0" smtClean="0">
                <a:solidFill>
                  <a:srgbClr val="FF0000"/>
                </a:solidFill>
              </a:rPr>
              <a:t>13.12.2013</a:t>
            </a:r>
            <a:r>
              <a:rPr lang="ro-RO" sz="2000" dirty="0" smtClean="0">
                <a:solidFill>
                  <a:srgbClr val="FF0000"/>
                </a:solidFill>
              </a:rPr>
              <a:t>, </a:t>
            </a:r>
            <a:r>
              <a:rPr lang="vi-VN" sz="2000" dirty="0">
                <a:solidFill>
                  <a:srgbClr val="FF0000"/>
                </a:solidFill>
              </a:rPr>
              <a:t>Agenţia exercită următoarele </a:t>
            </a:r>
            <a:r>
              <a:rPr lang="vi-VN" sz="2000" dirty="0" smtClean="0">
                <a:solidFill>
                  <a:srgbClr val="FF0000"/>
                </a:solidFill>
              </a:rPr>
              <a:t>atribuţii</a:t>
            </a:r>
            <a:r>
              <a:rPr lang="ro-RO" sz="2000" dirty="0" smtClean="0">
                <a:solidFill>
                  <a:srgbClr val="FF0000"/>
                </a:solidFill>
              </a:rPr>
              <a:t> î</a:t>
            </a:r>
            <a:r>
              <a:rPr lang="vi-VN" sz="2000" dirty="0" smtClean="0">
                <a:solidFill>
                  <a:srgbClr val="FF0000"/>
                </a:solidFill>
              </a:rPr>
              <a:t>n </a:t>
            </a:r>
            <a:r>
              <a:rPr lang="vi-VN" sz="2000" dirty="0">
                <a:solidFill>
                  <a:srgbClr val="FF0000"/>
                </a:solidFill>
              </a:rPr>
              <a:t>domeniul serviciului public de alimentare cu apă şi de </a:t>
            </a:r>
            <a:r>
              <a:rPr lang="vi-VN" sz="2000" dirty="0" smtClean="0">
                <a:solidFill>
                  <a:srgbClr val="FF0000"/>
                </a:solidFill>
              </a:rPr>
              <a:t>canalizare</a:t>
            </a:r>
            <a:r>
              <a:rPr lang="ro-RO" sz="2000" dirty="0" smtClean="0">
                <a:solidFill>
                  <a:srgbClr val="FF0000"/>
                </a:solidFill>
              </a:rPr>
              <a:t>:</a:t>
            </a:r>
            <a:r>
              <a:rPr lang="vi-VN" sz="2000" dirty="0">
                <a:solidFill>
                  <a:srgbClr val="FF0000"/>
                </a:solidFill>
              </a:rPr>
              <a:t> </a:t>
            </a:r>
            <a:endParaRPr lang="ro-RO" sz="2000" dirty="0" smtClean="0">
              <a:solidFill>
                <a:srgbClr val="FF0000"/>
              </a:solidFill>
            </a:endParaRPr>
          </a:p>
          <a:p>
            <a:pPr marL="342900" indent="-342900" algn="just">
              <a:buFont typeface="Wingdings" panose="05000000000000000000" pitchFamily="2" charset="2"/>
              <a:buChar char="ü"/>
            </a:pPr>
            <a:r>
              <a:rPr lang="vi-VN" sz="2000" u="sng" dirty="0">
                <a:solidFill>
                  <a:schemeClr val="tx1"/>
                </a:solidFill>
              </a:rPr>
              <a:t>eliberează, </a:t>
            </a:r>
            <a:r>
              <a:rPr lang="vi-VN" sz="2000" dirty="0">
                <a:solidFill>
                  <a:schemeClr val="tx1"/>
                </a:solidFill>
              </a:rPr>
              <a:t>în conformitate cu procedura şi cu cerinţele stabilite de lege, </a:t>
            </a:r>
            <a:r>
              <a:rPr lang="vi-VN" sz="2000" u="sng" dirty="0">
                <a:solidFill>
                  <a:schemeClr val="tx1"/>
                </a:solidFill>
              </a:rPr>
              <a:t>licenţe operatorilor </a:t>
            </a:r>
            <a:r>
              <a:rPr lang="vi-VN" sz="2000" dirty="0">
                <a:solidFill>
                  <a:schemeClr val="tx1"/>
                </a:solidFill>
              </a:rPr>
              <a:t>care furnizează serviciul public de alimentare cu apă şi de canalizare la nivel de regiune, raion, municipiu şi oraş;</a:t>
            </a:r>
          </a:p>
          <a:p>
            <a:pPr marL="342900" indent="-342900" algn="just">
              <a:buFont typeface="Wingdings" panose="05000000000000000000" pitchFamily="2" charset="2"/>
              <a:buChar char="ü"/>
            </a:pPr>
            <a:r>
              <a:rPr lang="vi-VN" sz="2000" dirty="0">
                <a:solidFill>
                  <a:schemeClr val="tx1"/>
                </a:solidFill>
              </a:rPr>
              <a:t>prelungeşte, modifică, suspendă temporar sau retrage licenţele eliberate în cazurile şi în condiţiile prevăzute de lege;</a:t>
            </a:r>
          </a:p>
          <a:p>
            <a:pPr marL="342900" indent="-342900" algn="just">
              <a:buFont typeface="Wingdings" panose="05000000000000000000" pitchFamily="2" charset="2"/>
              <a:buChar char="ü"/>
            </a:pPr>
            <a:r>
              <a:rPr lang="vi-VN" sz="2000" dirty="0">
                <a:solidFill>
                  <a:schemeClr val="tx1"/>
                </a:solidFill>
              </a:rPr>
              <a:t>desemnează, de comun acord cu autoritatea administraţiei publice locale, titularul de licenţă care va desfăşura activitatea licenţiată în locul titularului de licenţă a cărui licenţă a fost suspendată, retrasă sau a expirat; </a:t>
            </a:r>
          </a:p>
          <a:p>
            <a:endParaRPr lang="ru-RU" dirty="0">
              <a:solidFill>
                <a:srgbClr val="FF0000"/>
              </a:solidFill>
            </a:endParaRPr>
          </a:p>
        </p:txBody>
      </p:sp>
    </p:spTree>
    <p:extLst>
      <p:ext uri="{BB962C8B-B14F-4D97-AF65-F5344CB8AC3E}">
        <p14:creationId xmlns:p14="http://schemas.microsoft.com/office/powerpoint/2010/main" val="262486155"/>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083150"/>
            <a:ext cx="7776000" cy="707944"/>
          </a:xfrm>
        </p:spPr>
        <p:txBody>
          <a:bodyPr/>
          <a:lstStyle/>
          <a:p>
            <a:pPr algn="ctr"/>
            <a:r>
              <a:rPr lang="ro-RO" sz="2800" b="1" dirty="0">
                <a:solidFill>
                  <a:srgbClr val="FF0000"/>
                </a:solidFill>
              </a:rPr>
              <a:t> Atribuțiile ANRE în sectorul AAC</a:t>
            </a:r>
            <a:r>
              <a:rPr lang="ru-RU" dirty="0">
                <a:solidFill>
                  <a:srgbClr val="FF0000"/>
                </a:solidFill>
              </a:rPr>
              <a:t/>
            </a:r>
            <a:br>
              <a:rPr lang="ru-RU" dirty="0">
                <a:solidFill>
                  <a:srgbClr val="FF0000"/>
                </a:solidFill>
              </a:rPr>
            </a:br>
            <a:endParaRPr lang="ru-RU" dirty="0">
              <a:solidFill>
                <a:srgbClr val="FF0000"/>
              </a:solidFill>
            </a:endParaRPr>
          </a:p>
        </p:txBody>
      </p:sp>
      <p:sp>
        <p:nvSpPr>
          <p:cNvPr id="3" name="Нижний колонтитул 2"/>
          <p:cNvSpPr>
            <a:spLocks noGrp="1"/>
          </p:cNvSpPr>
          <p:nvPr>
            <p:ph type="ftr" sz="quarter" idx="10"/>
          </p:nvPr>
        </p:nvSpPr>
        <p:spPr/>
        <p:txBody>
          <a:bodyPr/>
          <a:lstStyle/>
          <a:p>
            <a:r>
              <a:rPr lang="de-DE"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20/10/2016</a:t>
            </a:fld>
            <a:endParaRPr lang="en-GB" noProof="0" dirty="0"/>
          </a:p>
        </p:txBody>
      </p:sp>
      <p:sp>
        <p:nvSpPr>
          <p:cNvPr id="5" name="Объект 4"/>
          <p:cNvSpPr>
            <a:spLocks noGrp="1"/>
          </p:cNvSpPr>
          <p:nvPr>
            <p:ph idx="1"/>
          </p:nvPr>
        </p:nvSpPr>
        <p:spPr>
          <a:xfrm>
            <a:off x="679155" y="1791094"/>
            <a:ext cx="7776000" cy="4364045"/>
          </a:xfrm>
        </p:spPr>
        <p:txBody>
          <a:bodyPr/>
          <a:lstStyle/>
          <a:p>
            <a:pPr marL="285750" indent="-285750" algn="just">
              <a:spcBef>
                <a:spcPts val="600"/>
              </a:spcBef>
              <a:spcAft>
                <a:spcPts val="0"/>
              </a:spcAft>
              <a:buFont typeface="Wingdings" panose="05000000000000000000" pitchFamily="2" charset="2"/>
              <a:buChar char="ü"/>
            </a:pPr>
            <a:r>
              <a:rPr lang="ro-RO" sz="2400" dirty="0" smtClean="0">
                <a:solidFill>
                  <a:schemeClr val="tx1"/>
                </a:solidFill>
              </a:rPr>
              <a:t>monitorizează şi controlează, în modul şi în limitele stabilite de lege, respectarea de către titularii de licenţe a condiţiilor stabilite pentru desfăşurarea activităţilor licenţiate;</a:t>
            </a:r>
            <a:endParaRPr lang="ru-RU" sz="2400" dirty="0" smtClean="0">
              <a:solidFill>
                <a:schemeClr val="tx1"/>
              </a:solidFill>
            </a:endParaRPr>
          </a:p>
          <a:p>
            <a:pPr marL="285750" indent="-285750" algn="just">
              <a:spcBef>
                <a:spcPts val="600"/>
              </a:spcBef>
              <a:spcAft>
                <a:spcPts val="0"/>
              </a:spcAft>
              <a:buFont typeface="Wingdings" panose="05000000000000000000" pitchFamily="2" charset="2"/>
              <a:buChar char="ü"/>
            </a:pPr>
            <a:r>
              <a:rPr lang="ro-RO" sz="2400" dirty="0" smtClean="0">
                <a:solidFill>
                  <a:schemeClr val="tx1"/>
                </a:solidFill>
              </a:rPr>
              <a:t>elaborează şi aprobă Metodologia de determinare, aprobare şi aplicare a tarifelor pentru serviciul public de alimentare cu apă, de canalizare şi de epurare a apelor uzate şi Metodologia de determinare, aprobare şi aplicare a tarifelor la serviciile auxiliare furnizate de către operatori;</a:t>
            </a:r>
          </a:p>
          <a:p>
            <a:pPr marL="285750" indent="-285750" algn="just">
              <a:spcBef>
                <a:spcPts val="0"/>
              </a:spcBef>
              <a:spcAft>
                <a:spcPts val="0"/>
              </a:spcAft>
              <a:buFont typeface="Wingdings" panose="05000000000000000000" pitchFamily="2" charset="2"/>
              <a:buChar char="ü"/>
            </a:pPr>
            <a:endParaRPr lang="en-US" sz="2000" i="1" dirty="0" smtClean="0">
              <a:solidFill>
                <a:schemeClr val="tx1"/>
              </a:solidFill>
            </a:endParaRPr>
          </a:p>
          <a:p>
            <a:pPr algn="just">
              <a:spcBef>
                <a:spcPts val="0"/>
              </a:spcBef>
              <a:spcAft>
                <a:spcPts val="0"/>
              </a:spcAft>
            </a:pPr>
            <a:r>
              <a:rPr lang="ro-RO" sz="1600" dirty="0"/>
              <a:t/>
            </a:r>
            <a:br>
              <a:rPr lang="ro-RO" sz="1600" dirty="0"/>
            </a:br>
            <a:r>
              <a:rPr lang="ro-RO" sz="1600" dirty="0"/>
              <a:t>  </a:t>
            </a:r>
            <a:endParaRPr lang="ru-RU" sz="1600" dirty="0"/>
          </a:p>
          <a:p>
            <a:endParaRPr lang="ru-RU" sz="1600" dirty="0"/>
          </a:p>
        </p:txBody>
      </p:sp>
    </p:spTree>
    <p:extLst>
      <p:ext uri="{BB962C8B-B14F-4D97-AF65-F5344CB8AC3E}">
        <p14:creationId xmlns:p14="http://schemas.microsoft.com/office/powerpoint/2010/main" val="3324932414"/>
      </p:ext>
    </p:extLst>
  </p:cSld>
  <p:clrMapOvr>
    <a:masterClrMapping/>
  </p:clrMapOvr>
  <p:transition/>
</p:sld>
</file>

<file path=ppt/theme/theme1.xml><?xml version="1.0" encoding="utf-8"?>
<a:theme xmlns:a="http://schemas.openxmlformats.org/drawingml/2006/main" name="GIZ_Banner_Kopfzeile-Ausland (3)">
  <a:themeElements>
    <a:clrScheme name="GIZ">
      <a:dk1>
        <a:srgbClr val="000000"/>
      </a:dk1>
      <a:lt1>
        <a:srgbClr val="FFFFFF"/>
      </a:lt1>
      <a:dk2>
        <a:srgbClr val="6E6452"/>
      </a:dk2>
      <a:lt2>
        <a:srgbClr val="D2CDC8"/>
      </a:lt2>
      <a:accent1>
        <a:srgbClr val="C80F0F"/>
      </a:accent1>
      <a:accent2>
        <a:srgbClr val="4B859F"/>
      </a:accent2>
      <a:accent3>
        <a:srgbClr val="B498BA"/>
      </a:accent3>
      <a:accent4>
        <a:srgbClr val="F3BF49"/>
      </a:accent4>
      <a:accent5>
        <a:srgbClr val="94B322"/>
      </a:accent5>
      <a:accent6>
        <a:srgbClr val="B4E3ED"/>
      </a:accent6>
      <a:hlink>
        <a:srgbClr val="0000FF"/>
      </a:hlink>
      <a:folHlink>
        <a:srgbClr val="800080"/>
      </a:folHlink>
    </a:clrScheme>
    <a:fontScheme name="GIZ Schrift">
      <a:majorFont>
        <a:latin typeface="Arial"/>
        <a:ea typeface=""/>
        <a:cs typeface=""/>
      </a:majorFont>
      <a:minorFont>
        <a:latin typeface="Arial"/>
        <a:ea typeface=""/>
        <a:cs typeface=""/>
      </a:minorFont>
    </a:fontScheme>
    <a:fmtScheme name="GTZ">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200" b="1" i="0" u="none" strike="noStrike" cap="none" normalizeH="0" baseline="0" smtClean="0">
            <a:ln>
              <a:noFill/>
            </a:ln>
            <a:solidFill>
              <a:srgbClr val="999999"/>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200" b="1" i="0" u="none" strike="noStrike" cap="none" normalizeH="0" baseline="0" smtClean="0">
            <a:ln>
              <a:noFill/>
            </a:ln>
            <a:solidFill>
              <a:srgbClr val="999999"/>
            </a:solidFill>
            <a:effectLst/>
            <a:latin typeface="Arial" charset="0"/>
          </a:defRPr>
        </a:defPPr>
      </a:lstStyle>
    </a:lnDef>
  </a:objectDefaults>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GIZ_Banner_Kopfzeile-Ausland (3)</Template>
  <TotalTime>1787</TotalTime>
  <Words>2082</Words>
  <Application>Microsoft Office PowerPoint</Application>
  <PresentationFormat>Экран (4:3)</PresentationFormat>
  <Paragraphs>217</Paragraphs>
  <Slides>33</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33</vt:i4>
      </vt:variant>
    </vt:vector>
  </HeadingPairs>
  <TitlesOfParts>
    <vt:vector size="34" baseType="lpstr">
      <vt:lpstr>GIZ_Banner_Kopfzeile-Ausland (3)</vt:lpstr>
      <vt:lpstr>Curs de instruire pentru angajaţii serviciilor abonaţi a operatorilor „Apă-Canal”  Modulul 1:Legislaţia naţională şi internaţională în domeniul serviciulor abonaţi pentru  Operatorii „Apă – Canal” Sesiunea 3:  Reglementarea sectorului de alimentare cu apă și canalizare                                                                                  Lector superior: Ludmila Virlan                                                                Universitatea Tehnică a Moldovei                                25 octombrie 2016                                                                       Chișinău                                                                                                                </vt:lpstr>
      <vt:lpstr>Cuprinsul sesiunii</vt:lpstr>
      <vt:lpstr>Autorități de reglementare: Ministerul Mediului   </vt:lpstr>
      <vt:lpstr>Autorități de reglementare: Ministerul Mediului </vt:lpstr>
      <vt:lpstr> Autorități de reglementare: Ministerul Mediului  </vt:lpstr>
      <vt:lpstr>Autorități de reglementare: Ministerul Mediului </vt:lpstr>
      <vt:lpstr>Autorități de reglementare: Agenția Națională de Reglementare în Energetică</vt:lpstr>
      <vt:lpstr>Atribuțiile ANRE în sectorul AAC</vt:lpstr>
      <vt:lpstr> Atribuțiile ANRE în sectorul AAC </vt:lpstr>
      <vt:lpstr>Atribuțiile ANRE în sectorul AAC </vt:lpstr>
      <vt:lpstr>Atribuțiile ANRE în sectorul AAC</vt:lpstr>
      <vt:lpstr>Atribuțiile ANRE în sectorul AAC</vt:lpstr>
      <vt:lpstr>Atribuțiile ANRE în sectorul AAC</vt:lpstr>
      <vt:lpstr>Atribuțiile ANRE în sectorul AAC</vt:lpstr>
      <vt:lpstr>Atribuțiile ANRE în sectorul AAC</vt:lpstr>
      <vt:lpstr>Drepturile ANRE </vt:lpstr>
      <vt:lpstr>Drepturile ANRE</vt:lpstr>
      <vt:lpstr> Reglementare ANRE </vt:lpstr>
      <vt:lpstr>Autorități de reglementare la nivel local  </vt:lpstr>
      <vt:lpstr>Autorități de reglementare la nivel local    .     </vt:lpstr>
      <vt:lpstr>Autorități de reglementare la nivel local</vt:lpstr>
      <vt:lpstr>Autorități de reglementare la nivel local</vt:lpstr>
      <vt:lpstr>Regulamentul cu privire la serviciu public de alimentare cu apă și de canalizare </vt:lpstr>
      <vt:lpstr>Regulamentul cu privire la serviciu public de alimentare cu apă și de canalizare </vt:lpstr>
      <vt:lpstr>Regulamentul cu privire la serviciu public de alimentare cu apă și de canalizare   </vt:lpstr>
      <vt:lpstr>Regulamentul cu privire la serviciu public de alimentare cu apă și de canalizare  </vt:lpstr>
      <vt:lpstr>Regulamentul cu privire la serviciu public de alimentare cu apă și de canalizare</vt:lpstr>
      <vt:lpstr>Regulamentul cu privire la serviciu public de alimentare cu apă și de canalizare</vt:lpstr>
      <vt:lpstr>Anexele  regulamentului cu privire la serviciu public de alimentare cu apă și de canalizare</vt:lpstr>
      <vt:lpstr>Bibliografie</vt:lpstr>
      <vt:lpstr>Презентация PowerPoint</vt:lpstr>
      <vt:lpstr>Презентация PowerPoint</vt:lpstr>
      <vt:lpstr>Презентация PowerPoint</vt:lpstr>
    </vt:vector>
  </TitlesOfParts>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GIZ-Design</dc:creator>
  <cp:keywords>GIZ-Leerfolie</cp:keywords>
  <cp:lastModifiedBy>dorin</cp:lastModifiedBy>
  <cp:revision>143</cp:revision>
  <cp:lastPrinted>2012-07-19T10:16:59Z</cp:lastPrinted>
  <dcterms:created xsi:type="dcterms:W3CDTF">2013-09-05T11:54:56Z</dcterms:created>
  <dcterms:modified xsi:type="dcterms:W3CDTF">2016-10-20T08:30:51Z</dcterms:modified>
</cp:coreProperties>
</file>